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T Sans Narrow"/>
      <p:regular r:id="rId22"/>
      <p:bold r:id="rId23"/>
    </p:embeddedFont>
    <p:embeddedFont>
      <p:font typeface="Bitter"/>
      <p:regular r:id="rId24"/>
      <p:bold r:id="rId25"/>
      <p: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TSansNarrow-regular.fntdata"/><Relationship Id="rId21" Type="http://schemas.openxmlformats.org/officeDocument/2006/relationships/slide" Target="slides/slide17.xml"/><Relationship Id="rId24" Type="http://schemas.openxmlformats.org/officeDocument/2006/relationships/font" Target="fonts/Bitter-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itter-italic.fntdata"/><Relationship Id="rId25" Type="http://schemas.openxmlformats.org/officeDocument/2006/relationships/font" Target="fonts/Bitter-bold.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8.png"/><Relationship Id="rId4"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7.png"/><Relationship Id="rId4"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3.png"/><Relationship Id="rId4"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853525" y="741375"/>
            <a:ext cx="5267100" cy="1905000"/>
          </a:xfrm>
          <a:prstGeom prst="rect">
            <a:avLst/>
          </a:prstGeom>
        </p:spPr>
        <p:txBody>
          <a:bodyPr anchorCtr="0" anchor="b" bIns="91425" lIns="91425" rIns="91425" tIns="91425">
            <a:noAutofit/>
          </a:bodyPr>
          <a:lstStyle/>
          <a:p>
            <a:pPr lvl="0">
              <a:spcBef>
                <a:spcPts val="0"/>
              </a:spcBef>
              <a:buNone/>
            </a:pPr>
            <a:r>
              <a:rPr lang="en"/>
              <a:t>The Alphabet Match: </a:t>
            </a:r>
            <a:r>
              <a:rPr lang="en" sz="3000"/>
              <a:t>an alphabet learning game</a:t>
            </a:r>
          </a:p>
        </p:txBody>
      </p:sp>
      <p:sp>
        <p:nvSpPr>
          <p:cNvPr id="67" name="Shape 67"/>
          <p:cNvSpPr txBox="1"/>
          <p:nvPr>
            <p:ph idx="1" type="subTitle"/>
          </p:nvPr>
        </p:nvSpPr>
        <p:spPr>
          <a:xfrm>
            <a:off x="311700" y="2646375"/>
            <a:ext cx="8520600" cy="1578600"/>
          </a:xfrm>
          <a:prstGeom prst="rect">
            <a:avLst/>
          </a:prstGeom>
        </p:spPr>
        <p:txBody>
          <a:bodyPr anchorCtr="0" anchor="t" bIns="91425" lIns="91425" rIns="91425" tIns="91425">
            <a:noAutofit/>
          </a:bodyPr>
          <a:lstStyle/>
          <a:p>
            <a:pPr lvl="0">
              <a:spcBef>
                <a:spcPts val="0"/>
              </a:spcBef>
              <a:buNone/>
            </a:pPr>
            <a:r>
              <a:rPr lang="en"/>
              <a:t>Created by Elaine Wang and Jessica Feng</a:t>
            </a:r>
          </a:p>
          <a:p>
            <a:pPr lvl="0">
              <a:spcBef>
                <a:spcPts val="0"/>
              </a:spcBef>
              <a:buNone/>
            </a:pPr>
            <a:r>
              <a:rPr lang="en"/>
              <a:t>Java Programming CS-170-01</a:t>
            </a:r>
          </a:p>
          <a:p>
            <a:pPr lvl="0">
              <a:spcBef>
                <a:spcPts val="0"/>
              </a:spcBef>
              <a:buNone/>
            </a:pPr>
            <a:r>
              <a:rPr lang="en"/>
              <a:t>Java Project: Alphabet Game</a:t>
            </a:r>
          </a:p>
          <a:p>
            <a:pPr lvl="0">
              <a:spcBef>
                <a:spcPts val="0"/>
              </a:spcBef>
              <a:buNone/>
            </a:pPr>
            <a:r>
              <a:t/>
            </a:r>
            <a:endParaRPr/>
          </a:p>
        </p:txBody>
      </p:sp>
      <p:pic>
        <p:nvPicPr>
          <p:cNvPr id="68" name="Shape 68"/>
          <p:cNvPicPr preferRelativeResize="0"/>
          <p:nvPr/>
        </p:nvPicPr>
        <p:blipFill rotWithShape="1">
          <a:blip r:embed="rId3">
            <a:alphaModFix/>
          </a:blip>
          <a:srcRect b="12191" l="0" r="0" t="17701"/>
          <a:stretch/>
        </p:blipFill>
        <p:spPr>
          <a:xfrm>
            <a:off x="0" y="0"/>
            <a:ext cx="1987920" cy="1393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185675"/>
            <a:ext cx="8520600" cy="707400"/>
          </a:xfrm>
          <a:prstGeom prst="rect">
            <a:avLst/>
          </a:prstGeom>
        </p:spPr>
        <p:txBody>
          <a:bodyPr anchorCtr="0" anchor="t" bIns="91425" lIns="91425" rIns="91425" tIns="91425">
            <a:noAutofit/>
          </a:bodyPr>
          <a:lstStyle/>
          <a:p>
            <a:pPr lvl="0" rtl="0">
              <a:spcBef>
                <a:spcPts val="0"/>
              </a:spcBef>
              <a:buNone/>
            </a:pPr>
            <a:r>
              <a:rPr lang="en"/>
              <a:t>How the top 5 scores are displayed</a:t>
            </a:r>
          </a:p>
        </p:txBody>
      </p:sp>
      <p:sp>
        <p:nvSpPr>
          <p:cNvPr id="122" name="Shape 122"/>
          <p:cNvSpPr txBox="1"/>
          <p:nvPr>
            <p:ph idx="1" type="body"/>
          </p:nvPr>
        </p:nvSpPr>
        <p:spPr>
          <a:xfrm>
            <a:off x="311700" y="893075"/>
            <a:ext cx="8520600" cy="3973800"/>
          </a:xfrm>
          <a:prstGeom prst="rect">
            <a:avLst/>
          </a:prstGeom>
        </p:spPr>
        <p:txBody>
          <a:bodyPr anchorCtr="0" anchor="t" bIns="91425" lIns="91425" rIns="91425" tIns="91425">
            <a:noAutofit/>
          </a:bodyPr>
          <a:lstStyle/>
          <a:p>
            <a:pPr indent="-368300" lvl="0" marL="457200" rtl="0">
              <a:spcBef>
                <a:spcPts val="0"/>
              </a:spcBef>
              <a:buSzPct val="100000"/>
            </a:pPr>
            <a:r>
              <a:rPr lang="en" sz="2200"/>
              <a:t>The ArrayList playerList from the class PlayerArrayList already holds all the names and scores of users who have already played the game.</a:t>
            </a:r>
          </a:p>
          <a:p>
            <a:pPr indent="-368300" lvl="0" marL="457200" rtl="0">
              <a:spcBef>
                <a:spcPts val="0"/>
              </a:spcBef>
              <a:buSzPct val="100000"/>
            </a:pPr>
            <a:r>
              <a:rPr lang="en" sz="2200"/>
              <a:t>After playerList is sorted using sortScores() from PlayerArrayList, playerList’s top 5 entries are copied into a new ArrayList called sortedList.</a:t>
            </a:r>
          </a:p>
          <a:p>
            <a:pPr indent="-368300" lvl="0" marL="457200" rtl="0">
              <a:spcBef>
                <a:spcPts val="0"/>
              </a:spcBef>
              <a:buSzPct val="100000"/>
            </a:pPr>
            <a:r>
              <a:rPr lang="en" sz="2200"/>
              <a:t>The info in sortedList is then displayed in a JOptionPaneWindow when user clicks “High Scores”</a:t>
            </a:r>
          </a:p>
          <a:p>
            <a:pPr indent="0" lvl="0" marL="457200" rtl="0">
              <a:spcBef>
                <a:spcPts val="0"/>
              </a:spcBef>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Screenshot of the start of the game</a:t>
            </a:r>
          </a:p>
        </p:txBody>
      </p:sp>
      <p:sp>
        <p:nvSpPr>
          <p:cNvPr id="128" name="Shape 128"/>
          <p:cNvSpPr txBox="1"/>
          <p:nvPr>
            <p:ph idx="1" type="body"/>
          </p:nvPr>
        </p:nvSpPr>
        <p:spPr>
          <a:xfrm>
            <a:off x="4431000" y="1883962"/>
            <a:ext cx="4401300" cy="2224500"/>
          </a:xfrm>
          <a:prstGeom prst="rect">
            <a:avLst/>
          </a:prstGeom>
        </p:spPr>
        <p:txBody>
          <a:bodyPr anchorCtr="0" anchor="t" bIns="91425" lIns="91425" rIns="91425" tIns="91425">
            <a:noAutofit/>
          </a:bodyPr>
          <a:lstStyle/>
          <a:p>
            <a:pPr lvl="0">
              <a:spcBef>
                <a:spcPts val="0"/>
              </a:spcBef>
              <a:buNone/>
            </a:pPr>
            <a:r>
              <a:rPr lang="en" sz="2200"/>
              <a:t>Start of the game where you see the layout of the window and the different panels. It first asks for name to store in the arraylist. </a:t>
            </a:r>
          </a:p>
        </p:txBody>
      </p:sp>
      <p:pic>
        <p:nvPicPr>
          <p:cNvPr id="129" name="Shape 129"/>
          <p:cNvPicPr preferRelativeResize="0"/>
          <p:nvPr/>
        </p:nvPicPr>
        <p:blipFill>
          <a:blip r:embed="rId3">
            <a:alphaModFix/>
          </a:blip>
          <a:stretch>
            <a:fillRect/>
          </a:stretch>
        </p:blipFill>
        <p:spPr>
          <a:xfrm>
            <a:off x="311700" y="1152425"/>
            <a:ext cx="3622750" cy="368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1693800" y="131575"/>
            <a:ext cx="5756400" cy="707400"/>
          </a:xfrm>
          <a:prstGeom prst="rect">
            <a:avLst/>
          </a:prstGeom>
        </p:spPr>
        <p:txBody>
          <a:bodyPr anchorCtr="0" anchor="t" bIns="91425" lIns="91425" rIns="91425" tIns="91425">
            <a:noAutofit/>
          </a:bodyPr>
          <a:lstStyle/>
          <a:p>
            <a:pPr lvl="0">
              <a:spcBef>
                <a:spcPts val="0"/>
              </a:spcBef>
              <a:buNone/>
            </a:pPr>
            <a:r>
              <a:rPr lang="en"/>
              <a:t>Screenshot: Matching Questions</a:t>
            </a:r>
          </a:p>
        </p:txBody>
      </p:sp>
      <p:pic>
        <p:nvPicPr>
          <p:cNvPr id="135" name="Shape 135"/>
          <p:cNvPicPr preferRelativeResize="0"/>
          <p:nvPr/>
        </p:nvPicPr>
        <p:blipFill>
          <a:blip r:embed="rId3">
            <a:alphaModFix/>
          </a:blip>
          <a:stretch>
            <a:fillRect/>
          </a:stretch>
        </p:blipFill>
        <p:spPr>
          <a:xfrm>
            <a:off x="298900" y="1261924"/>
            <a:ext cx="3903926" cy="3422374"/>
          </a:xfrm>
          <a:prstGeom prst="rect">
            <a:avLst/>
          </a:prstGeom>
          <a:noFill/>
          <a:ln>
            <a:noFill/>
          </a:ln>
        </p:spPr>
      </p:pic>
      <p:pic>
        <p:nvPicPr>
          <p:cNvPr id="136" name="Shape 136"/>
          <p:cNvPicPr preferRelativeResize="0"/>
          <p:nvPr/>
        </p:nvPicPr>
        <p:blipFill rotWithShape="1">
          <a:blip r:embed="rId4">
            <a:alphaModFix/>
          </a:blip>
          <a:srcRect b="0" l="0" r="0" t="10338"/>
          <a:stretch/>
        </p:blipFill>
        <p:spPr>
          <a:xfrm>
            <a:off x="4616325" y="1416287"/>
            <a:ext cx="3903926" cy="311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70150" y="302550"/>
            <a:ext cx="3877200" cy="707400"/>
          </a:xfrm>
          <a:prstGeom prst="rect">
            <a:avLst/>
          </a:prstGeom>
        </p:spPr>
        <p:txBody>
          <a:bodyPr anchorCtr="0" anchor="t" bIns="91425" lIns="91425" rIns="91425" tIns="91425">
            <a:noAutofit/>
          </a:bodyPr>
          <a:lstStyle/>
          <a:p>
            <a:pPr lvl="0">
              <a:spcBef>
                <a:spcPts val="0"/>
              </a:spcBef>
              <a:buNone/>
            </a:pPr>
            <a:r>
              <a:rPr lang="en"/>
              <a:t>Screenshot: Matching</a:t>
            </a:r>
          </a:p>
        </p:txBody>
      </p:sp>
      <p:pic>
        <p:nvPicPr>
          <p:cNvPr id="142" name="Shape 142"/>
          <p:cNvPicPr preferRelativeResize="0"/>
          <p:nvPr/>
        </p:nvPicPr>
        <p:blipFill rotWithShape="1">
          <a:blip r:embed="rId3">
            <a:alphaModFix/>
          </a:blip>
          <a:srcRect b="0" l="0" r="0" t="10338"/>
          <a:stretch/>
        </p:blipFill>
        <p:spPr>
          <a:xfrm>
            <a:off x="384675" y="1524525"/>
            <a:ext cx="4187423" cy="3226148"/>
          </a:xfrm>
          <a:prstGeom prst="rect">
            <a:avLst/>
          </a:prstGeom>
          <a:noFill/>
          <a:ln>
            <a:noFill/>
          </a:ln>
        </p:spPr>
      </p:pic>
      <p:pic>
        <p:nvPicPr>
          <p:cNvPr id="143" name="Shape 143"/>
          <p:cNvPicPr preferRelativeResize="0"/>
          <p:nvPr/>
        </p:nvPicPr>
        <p:blipFill rotWithShape="1">
          <a:blip r:embed="rId4">
            <a:alphaModFix/>
          </a:blip>
          <a:srcRect b="0" l="0" r="0" t="10338"/>
          <a:stretch/>
        </p:blipFill>
        <p:spPr>
          <a:xfrm>
            <a:off x="4943425" y="1524525"/>
            <a:ext cx="4085348" cy="3226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Screenshot: Top Scores</a:t>
            </a:r>
          </a:p>
        </p:txBody>
      </p:sp>
      <p:pic>
        <p:nvPicPr>
          <p:cNvPr id="149" name="Shape 149"/>
          <p:cNvPicPr preferRelativeResize="0"/>
          <p:nvPr/>
        </p:nvPicPr>
        <p:blipFill>
          <a:blip r:embed="rId3">
            <a:alphaModFix/>
          </a:blip>
          <a:stretch>
            <a:fillRect/>
          </a:stretch>
        </p:blipFill>
        <p:spPr>
          <a:xfrm>
            <a:off x="311700" y="1524525"/>
            <a:ext cx="3649225" cy="2898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Group Meeting Logs</a:t>
            </a:r>
          </a:p>
        </p:txBody>
      </p:sp>
      <p:sp>
        <p:nvSpPr>
          <p:cNvPr id="155" name="Shape 155"/>
          <p:cNvSpPr txBox="1"/>
          <p:nvPr>
            <p:ph idx="1" type="body"/>
          </p:nvPr>
        </p:nvSpPr>
        <p:spPr>
          <a:xfrm>
            <a:off x="311700" y="1266325"/>
            <a:ext cx="3763200" cy="3302700"/>
          </a:xfrm>
          <a:prstGeom prst="rect">
            <a:avLst/>
          </a:prstGeom>
        </p:spPr>
        <p:txBody>
          <a:bodyPr anchorCtr="0" anchor="t" bIns="91425" lIns="91425" rIns="91425" tIns="91425">
            <a:noAutofit/>
          </a:bodyPr>
          <a:lstStyle/>
          <a:p>
            <a:pPr lvl="0">
              <a:spcBef>
                <a:spcPts val="0"/>
              </a:spcBef>
              <a:buNone/>
            </a:pPr>
            <a:r>
              <a:rPr lang="en"/>
              <a:t>We met online very frequently because it was more convenient and efficient. We conversed via Google Hangouts and Facebook Messenger. We also used Google Drive to share the project and collaborate on it. We discussed our ideas, the code, errors in the code, how to format our project, etc. </a:t>
            </a:r>
          </a:p>
        </p:txBody>
      </p:sp>
      <p:pic>
        <p:nvPicPr>
          <p:cNvPr id="156" name="Shape 156"/>
          <p:cNvPicPr preferRelativeResize="0"/>
          <p:nvPr/>
        </p:nvPicPr>
        <p:blipFill>
          <a:blip r:embed="rId3">
            <a:alphaModFix/>
          </a:blip>
          <a:stretch>
            <a:fillRect/>
          </a:stretch>
        </p:blipFill>
        <p:spPr>
          <a:xfrm>
            <a:off x="4393874" y="1266324"/>
            <a:ext cx="2072249" cy="2978849"/>
          </a:xfrm>
          <a:prstGeom prst="rect">
            <a:avLst/>
          </a:prstGeom>
          <a:noFill/>
          <a:ln>
            <a:noFill/>
          </a:ln>
        </p:spPr>
      </p:pic>
      <p:pic>
        <p:nvPicPr>
          <p:cNvPr id="157" name="Shape 157"/>
          <p:cNvPicPr preferRelativeResize="0"/>
          <p:nvPr/>
        </p:nvPicPr>
        <p:blipFill>
          <a:blip r:embed="rId4">
            <a:alphaModFix/>
          </a:blip>
          <a:stretch>
            <a:fillRect/>
          </a:stretch>
        </p:blipFill>
        <p:spPr>
          <a:xfrm>
            <a:off x="6785103" y="254625"/>
            <a:ext cx="2202149" cy="3243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Shared Work</a:t>
            </a:r>
          </a:p>
        </p:txBody>
      </p:sp>
      <p:sp>
        <p:nvSpPr>
          <p:cNvPr id="163" name="Shape 16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We completed the assignment as a group, as Elaine started the project and Jessica extended off her work. As Jessica’s computer is currently not available because of unknown reasons, we overcame this obstacle, still determined to finish the project despite unfortunate mishaps. She used her phone and other laptops, even though all of her work was lost on her previous laptop, to code the project. Elaine ambitiously coded the fundamentals of the alphabet project, as well as incorporate various useful techniques to use for our project. Jessica coded the buttons and questions mostly, and Elaine designed the game. We had similar ideas in mind, so we collaborated very well and communicated often.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2034600" y="562075"/>
            <a:ext cx="5074800" cy="1315500"/>
          </a:xfrm>
          <a:prstGeom prst="rect">
            <a:avLst/>
          </a:prstGeom>
        </p:spPr>
        <p:txBody>
          <a:bodyPr anchorCtr="0" anchor="t" bIns="91425" lIns="91425" rIns="91425" tIns="91425">
            <a:noAutofit/>
          </a:bodyPr>
          <a:lstStyle/>
          <a:p>
            <a:pPr lvl="0">
              <a:spcBef>
                <a:spcPts val="0"/>
              </a:spcBef>
              <a:buNone/>
            </a:pPr>
            <a:r>
              <a:rPr lang="en" sz="9600"/>
              <a:t>Thank you</a:t>
            </a:r>
          </a:p>
        </p:txBody>
      </p:sp>
      <p:sp>
        <p:nvSpPr>
          <p:cNvPr id="169" name="Shape 169"/>
          <p:cNvSpPr txBox="1"/>
          <p:nvPr/>
        </p:nvSpPr>
        <p:spPr>
          <a:xfrm>
            <a:off x="991800" y="2434875"/>
            <a:ext cx="7160400" cy="1829700"/>
          </a:xfrm>
          <a:prstGeom prst="rect">
            <a:avLst/>
          </a:prstGeom>
          <a:noFill/>
          <a:ln>
            <a:noFill/>
          </a:ln>
        </p:spPr>
        <p:txBody>
          <a:bodyPr anchorCtr="0" anchor="t" bIns="91425" lIns="91425" rIns="91425" tIns="91425">
            <a:noAutofit/>
          </a:bodyPr>
          <a:lstStyle/>
          <a:p>
            <a:pPr lvl="0">
              <a:spcBef>
                <a:spcPts val="0"/>
              </a:spcBef>
              <a:buNone/>
            </a:pPr>
            <a:r>
              <a:rPr lang="en" sz="1700">
                <a:latin typeface="Bitter"/>
                <a:ea typeface="Bitter"/>
                <a:cs typeface="Bitter"/>
                <a:sym typeface="Bitter"/>
              </a:rPr>
              <a:t>Coding this application was very similar to working on a project in the real-world technology community, so we are very grateful that you gave us this opportunity to collaborate and create such an amazing game. Our experience in computer science and programming has increased, as we will continue using all the information you have taught us and bring it with us to the outside world. We sincerely thank you for all the knowledge you have shared with us.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What is Alphabet Match?</a:t>
            </a:r>
          </a:p>
        </p:txBody>
      </p:sp>
      <p:sp>
        <p:nvSpPr>
          <p:cNvPr id="74" name="Shape 74"/>
          <p:cNvSpPr txBox="1"/>
          <p:nvPr>
            <p:ph idx="1" type="body"/>
          </p:nvPr>
        </p:nvSpPr>
        <p:spPr>
          <a:xfrm>
            <a:off x="311700" y="1431750"/>
            <a:ext cx="8520600" cy="3042000"/>
          </a:xfrm>
          <a:prstGeom prst="rect">
            <a:avLst/>
          </a:prstGeom>
        </p:spPr>
        <p:txBody>
          <a:bodyPr anchorCtr="0" anchor="t" bIns="91425" lIns="91425" rIns="91425" tIns="91425">
            <a:noAutofit/>
          </a:bodyPr>
          <a:lstStyle/>
          <a:p>
            <a:pPr indent="-368300" lvl="0" marL="457200" rtl="0">
              <a:spcBef>
                <a:spcPts val="0"/>
              </a:spcBef>
              <a:buSzPct val="100000"/>
            </a:pPr>
            <a:r>
              <a:rPr lang="en" sz="2200"/>
              <a:t>An educational game designed for younger children who are just learning how to say their ABCs</a:t>
            </a:r>
          </a:p>
          <a:p>
            <a:pPr indent="-368300" lvl="0" marL="457200" rtl="0">
              <a:spcBef>
                <a:spcPts val="0"/>
              </a:spcBef>
              <a:buSzPct val="100000"/>
            </a:pPr>
            <a:r>
              <a:rPr lang="en" sz="2200"/>
              <a:t>Has interactive material that teaches children the alphabet, with colorful images and buttons</a:t>
            </a:r>
          </a:p>
          <a:p>
            <a:pPr indent="-368300" lvl="0" marL="457200">
              <a:spcBef>
                <a:spcPts val="0"/>
              </a:spcBef>
              <a:buSzPct val="100000"/>
            </a:pPr>
            <a:r>
              <a:rPr lang="en" sz="2200"/>
              <a:t>Along with the game itself comes access to the top five player scores and a “How to Play” instructional guide.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EWFrame</a:t>
            </a:r>
          </a:p>
        </p:txBody>
      </p:sp>
      <p:sp>
        <p:nvSpPr>
          <p:cNvPr id="80" name="Shape 80"/>
          <p:cNvSpPr txBox="1"/>
          <p:nvPr>
            <p:ph idx="1" type="body"/>
          </p:nvPr>
        </p:nvSpPr>
        <p:spPr>
          <a:xfrm>
            <a:off x="311700" y="966025"/>
            <a:ext cx="8520600" cy="3814200"/>
          </a:xfrm>
          <a:prstGeom prst="rect">
            <a:avLst/>
          </a:prstGeom>
        </p:spPr>
        <p:txBody>
          <a:bodyPr anchorCtr="0" anchor="t" bIns="91425" lIns="91425" rIns="91425" tIns="91425">
            <a:noAutofit/>
          </a:bodyPr>
          <a:lstStyle/>
          <a:p>
            <a:pPr indent="-228600" lvl="0" marL="457200" rtl="0">
              <a:spcBef>
                <a:spcPts val="0"/>
              </a:spcBef>
            </a:pPr>
            <a:r>
              <a:rPr lang="en"/>
              <a:t>A class created to hold the other components of the GUI window</a:t>
            </a:r>
          </a:p>
          <a:p>
            <a:pPr indent="-228600" lvl="0" marL="457200" rtl="0">
              <a:spcBef>
                <a:spcPts val="0"/>
              </a:spcBef>
            </a:pPr>
            <a:r>
              <a:rPr lang="en"/>
              <a:t>It extends JFrame and creates a window with different sections to put different information in it</a:t>
            </a:r>
          </a:p>
          <a:p>
            <a:pPr indent="-228600" lvl="0" marL="457200" rtl="0">
              <a:spcBef>
                <a:spcPts val="0"/>
              </a:spcBef>
            </a:pPr>
            <a:r>
              <a:rPr lang="en"/>
              <a:t>Sets the height and width of the window, as well as designs and assigns different panels to different places</a:t>
            </a:r>
          </a:p>
          <a:p>
            <a:pPr indent="-228600" lvl="0" marL="457200" rtl="0">
              <a:spcBef>
                <a:spcPts val="0"/>
              </a:spcBef>
            </a:pPr>
            <a:r>
              <a:rPr lang="en"/>
              <a:t>Various panels such as the Welcome Panel that warmly invites children to play the game, and Menu Panel that gives the player options on accessing the top scores and directions of the game</a:t>
            </a:r>
          </a:p>
          <a:p>
            <a:pPr indent="-228600" lvl="0" marL="457200" rtl="0">
              <a:spcBef>
                <a:spcPts val="0"/>
              </a:spcBef>
            </a:pPr>
            <a:r>
              <a:rPr lang="en"/>
              <a:t>PickQuestion method is the most crucial because it contains the game information and picks the questions that the kids answer.</a:t>
            </a:r>
          </a:p>
          <a:p>
            <a:pPr indent="-228600" lvl="1" marL="914400">
              <a:spcBef>
                <a:spcPts val="0"/>
              </a:spcBef>
            </a:pPr>
            <a:r>
              <a:rPr lang="en"/>
              <a:t>A counter is incremented as kids answer the questions.  Then, using case/switch, an integer from the counter is used to build the next question.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EWDriverApp</a:t>
            </a:r>
          </a:p>
        </p:txBody>
      </p:sp>
      <p:sp>
        <p:nvSpPr>
          <p:cNvPr id="86" name="Shape 8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55600" lvl="0" marL="457200" rtl="0">
              <a:spcBef>
                <a:spcPts val="0"/>
              </a:spcBef>
              <a:buSzPct val="100000"/>
            </a:pPr>
            <a:r>
              <a:rPr lang="en" sz="2000"/>
              <a:t>Includes the main method and executes the code from other classes.</a:t>
            </a:r>
          </a:p>
          <a:p>
            <a:pPr indent="-355600" lvl="0" marL="457200" rtl="0">
              <a:spcBef>
                <a:spcPts val="0"/>
              </a:spcBef>
              <a:buSzPct val="100000"/>
            </a:pPr>
            <a:r>
              <a:rPr lang="en" sz="2000"/>
              <a:t>To make sure our code runs smoothly and correctly, we use this to test our program and check for any errors </a:t>
            </a:r>
          </a:p>
          <a:p>
            <a:pPr indent="-355600" lvl="0" marL="457200" rtl="0">
              <a:spcBef>
                <a:spcPts val="0"/>
              </a:spcBef>
              <a:buSzPct val="100000"/>
            </a:pPr>
            <a:r>
              <a:rPr lang="en" sz="2000"/>
              <a:t>Sets the frame to visible so that the user can actually see the window and play the game</a:t>
            </a:r>
          </a:p>
          <a:p>
            <a:pPr indent="-355600" lvl="0" marL="457200" rtl="0">
              <a:spcBef>
                <a:spcPts val="0"/>
              </a:spcBef>
              <a:buSzPct val="100000"/>
            </a:pPr>
            <a:r>
              <a:rPr lang="en" sz="2000"/>
              <a:t>Creates a new object of JFrame that will be used to hold the game</a:t>
            </a:r>
          </a:p>
          <a:p>
            <a:pPr indent="-355600" lvl="0" marL="457200">
              <a:spcBef>
                <a:spcPts val="0"/>
              </a:spcBef>
              <a:buSzPct val="100000"/>
            </a:pPr>
            <a:r>
              <a:rPr lang="en" sz="2000"/>
              <a:t>Simulates the PickQuestion class that will be explained in the next section.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PickQuestion Method</a:t>
            </a:r>
          </a:p>
        </p:txBody>
      </p:sp>
      <p:sp>
        <p:nvSpPr>
          <p:cNvPr id="92" name="Shape 9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68300" lvl="0" marL="457200" rtl="0">
              <a:spcBef>
                <a:spcPts val="0"/>
              </a:spcBef>
              <a:buSzPct val="100000"/>
            </a:pPr>
            <a:r>
              <a:rPr lang="en" sz="2200"/>
              <a:t>Extends EWFrame and creates a variable to run through the switch statement in EWFrame</a:t>
            </a:r>
          </a:p>
          <a:p>
            <a:pPr indent="-368300" lvl="0" marL="457200" rtl="0">
              <a:spcBef>
                <a:spcPts val="0"/>
              </a:spcBef>
              <a:buSzPct val="100000"/>
            </a:pPr>
            <a:r>
              <a:rPr lang="en" sz="2200"/>
              <a:t>Has one constructor that adds the questions into the question pane while building them </a:t>
            </a:r>
          </a:p>
          <a:p>
            <a:pPr indent="-368300" lvl="0" marL="457200" rtl="0">
              <a:spcBef>
                <a:spcPts val="0"/>
              </a:spcBef>
              <a:buSzPct val="100000"/>
            </a:pPr>
            <a:r>
              <a:rPr lang="en" sz="2200"/>
              <a:t>The variable ‘count’ differs each time the different codes are built. </a:t>
            </a:r>
          </a:p>
          <a:p>
            <a:pPr indent="-368300" lvl="0" marL="457200">
              <a:spcBef>
                <a:spcPts val="0"/>
              </a:spcBef>
              <a:buSzPct val="100000"/>
            </a:pPr>
            <a:r>
              <a:rPr lang="en" sz="2200"/>
              <a:t>Uses many libraries and must import many because they are used often and for various purposes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Question classes</a:t>
            </a:r>
          </a:p>
        </p:txBody>
      </p:sp>
      <p:sp>
        <p:nvSpPr>
          <p:cNvPr id="98" name="Shape 9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55600" lvl="0" marL="457200" rtl="0">
              <a:spcBef>
                <a:spcPts val="0"/>
              </a:spcBef>
              <a:buSzPct val="100000"/>
            </a:pPr>
            <a:r>
              <a:rPr lang="en" sz="2000"/>
              <a:t>Question classes include all the questions that we display for the children, such as QuestionCat and QuestionOwl. </a:t>
            </a:r>
          </a:p>
          <a:p>
            <a:pPr indent="-355600" lvl="0" marL="457200" rtl="0">
              <a:spcBef>
                <a:spcPts val="0"/>
              </a:spcBef>
              <a:buSzPct val="100000"/>
            </a:pPr>
            <a:r>
              <a:rPr lang="en" sz="2000"/>
              <a:t>Similar syntax and format, but they are different questions</a:t>
            </a:r>
          </a:p>
          <a:p>
            <a:pPr indent="-355600" lvl="0" marL="457200" rtl="0">
              <a:spcBef>
                <a:spcPts val="0"/>
              </a:spcBef>
              <a:buSzPct val="100000"/>
            </a:pPr>
            <a:r>
              <a:rPr lang="en" sz="2000"/>
              <a:t>There are 2 that do not include pictures, and 8 that have pictures to simulate the visual part of children’s brains, allowing for matching</a:t>
            </a:r>
          </a:p>
          <a:p>
            <a:pPr indent="-355600" lvl="0" marL="457200" rtl="0">
              <a:spcBef>
                <a:spcPts val="0"/>
              </a:spcBef>
              <a:buSzPct val="100000"/>
            </a:pPr>
            <a:r>
              <a:rPr lang="en" sz="2000"/>
              <a:t>All extend JPanel and have the method build() in it to build the code and run it.</a:t>
            </a:r>
          </a:p>
          <a:p>
            <a:pPr indent="-355600" lvl="0" marL="457200">
              <a:spcBef>
                <a:spcPts val="0"/>
              </a:spcBef>
              <a:buSzPct val="100000"/>
            </a:pPr>
            <a:r>
              <a:rPr lang="en" sz="2000"/>
              <a:t>Use ActionListener that acts when a specific choice is chosen.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Player</a:t>
            </a:r>
          </a:p>
        </p:txBody>
      </p:sp>
      <p:sp>
        <p:nvSpPr>
          <p:cNvPr id="104" name="Shape 10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68300" lvl="0" marL="457200" rtl="0">
              <a:spcBef>
                <a:spcPts val="0"/>
              </a:spcBef>
              <a:buSzPct val="100000"/>
            </a:pPr>
            <a:r>
              <a:rPr lang="en" sz="2200"/>
              <a:t>Player is a class that can be instantiated into Objects.  It holds the user’s name and score.</a:t>
            </a:r>
          </a:p>
          <a:p>
            <a:pPr indent="-368300" lvl="1" marL="1371600" rtl="0">
              <a:spcBef>
                <a:spcPts val="0"/>
              </a:spcBef>
              <a:buSzPct val="100000"/>
            </a:pPr>
            <a:r>
              <a:rPr lang="en" sz="2200"/>
              <a:t>The constructor is Player(String name, int score)</a:t>
            </a:r>
          </a:p>
          <a:p>
            <a:pPr indent="-368300" lvl="1" marL="1371600" rtl="0">
              <a:spcBef>
                <a:spcPts val="0"/>
              </a:spcBef>
              <a:buSzPct val="100000"/>
            </a:pPr>
            <a:r>
              <a:rPr lang="en" sz="2200"/>
              <a:t>It has a method that overrides toString() to return player information</a:t>
            </a:r>
          </a:p>
          <a:p>
            <a:pPr indent="-368300" lvl="0" marL="457200" rtl="0">
              <a:spcBef>
                <a:spcPts val="0"/>
              </a:spcBef>
              <a:buSzPct val="100000"/>
            </a:pPr>
            <a:r>
              <a:rPr lang="en" sz="2200"/>
              <a:t>Later, Objects that are instantiated from Player can are stored in an ArrayList named playerList</a:t>
            </a:r>
          </a:p>
          <a:p>
            <a:pPr indent="0" lvl="0" marL="457200" rtl="0">
              <a:spcBef>
                <a:spcPts val="0"/>
              </a:spcBef>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PlayerArrayList</a:t>
            </a:r>
          </a:p>
        </p:txBody>
      </p:sp>
      <p:sp>
        <p:nvSpPr>
          <p:cNvPr id="110" name="Shape 110"/>
          <p:cNvSpPr txBox="1"/>
          <p:nvPr>
            <p:ph idx="1" type="body"/>
          </p:nvPr>
        </p:nvSpPr>
        <p:spPr>
          <a:xfrm>
            <a:off x="311700" y="976825"/>
            <a:ext cx="8520600" cy="3836100"/>
          </a:xfrm>
          <a:prstGeom prst="rect">
            <a:avLst/>
          </a:prstGeom>
        </p:spPr>
        <p:txBody>
          <a:bodyPr anchorCtr="0" anchor="t" bIns="91425" lIns="91425" rIns="91425" tIns="91425">
            <a:noAutofit/>
          </a:bodyPr>
          <a:lstStyle/>
          <a:p>
            <a:pPr indent="-368300" lvl="0" marL="457200" rtl="0">
              <a:spcBef>
                <a:spcPts val="0"/>
              </a:spcBef>
              <a:buSzPct val="100000"/>
            </a:pPr>
            <a:r>
              <a:rPr lang="en" sz="2200"/>
              <a:t>Contains an ArrayList named </a:t>
            </a:r>
            <a:r>
              <a:rPr i="1" lang="en" sz="2200"/>
              <a:t>playerList </a:t>
            </a:r>
            <a:r>
              <a:rPr lang="en" sz="2200"/>
              <a:t>that holds the Player Objects</a:t>
            </a:r>
          </a:p>
          <a:p>
            <a:pPr indent="-368300" lvl="0" marL="457200" rtl="0">
              <a:spcBef>
                <a:spcPts val="0"/>
              </a:spcBef>
              <a:buSzPct val="100000"/>
            </a:pPr>
            <a:r>
              <a:rPr lang="en" sz="2200"/>
              <a:t>Each time a user name and score are added, this information is put into the Player Object, which is then added to the ArrayList.  </a:t>
            </a:r>
          </a:p>
          <a:p>
            <a:pPr indent="-368300" lvl="0" marL="457200" rtl="0">
              <a:spcBef>
                <a:spcPts val="0"/>
              </a:spcBef>
              <a:buSzPct val="100000"/>
            </a:pPr>
            <a:r>
              <a:rPr lang="en" sz="2200"/>
              <a:t>scanData method: writes the playerList into a file called “scoresfile.txt”</a:t>
            </a:r>
          </a:p>
          <a:p>
            <a:pPr indent="-368300" lvl="0" marL="457200" rtl="0">
              <a:spcBef>
                <a:spcPts val="0"/>
              </a:spcBef>
              <a:buSzPct val="100000"/>
            </a:pPr>
            <a:r>
              <a:rPr lang="en" sz="2200"/>
              <a:t>sortScores method: sorts the ArrayList using a Comparator.</a:t>
            </a:r>
          </a:p>
          <a:p>
            <a:pPr indent="-368300" lvl="1" marL="1371600" rtl="0">
              <a:spcBef>
                <a:spcPts val="0"/>
              </a:spcBef>
              <a:buSzPct val="100000"/>
            </a:pPr>
            <a:r>
              <a:rPr lang="en" sz="2200"/>
              <a:t>Higher scores are put at the beginning of the list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SubmitScore</a:t>
            </a:r>
          </a:p>
        </p:txBody>
      </p:sp>
      <p:sp>
        <p:nvSpPr>
          <p:cNvPr id="116" name="Shape 11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68300" lvl="0" marL="457200" rtl="0">
              <a:spcBef>
                <a:spcPts val="0"/>
              </a:spcBef>
              <a:buSzPct val="100000"/>
            </a:pPr>
            <a:r>
              <a:rPr lang="en" sz="2200"/>
              <a:t>After completing the last question, another panel appears asking the user to submit score.</a:t>
            </a:r>
          </a:p>
          <a:p>
            <a:pPr indent="-368300" lvl="0" marL="457200" rtl="0">
              <a:spcBef>
                <a:spcPts val="0"/>
              </a:spcBef>
              <a:buSzPct val="100000"/>
            </a:pPr>
            <a:r>
              <a:rPr lang="en" sz="2200"/>
              <a:t>When the “Submit score” button is clicked, an ActionListener called submitScoreListener writes the user name and score into the file “scoresfile.txt”</a:t>
            </a:r>
          </a:p>
          <a:p>
            <a:pPr indent="-368300" lvl="1" marL="1371600" rtl="0">
              <a:spcBef>
                <a:spcPts val="0"/>
              </a:spcBef>
              <a:buSzPct val="100000"/>
            </a:pPr>
            <a:r>
              <a:rPr lang="en" sz="2200"/>
              <a:t>The information in the file is later added into the ArrayList using Scanner class</a:t>
            </a:r>
          </a:p>
          <a:p>
            <a:pPr indent="0" lvl="0" marL="0" rtl="0">
              <a:spcBef>
                <a:spcPts val="0"/>
              </a:spcBef>
              <a:buNone/>
            </a:pPr>
            <a:r>
              <a:t/>
            </a:r>
            <a:endParaRPr sz="2200"/>
          </a:p>
          <a:p>
            <a:pPr indent="0" lvl="0" marL="457200" rtl="0">
              <a:spcBef>
                <a:spcPts val="0"/>
              </a:spcBef>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