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b8d84e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b8d84e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a9265aae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a9265aae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da9265aae_3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da9265aae_3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a9265aa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a9265aa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a9265aa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a9265aa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for Chinese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9faee5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9faee5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d9faee58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d9faee58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a9265aa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a9265aae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a6338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a6338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b9917e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b9917e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9faee58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9faee58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a6338d2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a6338d2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can build compatible pipelines for each language, we may be able to circumvent low count tags.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6CE"/>
                </a:solidFill>
              </a:rPr>
              <a:t>EDA Report</a:t>
            </a:r>
            <a:endParaRPr>
              <a:solidFill>
                <a:srgbClr val="0076CE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Elaine Wang, Emily Wilkins, Gabriel James, Logan Liu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577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6CE"/>
                </a:solidFill>
              </a:rPr>
              <a:t>Proposed Schedule</a:t>
            </a:r>
            <a:endParaRPr>
              <a:solidFill>
                <a:srgbClr val="0076CE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33200"/>
            <a:ext cx="7473875" cy="21071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32499"/>
            <a:ext cx="6441031" cy="1998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577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6CE"/>
                </a:solidFill>
              </a:rPr>
              <a:t>Extracted Title from HTML</a:t>
            </a:r>
            <a:endParaRPr>
              <a:solidFill>
                <a:srgbClr val="0076CE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5600"/>
            <a:ext cx="8839199" cy="8456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3"/>
          <p:cNvCxnSpPr/>
          <p:nvPr/>
        </p:nvCxnSpPr>
        <p:spPr>
          <a:xfrm>
            <a:off x="1310325" y="1460725"/>
            <a:ext cx="7519800" cy="681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75" y="2361318"/>
            <a:ext cx="8839200" cy="270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577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6CE"/>
                </a:solidFill>
              </a:rPr>
              <a:t>Extracted Article from HTML</a:t>
            </a:r>
            <a:endParaRPr>
              <a:solidFill>
                <a:srgbClr val="0076CE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50" y="733200"/>
            <a:ext cx="5552499" cy="9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25" y="1590000"/>
            <a:ext cx="6614376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0" y="4523525"/>
            <a:ext cx="8839205" cy="52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150" y="2685050"/>
            <a:ext cx="5349192" cy="183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311700" y="862450"/>
            <a:ext cx="85206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Continue with preprocessing efforts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Establish metric to evaluate model (Hamming loss or Exact Match)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Incorporate feedback into scheduling and preprocessing strategy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 idx="4294967295"/>
          </p:nvPr>
        </p:nvSpPr>
        <p:spPr>
          <a:xfrm>
            <a:off x="311700" y="152400"/>
            <a:ext cx="577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6CE"/>
                </a:solidFill>
              </a:rPr>
              <a:t>Next Steps</a:t>
            </a:r>
            <a:endParaRPr>
              <a:solidFill>
                <a:srgbClr val="0076C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231502"/>
            <a:ext cx="8520600" cy="8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76CE"/>
                </a:solidFill>
              </a:rPr>
              <a:t>Agenda</a:t>
            </a:r>
            <a:endParaRPr sz="2800">
              <a:solidFill>
                <a:srgbClr val="0076CE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1157550"/>
            <a:ext cx="85206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Establish mutual understanding of data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Understand tag distributions for English articles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Highlight potential roadblocks to model development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Identify next steps for Dell and Capstone teams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572000" y="1259283"/>
            <a:ext cx="4428000" cy="1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116,310 total articles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18,302 English articles (15.7%)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7,299 Chinese articles (6.28%)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6,772 German articles (5.82%)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53040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6CE"/>
                </a:solidFill>
              </a:rPr>
              <a:t>eServices Articles by Language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6CE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656300" y="2734658"/>
            <a:ext cx="4343700" cy="19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will focus on English articles first, then extend to Chinese and German</a:t>
            </a:r>
            <a:r>
              <a:rPr lang="en" sz="1800" baseline="30000"/>
              <a:t>1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Ideally, we will establish the groundwork for generalizing predictive models to all languages.</a:t>
            </a:r>
            <a:endParaRPr sz="18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600"/>
            <a:ext cx="4265862" cy="261508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52400" y="4571400"/>
            <a:ext cx="40458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These are the languages with which we are most familiar.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967325" y="3916200"/>
            <a:ext cx="5499000" cy="10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 articles have fewer than 10 tags.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than 50% of articles have 2 or 3 tags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45879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6CE"/>
                </a:solidFill>
              </a:rPr>
              <a:t>Tag Distribution - English</a:t>
            </a:r>
            <a:endParaRPr>
              <a:solidFill>
                <a:srgbClr val="0076C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6CE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540300" y="3582975"/>
            <a:ext cx="2802600" cy="8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Quick summary:</a:t>
            </a:r>
            <a:endParaRPr sz="20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Minimum: 1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Maximum: 282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Mean: 4.347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0" y="1170000"/>
            <a:ext cx="3877041" cy="24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225" y="747525"/>
            <a:ext cx="3341500" cy="29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4315250" y="1254075"/>
            <a:ext cx="4587900" cy="28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Unique Tags: 2,987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Tags that only occur once: 767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Tags that occur at least 10 times: 1,071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806 Article IDs missing actual article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45879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6CE"/>
                </a:solidFill>
              </a:rPr>
              <a:t>Tag Distribution - English</a:t>
            </a:r>
            <a:endParaRPr>
              <a:solidFill>
                <a:srgbClr val="0076C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6CE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0" y="1170000"/>
            <a:ext cx="3877041" cy="24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2967325" y="3916200"/>
            <a:ext cx="5499000" cy="10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Most articles have </a:t>
            </a:r>
            <a:r>
              <a:rPr lang="en-US" dirty="0">
                <a:solidFill>
                  <a:schemeClr val="dk1"/>
                </a:solidFill>
              </a:rPr>
              <a:t>fewer</a:t>
            </a:r>
            <a:r>
              <a:rPr lang="en" dirty="0">
                <a:solidFill>
                  <a:schemeClr val="dk1"/>
                </a:solidFill>
              </a:rPr>
              <a:t> than 10 tags.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More than 50% of articles have </a:t>
            </a:r>
            <a:r>
              <a:rPr lang="en-US" dirty="0">
                <a:solidFill>
                  <a:schemeClr val="dk1"/>
                </a:solidFill>
              </a:rPr>
              <a:t>fewer</a:t>
            </a:r>
            <a:r>
              <a:rPr lang="en" dirty="0">
                <a:solidFill>
                  <a:schemeClr val="dk1"/>
                </a:solidFill>
              </a:rPr>
              <a:t> than 3 tags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6CE"/>
                </a:solidFill>
              </a:rPr>
              <a:t>Tag Distribution - German</a:t>
            </a:r>
            <a:endParaRPr>
              <a:solidFill>
                <a:srgbClr val="0076C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6CE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540300" y="3582975"/>
            <a:ext cx="2802600" cy="8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Quick summary:</a:t>
            </a:r>
            <a:endParaRPr sz="20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Minimum: 1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Maximum: 353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Mean: 5.801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50" y="876350"/>
            <a:ext cx="3337560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25" y="1049450"/>
            <a:ext cx="4085874" cy="261784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172620" y="892247"/>
            <a:ext cx="3389489" cy="25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/>
              <a:t>Number of Articles         % of Total German Articles</a:t>
            </a:r>
            <a:endParaRPr sz="9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2967325" y="3916200"/>
            <a:ext cx="5499000" cy="10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Most articles have </a:t>
            </a:r>
            <a:r>
              <a:rPr lang="en-US" dirty="0">
                <a:solidFill>
                  <a:schemeClr val="dk1"/>
                </a:solidFill>
              </a:rPr>
              <a:t>fewer</a:t>
            </a:r>
            <a:r>
              <a:rPr lang="en" dirty="0">
                <a:solidFill>
                  <a:schemeClr val="dk1"/>
                </a:solidFill>
              </a:rPr>
              <a:t> than 10 tags.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More than 50% of articles have </a:t>
            </a:r>
            <a:r>
              <a:rPr lang="en-US" dirty="0">
                <a:solidFill>
                  <a:schemeClr val="dk1"/>
                </a:solidFill>
              </a:rPr>
              <a:t>fewer</a:t>
            </a:r>
            <a:r>
              <a:rPr lang="en" dirty="0">
                <a:solidFill>
                  <a:schemeClr val="dk1"/>
                </a:solidFill>
              </a:rPr>
              <a:t> than 3 tags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6CE"/>
                </a:solidFill>
              </a:rPr>
              <a:t>Tag Distribution - Chinese</a:t>
            </a:r>
            <a:endParaRPr>
              <a:solidFill>
                <a:srgbClr val="0076C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6CE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540300" y="3582975"/>
            <a:ext cx="2802600" cy="15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Quick summary:</a:t>
            </a:r>
            <a:endParaRPr sz="20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Minimum: 1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Maximum: 353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Mean: 5.5069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25" y="905875"/>
            <a:ext cx="4396224" cy="267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025" y="657225"/>
            <a:ext cx="3435375" cy="29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6;p18">
            <a:extLst>
              <a:ext uri="{FF2B5EF4-FFF2-40B4-BE49-F238E27FC236}">
                <a16:creationId xmlns:a16="http://schemas.microsoft.com/office/drawing/2014/main" id="{75BD0B98-C7AD-4AB3-B59D-362B4E5763E7}"/>
              </a:ext>
            </a:extLst>
          </p:cNvPr>
          <p:cNvSpPr txBox="1"/>
          <p:nvPr/>
        </p:nvSpPr>
        <p:spPr>
          <a:xfrm>
            <a:off x="5284874" y="657225"/>
            <a:ext cx="3807171" cy="25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/>
              <a:t>Number of Articles         % of Total </a:t>
            </a:r>
            <a:r>
              <a:rPr lang="en-US" sz="900" b="1" dirty="0"/>
              <a:t>Chinese</a:t>
            </a:r>
            <a:r>
              <a:rPr lang="en" sz="900" b="1" dirty="0"/>
              <a:t> Articles</a:t>
            </a:r>
            <a:endParaRPr sz="9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How many articles are valid/usable in our analysis?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 article bodies contain long chains of ‘?’s.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Criteria: Articles contain 5 consecutive question marks ‘?’.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Valid: 89,952</a:t>
            </a:r>
            <a:endParaRPr baseline="30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Invalid: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27,211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 b="1">
              <a:solidFill>
                <a:srgbClr val="000000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125" y="2020525"/>
            <a:ext cx="36861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l="9024"/>
          <a:stretch/>
        </p:blipFill>
        <p:spPr>
          <a:xfrm>
            <a:off x="522375" y="2411050"/>
            <a:ext cx="21229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6891475" y="2146400"/>
            <a:ext cx="1818300" cy="20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Takeaway: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~23% of articles in XML have unreadable bodies</a:t>
            </a:r>
            <a:endParaRPr sz="1800"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38097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6CE"/>
                </a:solidFill>
              </a:rPr>
              <a:t>HTML Encoding Error</a:t>
            </a:r>
            <a:endParaRPr>
              <a:solidFill>
                <a:srgbClr val="0076C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287" y="1246838"/>
            <a:ext cx="3099816" cy="3739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1011325" y="767775"/>
            <a:ext cx="3099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English Tags</a:t>
            </a:r>
            <a:endParaRPr sz="2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6CE"/>
              </a:solidFill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38097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6CE"/>
                </a:solidFill>
              </a:rPr>
              <a:t>Common Tags</a:t>
            </a:r>
            <a:endParaRPr>
              <a:solidFill>
                <a:srgbClr val="0076CE"/>
              </a:solidFill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4754675" y="767775"/>
            <a:ext cx="30273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German Tags</a:t>
            </a:r>
            <a:endParaRPr sz="2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6CE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170675"/>
            <a:ext cx="3348325" cy="384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373</Words>
  <Application>Microsoft Office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EDA Report</vt:lpstr>
      <vt:lpstr>Agenda</vt:lpstr>
      <vt:lpstr>eServices Articles by Language </vt:lpstr>
      <vt:lpstr>Tag Distribution - English  </vt:lpstr>
      <vt:lpstr>Tag Distribution - English </vt:lpstr>
      <vt:lpstr>Tag Distribution - German  </vt:lpstr>
      <vt:lpstr>Tag Distribution - Chinese  </vt:lpstr>
      <vt:lpstr>HTML Encoding Error</vt:lpstr>
      <vt:lpstr>English Tags </vt:lpstr>
      <vt:lpstr>Proposed Schedule</vt:lpstr>
      <vt:lpstr>Extracted Title from HTML</vt:lpstr>
      <vt:lpstr>Extracted Article from HTML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Report</dc:title>
  <cp:lastModifiedBy>Emily Wilkins</cp:lastModifiedBy>
  <cp:revision>2</cp:revision>
  <dcterms:modified xsi:type="dcterms:W3CDTF">2020-02-14T16:14:31Z</dcterms:modified>
</cp:coreProperties>
</file>