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5143500" type="screen16x9"/>
  <p:notesSz cx="6858000" cy="9144000"/>
  <p:embeddedFontLst>
    <p:embeddedFont>
      <p:font typeface="Lato" panose="020F0502020204030203" pitchFamily="34" charset="0"/>
      <p:regular r:id="rId63"/>
      <p:bold r:id="rId64"/>
      <p:italic r:id="rId65"/>
      <p:boldItalic r:id="rId66"/>
    </p:embeddedFont>
    <p:embeddedFont>
      <p:font typeface="Raleway" pitchFamily="2" charset="77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06275b20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06275b20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06275b2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06275b2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06275b20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06275b20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ff1e5500f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ff1e5500f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ff1e5500f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ff1e5500f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11e8de30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11e8de30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11e8de30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11e8de30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071b346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071b346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06275b20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06275b20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06275b20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06275b20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ff1e5500f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ff1e5500f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06275b20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06275b20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06275b20e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06275b20e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06275b20e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e06275b20e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06275b20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06275b20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06275b20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06275b20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06275b20e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e06275b20e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e06275b20e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e06275b20e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e06275b20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e06275b20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cff1e5500f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cff1e5500f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e0aacf17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e0aacf17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0511719c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0511719c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e0aacf1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e0aacf1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0aacf17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0aacf17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0aacf17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e0aacf17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e0aacf17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e0aacf17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e0aacf17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e0aacf17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e0aacf174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e0aacf174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e0aacf174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e0aacf174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ff1e5500f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ff1e5500f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06275b20e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06275b20e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ff1e5500f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ff1e5500f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0511719c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0511719c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e09797e8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e09797e8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e06275b20e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e06275b20e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e06275b20e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e06275b20e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e06275b20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e06275b20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e06275b20e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e06275b20e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e06275b20e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e06275b20e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e06275b20e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e06275b20e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e06275b20e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e06275b20e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cff1e5500f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cff1e5500f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cff1e5500f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cff1e5500f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0511719c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0511719c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cff1e5500f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cff1e5500f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d071b346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d071b346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d071b346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d071b346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d071b3469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d071b3469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d071b3469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d071b3469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071b3469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d071b3469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cff1e5500f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cff1e5500f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cff1e5500f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cff1e5500f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cff1e5500f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cff1e5500f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cff1e5500f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cff1e5500f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ff1e5500f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ff1e5500f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d071b3469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d071b3469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11e8de3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11e8de3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11e8de30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11e8de30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11e8de3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11e8de3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Reasoning About Group Polarization:</a:t>
            </a:r>
            <a:endParaRPr sz="27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From Semantic Games to Sequent Systems</a:t>
            </a:r>
            <a:endParaRPr sz="27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8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6250" y="2987150"/>
            <a:ext cx="78714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Robert Freiman, </a:t>
            </a:r>
            <a:r>
              <a:rPr lang="en" sz="1580">
                <a:solidFill>
                  <a:schemeClr val="dk1"/>
                </a:solidFill>
              </a:rPr>
              <a:t>Carlos Olarte</a:t>
            </a:r>
            <a:r>
              <a:rPr lang="en" sz="1580"/>
              <a:t>, Elaine Pimentel and Christian G. Fermüller</a:t>
            </a:r>
            <a:endParaRPr sz="158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58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0"/>
              <a:t>LIPN - Université Sorbonne Paris Nord. </a:t>
            </a:r>
            <a:endParaRPr sz="1580"/>
          </a:p>
        </p:txBody>
      </p:sp>
      <p:sp>
        <p:nvSpPr>
          <p:cNvPr id="88" name="Google Shape;88;p13"/>
          <p:cNvSpPr txBox="1"/>
          <p:nvPr/>
        </p:nvSpPr>
        <p:spPr>
          <a:xfrm>
            <a:off x="5459125" y="4420750"/>
            <a:ext cx="9330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LPAR-25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Mauritius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4" y="3714050"/>
            <a:ext cx="1663877" cy="1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 (truth in a model)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00" y="2081424"/>
            <a:ext cx="2089050" cy="1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300" y="2173425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085" y="2283673"/>
            <a:ext cx="630875" cy="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6006972" y="3009750"/>
            <a:ext cx="2222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Opponent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 is false over 𝕄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820663" y="3009750"/>
            <a:ext cx="204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Proponent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 is true over 𝕄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194850" y="3661775"/>
            <a:ext cx="132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𝕄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2201950" y="4272975"/>
            <a:ext cx="921600" cy="58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1180000" y="4355075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PNL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071000" y="4273425"/>
            <a:ext cx="118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Semantic Game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18491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Provability Game (validity)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666850" y="2852675"/>
            <a:ext cx="1535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Playing over </a:t>
            </a:r>
            <a:r>
              <a:rPr lang="en" sz="1700" b="1">
                <a:solidFill>
                  <a:schemeClr val="accent3"/>
                </a:solidFill>
              </a:rPr>
              <a:t>all models</a:t>
            </a:r>
            <a:r>
              <a:rPr lang="en" sz="1700"/>
              <a:t> </a:t>
            </a:r>
            <a:endParaRPr sz="1700"/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375" y="2521700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160" y="2631948"/>
            <a:ext cx="630875" cy="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5364047" y="3358025"/>
            <a:ext cx="2222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Opponent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 is false 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3177738" y="3358025"/>
            <a:ext cx="204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Proponent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 is true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2334550" y="2222500"/>
            <a:ext cx="35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2201950" y="4272975"/>
            <a:ext cx="921600" cy="58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1180000" y="4355075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PNL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2071000" y="4273425"/>
            <a:ext cx="118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Semantic Game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8491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3" name="Google Shape;233;p23"/>
          <p:cNvGrpSpPr/>
          <p:nvPr/>
        </p:nvGrpSpPr>
        <p:grpSpPr>
          <a:xfrm>
            <a:off x="3885150" y="4270475"/>
            <a:ext cx="1183500" cy="590900"/>
            <a:chOff x="3885150" y="4244925"/>
            <a:chExt cx="1183500" cy="590900"/>
          </a:xfrm>
        </p:grpSpPr>
        <p:sp>
          <p:nvSpPr>
            <p:cNvPr id="234" name="Google Shape;234;p23"/>
            <p:cNvSpPr/>
            <p:nvPr/>
          </p:nvSpPr>
          <p:spPr>
            <a:xfrm>
              <a:off x="4016100" y="4244925"/>
              <a:ext cx="921600" cy="58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5" name="Google Shape;235;p23"/>
            <p:cNvSpPr txBox="1"/>
            <p:nvPr/>
          </p:nvSpPr>
          <p:spPr>
            <a:xfrm>
              <a:off x="3885150" y="4250825"/>
              <a:ext cx="1183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Provability Game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36" name="Google Shape;236;p23"/>
          <p:cNvSpPr/>
          <p:nvPr/>
        </p:nvSpPr>
        <p:spPr>
          <a:xfrm>
            <a:off x="34493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 calculus</a:t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00" y="2942950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785" y="3053198"/>
            <a:ext cx="630875" cy="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4123672" y="3779275"/>
            <a:ext cx="222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 is not provable 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1937363" y="3779275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 is provable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2334550" y="2222500"/>
            <a:ext cx="35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964" y="1907413"/>
            <a:ext cx="5928074" cy="10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/>
          <p:nvPr/>
        </p:nvSpPr>
        <p:spPr>
          <a:xfrm>
            <a:off x="2201950" y="4272975"/>
            <a:ext cx="921600" cy="58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1180000" y="4355075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PNL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2071000" y="4273425"/>
            <a:ext cx="118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Semantic Game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18491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2" name="Google Shape;252;p24"/>
          <p:cNvGrpSpPr/>
          <p:nvPr/>
        </p:nvGrpSpPr>
        <p:grpSpPr>
          <a:xfrm>
            <a:off x="3885150" y="4270475"/>
            <a:ext cx="1183500" cy="590900"/>
            <a:chOff x="3885150" y="4244925"/>
            <a:chExt cx="1183500" cy="590900"/>
          </a:xfrm>
        </p:grpSpPr>
        <p:sp>
          <p:nvSpPr>
            <p:cNvPr id="253" name="Google Shape;253;p24"/>
            <p:cNvSpPr/>
            <p:nvPr/>
          </p:nvSpPr>
          <p:spPr>
            <a:xfrm>
              <a:off x="4016100" y="4244925"/>
              <a:ext cx="921600" cy="58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3885150" y="4250825"/>
              <a:ext cx="1183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Provability Game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5" name="Google Shape;255;p24"/>
          <p:cNvSpPr/>
          <p:nvPr/>
        </p:nvSpPr>
        <p:spPr>
          <a:xfrm>
            <a:off x="34493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52781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7" name="Google Shape;257;p24"/>
          <p:cNvGrpSpPr/>
          <p:nvPr/>
        </p:nvGrpSpPr>
        <p:grpSpPr>
          <a:xfrm>
            <a:off x="5813975" y="4252075"/>
            <a:ext cx="1183500" cy="590900"/>
            <a:chOff x="3885150" y="4244925"/>
            <a:chExt cx="1183500" cy="590900"/>
          </a:xfrm>
        </p:grpSpPr>
        <p:sp>
          <p:nvSpPr>
            <p:cNvPr id="258" name="Google Shape;258;p24"/>
            <p:cNvSpPr/>
            <p:nvPr/>
          </p:nvSpPr>
          <p:spPr>
            <a:xfrm>
              <a:off x="4016100" y="4244925"/>
              <a:ext cx="921600" cy="58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9" name="Google Shape;259;p24"/>
            <p:cNvSpPr txBox="1"/>
            <p:nvPr/>
          </p:nvSpPr>
          <p:spPr>
            <a:xfrm>
              <a:off x="3885150" y="4250825"/>
              <a:ext cx="1183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Sequent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Calculus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Contributions</a:t>
            </a: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1"/>
          </p:nvPr>
        </p:nvSpPr>
        <p:spPr>
          <a:xfrm>
            <a:off x="807350" y="2136750"/>
            <a:ext cx="24006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907">
                <a:solidFill>
                  <a:schemeClr val="accent3"/>
                </a:solidFill>
              </a:rPr>
              <a:t>Semantic Game	</a:t>
            </a:r>
            <a:endParaRPr sz="1907">
              <a:solidFill>
                <a:schemeClr val="accent3"/>
              </a:solidFill>
            </a:endParaRPr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6656575" y="3177475"/>
            <a:ext cx="14265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Automatic procedures</a:t>
            </a: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250" y="2343150"/>
            <a:ext cx="2276350" cy="201340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 txBox="1"/>
          <p:nvPr/>
        </p:nvSpPr>
        <p:spPr>
          <a:xfrm>
            <a:off x="2674550" y="1927400"/>
            <a:ext cx="2570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Intended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meaning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Dynamics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Satisfiability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5"/>
          <p:cNvSpPr txBox="1">
            <a:spLocks noGrp="1"/>
          </p:cNvSpPr>
          <p:nvPr>
            <p:ph type="body" idx="1"/>
          </p:nvPr>
        </p:nvSpPr>
        <p:spPr>
          <a:xfrm>
            <a:off x="807350" y="3355950"/>
            <a:ext cx="24006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907">
                <a:solidFill>
                  <a:schemeClr val="accent3"/>
                </a:solidFill>
              </a:rPr>
              <a:t>Provability Game	</a:t>
            </a:r>
            <a:endParaRPr sz="1907">
              <a:solidFill>
                <a:schemeClr val="accent3"/>
              </a:solidFill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714075" y="3071775"/>
            <a:ext cx="3948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Disjunctive states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Conditions for finiteness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Validity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1"/>
          </p:nvPr>
        </p:nvSpPr>
        <p:spPr>
          <a:xfrm>
            <a:off x="731150" y="4422750"/>
            <a:ext cx="24006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907">
                <a:solidFill>
                  <a:schemeClr val="accent3"/>
                </a:solidFill>
              </a:rPr>
              <a:t>Sequent Calculus</a:t>
            </a:r>
            <a:endParaRPr sz="1907">
              <a:solidFill>
                <a:schemeClr val="accent3"/>
              </a:solidFill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4147025" y="4288575"/>
            <a:ext cx="3948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2701625" y="4179700"/>
            <a:ext cx="3948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Cut-free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Axioms as rules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Modular (different axioms)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6552975" y="1752375"/>
            <a:ext cx="26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Towards automation: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996" y="4454025"/>
            <a:ext cx="1348575" cy="3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 for PNL</a:t>
            </a:r>
            <a:endParaRPr/>
          </a:p>
        </p:txBody>
      </p:sp>
      <p:grpSp>
        <p:nvGrpSpPr>
          <p:cNvPr id="281" name="Google Shape;281;p26"/>
          <p:cNvGrpSpPr/>
          <p:nvPr/>
        </p:nvGrpSpPr>
        <p:grpSpPr>
          <a:xfrm>
            <a:off x="834200" y="2038350"/>
            <a:ext cx="7446625" cy="1939974"/>
            <a:chOff x="834200" y="2038350"/>
            <a:chExt cx="7446625" cy="1939974"/>
          </a:xfrm>
        </p:grpSpPr>
        <p:pic>
          <p:nvPicPr>
            <p:cNvPr id="282" name="Google Shape;28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91775" y="2397974"/>
              <a:ext cx="2089050" cy="158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6"/>
            <p:cNvSpPr txBox="1"/>
            <p:nvPr/>
          </p:nvSpPr>
          <p:spPr>
            <a:xfrm>
              <a:off x="834200" y="2038350"/>
              <a:ext cx="4437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365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700"/>
                <a:buFont typeface="Lato"/>
                <a:buChar char="●"/>
              </a:pPr>
              <a:r>
                <a:rPr lang="en" sz="17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Satisfiability</a:t>
              </a:r>
              <a:r>
                <a:rPr lang="en" sz="17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: Played over a PNL model</a:t>
              </a:r>
              <a:r>
                <a:rPr lang="en" sz="17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 for PNL</a:t>
            </a: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>
            <a:off x="834200" y="2038350"/>
            <a:ext cx="7446625" cy="1939974"/>
            <a:chOff x="834200" y="2038350"/>
            <a:chExt cx="7446625" cy="1939974"/>
          </a:xfrm>
        </p:grpSpPr>
        <p:pic>
          <p:nvPicPr>
            <p:cNvPr id="290" name="Google Shape;29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91775" y="2397974"/>
              <a:ext cx="2089050" cy="158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27"/>
            <p:cNvSpPr txBox="1"/>
            <p:nvPr/>
          </p:nvSpPr>
          <p:spPr>
            <a:xfrm>
              <a:off x="834200" y="2038350"/>
              <a:ext cx="4437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365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700"/>
                <a:buFont typeface="Lato"/>
                <a:buChar char="●"/>
              </a:pPr>
              <a:r>
                <a:rPr lang="en" sz="17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Satisfiability</a:t>
              </a:r>
              <a:r>
                <a:rPr lang="en" sz="17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: Played over a PNL model</a:t>
              </a:r>
              <a:r>
                <a:rPr lang="en" sz="17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92" name="Google Shape;292;p27"/>
          <p:cNvSpPr txBox="1"/>
          <p:nvPr/>
        </p:nvSpPr>
        <p:spPr>
          <a:xfrm>
            <a:off x="834200" y="2458325"/>
            <a:ext cx="4279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Players claim the truth of a formula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 for PNL</a:t>
            </a:r>
            <a:endParaRPr/>
          </a:p>
        </p:txBody>
      </p:sp>
      <p:grpSp>
        <p:nvGrpSpPr>
          <p:cNvPr id="298" name="Google Shape;298;p28"/>
          <p:cNvGrpSpPr/>
          <p:nvPr/>
        </p:nvGrpSpPr>
        <p:grpSpPr>
          <a:xfrm>
            <a:off x="834200" y="2038350"/>
            <a:ext cx="7446625" cy="1939974"/>
            <a:chOff x="834200" y="2038350"/>
            <a:chExt cx="7446625" cy="1939974"/>
          </a:xfrm>
        </p:grpSpPr>
        <p:pic>
          <p:nvPicPr>
            <p:cNvPr id="299" name="Google Shape;29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91775" y="2397974"/>
              <a:ext cx="2089050" cy="158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28"/>
            <p:cNvSpPr txBox="1"/>
            <p:nvPr/>
          </p:nvSpPr>
          <p:spPr>
            <a:xfrm>
              <a:off x="834200" y="2038350"/>
              <a:ext cx="4437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365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700"/>
                <a:buFont typeface="Lato"/>
                <a:buChar char="●"/>
              </a:pPr>
              <a:r>
                <a:rPr lang="en" sz="17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Satisfiability</a:t>
              </a:r>
              <a:r>
                <a:rPr lang="en" sz="17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: Played over a PNL model</a:t>
              </a:r>
              <a:r>
                <a:rPr lang="en" sz="17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301" name="Google Shape;3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885" y="3870798"/>
            <a:ext cx="630875" cy="6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225" y="3736950"/>
            <a:ext cx="1016025" cy="10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 txBox="1"/>
          <p:nvPr/>
        </p:nvSpPr>
        <p:spPr>
          <a:xfrm>
            <a:off x="2102450" y="4635525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P: Proponent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3908884" y="4635525"/>
            <a:ext cx="222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O: Opponent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834200" y="3346950"/>
            <a:ext cx="469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Your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choices and strategies 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834200" y="2458325"/>
            <a:ext cx="4279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Players claim the truth of a formula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7" name="Google Shape;307;p28"/>
          <p:cNvGrpSpPr/>
          <p:nvPr/>
        </p:nvGrpSpPr>
        <p:grpSpPr>
          <a:xfrm>
            <a:off x="836250" y="2900550"/>
            <a:ext cx="4524000" cy="446400"/>
            <a:chOff x="836250" y="2900550"/>
            <a:chExt cx="4524000" cy="446400"/>
          </a:xfrm>
        </p:grpSpPr>
        <p:pic>
          <p:nvPicPr>
            <p:cNvPr id="308" name="Google Shape;308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38222" y="2953250"/>
              <a:ext cx="949928" cy="34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83100" y="2952273"/>
              <a:ext cx="949925" cy="34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8"/>
            <p:cNvSpPr txBox="1"/>
            <p:nvPr/>
          </p:nvSpPr>
          <p:spPr>
            <a:xfrm>
              <a:off x="836250" y="2900550"/>
              <a:ext cx="4524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365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700"/>
                <a:buFont typeface="Lato"/>
                <a:buChar char="●"/>
              </a:pPr>
              <a:r>
                <a:rPr lang="en" sz="17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Game states: </a:t>
              </a:r>
              <a:endPara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35" y="1853848"/>
            <a:ext cx="630875" cy="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Conjunction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524" y="2037138"/>
            <a:ext cx="1479274" cy="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pic>
        <p:nvPicPr>
          <p:cNvPr id="324" name="Google Shape;3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35" y="1853848"/>
            <a:ext cx="630875" cy="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Conjunction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30"/>
          <p:cNvCxnSpPr/>
          <p:nvPr/>
        </p:nvCxnSpPr>
        <p:spPr>
          <a:xfrm flipH="1">
            <a:off x="2432100" y="3249750"/>
            <a:ext cx="1139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30"/>
          <p:cNvCxnSpPr/>
          <p:nvPr/>
        </p:nvCxnSpPr>
        <p:spPr>
          <a:xfrm>
            <a:off x="4295600" y="3259050"/>
            <a:ext cx="1120500" cy="6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8" name="Google Shape;3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524" y="2037138"/>
            <a:ext cx="1479274" cy="3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947" y="4080182"/>
            <a:ext cx="827078" cy="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4677" y="4080174"/>
            <a:ext cx="894472" cy="3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/>
          <p:nvPr/>
        </p:nvSpPr>
        <p:spPr>
          <a:xfrm>
            <a:off x="3575700" y="2775300"/>
            <a:ext cx="73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endParaRPr sz="17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Conjunction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8" name="Google Shape;3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50" y="1792475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023" y="2082650"/>
            <a:ext cx="1355102" cy="3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and disagreement relations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117950" y="3859900"/>
            <a:ext cx="525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have a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friend (+)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there exists a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R+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successor.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685350" y="3202225"/>
            <a:ext cx="1054800" cy="83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187825" y="2470000"/>
            <a:ext cx="787800" cy="63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4"/>
          <p:cNvCxnSpPr>
            <a:endCxn id="97" idx="3"/>
          </p:cNvCxnSpPr>
          <p:nvPr/>
        </p:nvCxnSpPr>
        <p:spPr>
          <a:xfrm rot="10800000" flipH="1">
            <a:off x="2553196" y="3010555"/>
            <a:ext cx="750000" cy="2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450" y="3352000"/>
            <a:ext cx="769375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726125" y="2722300"/>
            <a:ext cx="355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Conjunction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6" name="Google Shape;346;p32"/>
          <p:cNvCxnSpPr/>
          <p:nvPr/>
        </p:nvCxnSpPr>
        <p:spPr>
          <a:xfrm>
            <a:off x="3903400" y="3483175"/>
            <a:ext cx="93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50" y="1792475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023" y="2082650"/>
            <a:ext cx="1355102" cy="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188" y="4130100"/>
            <a:ext cx="939725" cy="3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2"/>
          <p:cNvSpPr txBox="1"/>
          <p:nvPr/>
        </p:nvSpPr>
        <p:spPr>
          <a:xfrm>
            <a:off x="3631325" y="2851500"/>
            <a:ext cx="59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</a:t>
            </a:r>
            <a:endParaRPr sz="17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Conjunction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7" name="Google Shape;357;p33"/>
          <p:cNvCxnSpPr/>
          <p:nvPr/>
        </p:nvCxnSpPr>
        <p:spPr>
          <a:xfrm>
            <a:off x="3903400" y="3483175"/>
            <a:ext cx="93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58" name="Google Shape;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50" y="1792475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023" y="2082650"/>
            <a:ext cx="1355102" cy="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361" y="4130100"/>
            <a:ext cx="949376" cy="3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 txBox="1"/>
          <p:nvPr/>
        </p:nvSpPr>
        <p:spPr>
          <a:xfrm>
            <a:off x="3631325" y="2851500"/>
            <a:ext cx="59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</a:t>
            </a:r>
            <a:endParaRPr sz="17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35" y="1853848"/>
            <a:ext cx="630875" cy="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Diamond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9" name="Google Shape;3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147" y="2082650"/>
            <a:ext cx="1315228" cy="3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pic>
        <p:nvPicPr>
          <p:cNvPr id="375" name="Google Shape;3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35" y="1853848"/>
            <a:ext cx="630875" cy="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5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Diamond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147" y="2082650"/>
            <a:ext cx="1315228" cy="3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 txBox="1"/>
          <p:nvPr/>
        </p:nvSpPr>
        <p:spPr>
          <a:xfrm>
            <a:off x="894925" y="2825750"/>
            <a:ext cx="3235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No a-successor,  then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r>
              <a:rPr lang="en" sz="1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win </a:t>
            </a:r>
            <a:endParaRPr sz="1700" i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pic>
        <p:nvPicPr>
          <p:cNvPr id="384" name="Google Shape;3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35" y="1853848"/>
            <a:ext cx="630875" cy="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6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Diamond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147" y="2082650"/>
            <a:ext cx="1315228" cy="35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6"/>
          <p:cNvCxnSpPr/>
          <p:nvPr/>
        </p:nvCxnSpPr>
        <p:spPr>
          <a:xfrm>
            <a:off x="3903400" y="3483175"/>
            <a:ext cx="93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8" name="Google Shape;38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222" y="4232525"/>
            <a:ext cx="869653" cy="3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6"/>
          <p:cNvSpPr txBox="1"/>
          <p:nvPr/>
        </p:nvSpPr>
        <p:spPr>
          <a:xfrm>
            <a:off x="3701475" y="2851500"/>
            <a:ext cx="52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</a:t>
            </a:r>
            <a:endParaRPr sz="17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sp>
        <p:nvSpPr>
          <p:cNvPr id="395" name="Google Shape;395;p37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Diamond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6" name="Google Shape;3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50" y="1792475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125" y="2026285"/>
            <a:ext cx="1349900" cy="3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Diamond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4" name="Google Shape;4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50" y="1792475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125" y="2026285"/>
            <a:ext cx="1349900" cy="3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894925" y="2825750"/>
            <a:ext cx="340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No a-successor, then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win! </a:t>
            </a:r>
            <a:endParaRPr sz="1700" i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</a:t>
            </a:r>
            <a:endParaRPr/>
          </a:p>
        </p:txBody>
      </p:sp>
      <p:sp>
        <p:nvSpPr>
          <p:cNvPr id="412" name="Google Shape;412;p39"/>
          <p:cNvSpPr txBox="1"/>
          <p:nvPr/>
        </p:nvSpPr>
        <p:spPr>
          <a:xfrm>
            <a:off x="3745975" y="1991650"/>
            <a:ext cx="204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Diamond </a:t>
            </a:r>
            <a:endParaRPr sz="1700" i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>
            <a:off x="3903400" y="3483175"/>
            <a:ext cx="93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14" name="Google Shape;4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50" y="1792475"/>
            <a:ext cx="1016025" cy="10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125" y="2026285"/>
            <a:ext cx="1349900" cy="37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479" y="4143075"/>
            <a:ext cx="975772" cy="4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9"/>
          <p:cNvSpPr txBox="1"/>
          <p:nvPr/>
        </p:nvSpPr>
        <p:spPr>
          <a:xfrm>
            <a:off x="3575700" y="2927700"/>
            <a:ext cx="73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endParaRPr sz="17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example: Balance (</a:t>
            </a:r>
            <a:r>
              <a:rPr lang="en">
                <a:solidFill>
                  <a:schemeClr val="accent3"/>
                </a:solidFill>
              </a:rPr>
              <a:t>stable configurations</a:t>
            </a:r>
            <a:r>
              <a:rPr lang="en"/>
              <a:t>)</a:t>
            </a:r>
            <a:endParaRPr/>
          </a:p>
        </p:txBody>
      </p:sp>
      <p:pic>
        <p:nvPicPr>
          <p:cNvPr id="423" name="Google Shape;4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50" y="2006250"/>
            <a:ext cx="3238054" cy="22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350" y="2181250"/>
            <a:ext cx="3981150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013" y="3283525"/>
            <a:ext cx="3756225" cy="8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example: Balance (</a:t>
            </a:r>
            <a:r>
              <a:rPr lang="en">
                <a:solidFill>
                  <a:schemeClr val="accent3"/>
                </a:solidFill>
              </a:rPr>
              <a:t>stable configurations</a:t>
            </a:r>
            <a:r>
              <a:rPr lang="en"/>
              <a:t>)</a:t>
            </a:r>
            <a:endParaRPr/>
          </a:p>
        </p:txBody>
      </p:sp>
      <p:pic>
        <p:nvPicPr>
          <p:cNvPr id="431" name="Google Shape;4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50" y="2006250"/>
            <a:ext cx="3238054" cy="22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75" y="2094626"/>
            <a:ext cx="3620499" cy="20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1"/>
          <p:cNvSpPr txBox="1"/>
          <p:nvPr/>
        </p:nvSpPr>
        <p:spPr>
          <a:xfrm>
            <a:off x="6213750" y="4060425"/>
            <a:ext cx="179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scitechdaily.com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and disagreement relations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4410700" y="2139775"/>
            <a:ext cx="2388000" cy="1943325"/>
            <a:chOff x="1896100" y="2977975"/>
            <a:chExt cx="2388000" cy="1943325"/>
          </a:xfrm>
        </p:grpSpPr>
        <p:sp>
          <p:nvSpPr>
            <p:cNvPr id="107" name="Google Shape;107;p15"/>
            <p:cNvSpPr/>
            <p:nvPr/>
          </p:nvSpPr>
          <p:spPr>
            <a:xfrm>
              <a:off x="1993825" y="4091200"/>
              <a:ext cx="1054800" cy="830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496300" y="3358975"/>
              <a:ext cx="787800" cy="633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9" name="Google Shape;109;p15"/>
            <p:cNvCxnSpPr>
              <a:endCxn id="108" idx="3"/>
            </p:cNvCxnSpPr>
            <p:nvPr/>
          </p:nvCxnSpPr>
          <p:spPr>
            <a:xfrm rot="10800000" flipH="1">
              <a:off x="2861671" y="3899530"/>
              <a:ext cx="750000" cy="2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0" name="Google Shape;11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87875" y="4316100"/>
              <a:ext cx="676225" cy="44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5"/>
            <p:cNvSpPr txBox="1"/>
            <p:nvPr/>
          </p:nvSpPr>
          <p:spPr>
            <a:xfrm>
              <a:off x="3034600" y="3611275"/>
              <a:ext cx="355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-</a:t>
              </a:r>
              <a:endPara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896100" y="2977975"/>
              <a:ext cx="787800" cy="633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3" name="Google Shape;113;p15"/>
            <p:cNvCxnSpPr>
              <a:stCxn id="107" idx="0"/>
              <a:endCxn id="112" idx="4"/>
            </p:cNvCxnSpPr>
            <p:nvPr/>
          </p:nvCxnSpPr>
          <p:spPr>
            <a:xfrm rot="10800000">
              <a:off x="2289925" y="3611200"/>
              <a:ext cx="231300" cy="48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114;p15"/>
            <p:cNvSpPr txBox="1"/>
            <p:nvPr/>
          </p:nvSpPr>
          <p:spPr>
            <a:xfrm>
              <a:off x="2425000" y="3535075"/>
              <a:ext cx="355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-</a:t>
              </a:r>
              <a:endPara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686800" y="4083100"/>
            <a:ext cx="4432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2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don’t have friends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duality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Dynamics: playing the game</a:t>
            </a:r>
            <a:endParaRPr/>
          </a:p>
        </p:txBody>
      </p:sp>
      <p:pic>
        <p:nvPicPr>
          <p:cNvPr id="439" name="Google Shape;4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1" y="1853850"/>
            <a:ext cx="7846265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50" y="4132575"/>
            <a:ext cx="3981150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525" y="2602174"/>
            <a:ext cx="2089050" cy="1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Dynamics: playing the game</a:t>
            </a:r>
            <a:endParaRPr/>
          </a:p>
        </p:txBody>
      </p:sp>
      <p:pic>
        <p:nvPicPr>
          <p:cNvPr id="447" name="Google Shape;4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1" y="1853850"/>
            <a:ext cx="7846265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50" y="4132575"/>
            <a:ext cx="3981150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525" y="2602174"/>
            <a:ext cx="2089050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3"/>
          <p:cNvSpPr/>
          <p:nvPr/>
        </p:nvSpPr>
        <p:spPr>
          <a:xfrm>
            <a:off x="54825" y="2392250"/>
            <a:ext cx="5001900" cy="39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1" name="Google Shape;451;p43"/>
          <p:cNvCxnSpPr/>
          <p:nvPr/>
        </p:nvCxnSpPr>
        <p:spPr>
          <a:xfrm flipH="1">
            <a:off x="7975450" y="4061100"/>
            <a:ext cx="507300" cy="397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43"/>
          <p:cNvCxnSpPr/>
          <p:nvPr/>
        </p:nvCxnSpPr>
        <p:spPr>
          <a:xfrm>
            <a:off x="507250" y="1302375"/>
            <a:ext cx="5100" cy="48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3" name="Google Shape;453;p43"/>
          <p:cNvSpPr/>
          <p:nvPr/>
        </p:nvSpPr>
        <p:spPr>
          <a:xfrm>
            <a:off x="131825" y="2995450"/>
            <a:ext cx="5001900" cy="217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4" name="Google Shape;454;p43"/>
          <p:cNvCxnSpPr/>
          <p:nvPr/>
        </p:nvCxnSpPr>
        <p:spPr>
          <a:xfrm>
            <a:off x="5677975" y="3878100"/>
            <a:ext cx="293100" cy="4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Dynamics: playing the game</a:t>
            </a:r>
            <a:endParaRPr/>
          </a:p>
        </p:txBody>
      </p:sp>
      <p:pic>
        <p:nvPicPr>
          <p:cNvPr id="460" name="Google Shape;4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1" y="1853850"/>
            <a:ext cx="7846265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50" y="4132575"/>
            <a:ext cx="3981150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525" y="2602174"/>
            <a:ext cx="2089050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4"/>
          <p:cNvSpPr/>
          <p:nvPr/>
        </p:nvSpPr>
        <p:spPr>
          <a:xfrm>
            <a:off x="54825" y="1912425"/>
            <a:ext cx="5001900" cy="87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4" name="Google Shape;464;p44"/>
          <p:cNvCxnSpPr/>
          <p:nvPr/>
        </p:nvCxnSpPr>
        <p:spPr>
          <a:xfrm rot="10800000" flipH="1">
            <a:off x="6854575" y="4852950"/>
            <a:ext cx="281100" cy="240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44"/>
          <p:cNvSpPr/>
          <p:nvPr/>
        </p:nvSpPr>
        <p:spPr>
          <a:xfrm>
            <a:off x="131825" y="3249075"/>
            <a:ext cx="5001900" cy="192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5056750" y="1694550"/>
            <a:ext cx="2990400" cy="87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7" name="Google Shape;467;p44"/>
          <p:cNvCxnSpPr/>
          <p:nvPr/>
        </p:nvCxnSpPr>
        <p:spPr>
          <a:xfrm>
            <a:off x="5677975" y="3878100"/>
            <a:ext cx="293100" cy="4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Dynamics: playing the game</a:t>
            </a:r>
            <a:endParaRPr/>
          </a:p>
        </p:txBody>
      </p:sp>
      <p:pic>
        <p:nvPicPr>
          <p:cNvPr id="473" name="Google Shape;4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1" y="1853850"/>
            <a:ext cx="7846265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50" y="4132575"/>
            <a:ext cx="3981150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525" y="2602174"/>
            <a:ext cx="2089050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5"/>
          <p:cNvSpPr/>
          <p:nvPr/>
        </p:nvSpPr>
        <p:spPr>
          <a:xfrm>
            <a:off x="54825" y="1912425"/>
            <a:ext cx="5001900" cy="108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7" name="Google Shape;477;p45"/>
          <p:cNvCxnSpPr/>
          <p:nvPr/>
        </p:nvCxnSpPr>
        <p:spPr>
          <a:xfrm rot="10800000" flipH="1">
            <a:off x="6868275" y="4813125"/>
            <a:ext cx="257400" cy="270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45"/>
          <p:cNvCxnSpPr/>
          <p:nvPr/>
        </p:nvCxnSpPr>
        <p:spPr>
          <a:xfrm>
            <a:off x="2234600" y="2707575"/>
            <a:ext cx="5100" cy="48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" name="Google Shape;479;p45"/>
          <p:cNvSpPr/>
          <p:nvPr/>
        </p:nvSpPr>
        <p:spPr>
          <a:xfrm>
            <a:off x="131825" y="3454700"/>
            <a:ext cx="5001900" cy="17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45"/>
          <p:cNvSpPr/>
          <p:nvPr/>
        </p:nvSpPr>
        <p:spPr>
          <a:xfrm>
            <a:off x="5056750" y="1694550"/>
            <a:ext cx="2990400" cy="87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1" name="Google Shape;481;p45"/>
          <p:cNvCxnSpPr/>
          <p:nvPr/>
        </p:nvCxnSpPr>
        <p:spPr>
          <a:xfrm>
            <a:off x="5677975" y="3878100"/>
            <a:ext cx="293100" cy="4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Dynamics: playing the game</a:t>
            </a:r>
            <a:endParaRPr/>
          </a:p>
        </p:txBody>
      </p:sp>
      <p:pic>
        <p:nvPicPr>
          <p:cNvPr id="487" name="Google Shape;4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1" y="1853850"/>
            <a:ext cx="7846265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50" y="4132575"/>
            <a:ext cx="3981150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525" y="2602174"/>
            <a:ext cx="2089050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6"/>
          <p:cNvSpPr/>
          <p:nvPr/>
        </p:nvSpPr>
        <p:spPr>
          <a:xfrm>
            <a:off x="54825" y="1912425"/>
            <a:ext cx="5001900" cy="128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1" name="Google Shape;491;p46"/>
          <p:cNvCxnSpPr/>
          <p:nvPr/>
        </p:nvCxnSpPr>
        <p:spPr>
          <a:xfrm rot="10800000" flipH="1">
            <a:off x="5839300" y="4872875"/>
            <a:ext cx="168000" cy="275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p46"/>
          <p:cNvSpPr/>
          <p:nvPr/>
        </p:nvSpPr>
        <p:spPr>
          <a:xfrm>
            <a:off x="131825" y="3684550"/>
            <a:ext cx="5001900" cy="81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46"/>
          <p:cNvSpPr/>
          <p:nvPr/>
        </p:nvSpPr>
        <p:spPr>
          <a:xfrm>
            <a:off x="5056750" y="1694550"/>
            <a:ext cx="2990400" cy="87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4" name="Google Shape;494;p46"/>
          <p:cNvCxnSpPr/>
          <p:nvPr/>
        </p:nvCxnSpPr>
        <p:spPr>
          <a:xfrm>
            <a:off x="5677975" y="3878100"/>
            <a:ext cx="293100" cy="4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p46"/>
          <p:cNvSpPr/>
          <p:nvPr/>
        </p:nvSpPr>
        <p:spPr>
          <a:xfrm>
            <a:off x="284225" y="4712350"/>
            <a:ext cx="5001900" cy="40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Dynamics: playing the game</a:t>
            </a:r>
            <a:endParaRPr/>
          </a:p>
        </p:txBody>
      </p:sp>
      <p:pic>
        <p:nvPicPr>
          <p:cNvPr id="501" name="Google Shape;5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1" y="1853850"/>
            <a:ext cx="7846265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50" y="4132575"/>
            <a:ext cx="3981150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525" y="2602174"/>
            <a:ext cx="2089050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7"/>
          <p:cNvSpPr/>
          <p:nvPr/>
        </p:nvSpPr>
        <p:spPr>
          <a:xfrm>
            <a:off x="54825" y="1912425"/>
            <a:ext cx="5001900" cy="177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5" name="Google Shape;505;p47"/>
          <p:cNvCxnSpPr/>
          <p:nvPr/>
        </p:nvCxnSpPr>
        <p:spPr>
          <a:xfrm rot="10800000" flipH="1">
            <a:off x="6144100" y="4872875"/>
            <a:ext cx="168000" cy="275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47"/>
          <p:cNvSpPr/>
          <p:nvPr/>
        </p:nvSpPr>
        <p:spPr>
          <a:xfrm>
            <a:off x="131825" y="3684550"/>
            <a:ext cx="5001900" cy="81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5056750" y="1694550"/>
            <a:ext cx="2990400" cy="87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8" name="Google Shape;508;p47"/>
          <p:cNvCxnSpPr/>
          <p:nvPr/>
        </p:nvCxnSpPr>
        <p:spPr>
          <a:xfrm flipH="1">
            <a:off x="7982650" y="3493475"/>
            <a:ext cx="335700" cy="216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" name="Google Shape;509;p47"/>
          <p:cNvSpPr/>
          <p:nvPr/>
        </p:nvSpPr>
        <p:spPr>
          <a:xfrm>
            <a:off x="284225" y="4949000"/>
            <a:ext cx="5001900" cy="1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Dynamics: playing the game</a:t>
            </a:r>
            <a:endParaRPr/>
          </a:p>
        </p:txBody>
      </p:sp>
      <p:pic>
        <p:nvPicPr>
          <p:cNvPr id="515" name="Google Shape;5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1" y="1853850"/>
            <a:ext cx="7846265" cy="3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50" y="4132575"/>
            <a:ext cx="3981150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525" y="2602174"/>
            <a:ext cx="2089050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8"/>
          <p:cNvSpPr/>
          <p:nvPr/>
        </p:nvSpPr>
        <p:spPr>
          <a:xfrm>
            <a:off x="54825" y="1912425"/>
            <a:ext cx="5001900" cy="177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9" name="Google Shape;519;p48"/>
          <p:cNvCxnSpPr/>
          <p:nvPr/>
        </p:nvCxnSpPr>
        <p:spPr>
          <a:xfrm rot="10800000" flipH="1">
            <a:off x="6296500" y="4872875"/>
            <a:ext cx="168000" cy="275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0" name="Google Shape;520;p48"/>
          <p:cNvSpPr/>
          <p:nvPr/>
        </p:nvSpPr>
        <p:spPr>
          <a:xfrm>
            <a:off x="131825" y="3684550"/>
            <a:ext cx="5001900" cy="81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48"/>
          <p:cNvSpPr/>
          <p:nvPr/>
        </p:nvSpPr>
        <p:spPr>
          <a:xfrm>
            <a:off x="5056750" y="1694550"/>
            <a:ext cx="2990400" cy="87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2" name="Google Shape;522;p48"/>
          <p:cNvCxnSpPr/>
          <p:nvPr/>
        </p:nvCxnSpPr>
        <p:spPr>
          <a:xfrm flipH="1">
            <a:off x="7723600" y="3091400"/>
            <a:ext cx="1500" cy="334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48"/>
          <p:cNvSpPr/>
          <p:nvPr/>
        </p:nvSpPr>
        <p:spPr>
          <a:xfrm>
            <a:off x="284225" y="4503550"/>
            <a:ext cx="4527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48"/>
          <p:cNvSpPr txBox="1"/>
          <p:nvPr/>
        </p:nvSpPr>
        <p:spPr>
          <a:xfrm>
            <a:off x="2193475" y="3012200"/>
            <a:ext cx="175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 win!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 G</a:t>
            </a:r>
            <a:r>
              <a:rPr lang="en" baseline="-25000"/>
              <a:t>𝕄</a:t>
            </a:r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31100" y="1951675"/>
            <a:ext cx="133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Theorem 1.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49"/>
          <p:cNvSpPr txBox="1"/>
          <p:nvPr/>
        </p:nvSpPr>
        <p:spPr>
          <a:xfrm>
            <a:off x="915175" y="2571750"/>
            <a:ext cx="4043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have a winning strategy in 𝕄 for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49"/>
          <p:cNvSpPr txBox="1"/>
          <p:nvPr/>
        </p:nvSpPr>
        <p:spPr>
          <a:xfrm>
            <a:off x="5611463" y="2571738"/>
            <a:ext cx="397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iff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925" y="2652012"/>
            <a:ext cx="794050" cy="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343" y="2652013"/>
            <a:ext cx="873507" cy="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Game G</a:t>
            </a:r>
            <a:r>
              <a:rPr lang="en" baseline="-25000"/>
              <a:t>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0"/>
          <p:cNvSpPr txBox="1"/>
          <p:nvPr/>
        </p:nvSpPr>
        <p:spPr>
          <a:xfrm>
            <a:off x="831100" y="1951675"/>
            <a:ext cx="133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Theorem 1.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50"/>
          <p:cNvSpPr txBox="1"/>
          <p:nvPr/>
        </p:nvSpPr>
        <p:spPr>
          <a:xfrm>
            <a:off x="915175" y="2571750"/>
            <a:ext cx="4043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have a winning strategy in 𝕄 for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50"/>
          <p:cNvSpPr txBox="1"/>
          <p:nvPr/>
        </p:nvSpPr>
        <p:spPr>
          <a:xfrm>
            <a:off x="5611463" y="2571738"/>
            <a:ext cx="397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iff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3" name="Google Shape;5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725" y="2652012"/>
            <a:ext cx="794050" cy="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343" y="2652013"/>
            <a:ext cx="873507" cy="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0"/>
          <p:cNvSpPr txBox="1"/>
          <p:nvPr/>
        </p:nvSpPr>
        <p:spPr>
          <a:xfrm>
            <a:off x="999225" y="3261275"/>
            <a:ext cx="4505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      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have a winning strategy in 𝕄 for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6" name="Google Shape;5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25" y="3341537"/>
            <a:ext cx="794050" cy="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0"/>
          <p:cNvSpPr txBox="1"/>
          <p:nvPr/>
        </p:nvSpPr>
        <p:spPr>
          <a:xfrm>
            <a:off x="5948950" y="3261263"/>
            <a:ext cx="397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iff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347" y="3321312"/>
            <a:ext cx="873499" cy="32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validity?</a:t>
            </a:r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550225" y="1819675"/>
            <a:ext cx="539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no a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uniform strategy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winning the game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5" name="Google Shape;5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40" y="1699174"/>
            <a:ext cx="1525111" cy="3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and disagreement relations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4786300" y="3375875"/>
            <a:ext cx="3477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I’m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friend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2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Alice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2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enemy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Bob.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529125" y="3539150"/>
            <a:ext cx="1308000" cy="83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031600" y="2806925"/>
            <a:ext cx="787800" cy="63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6"/>
          <p:cNvCxnSpPr>
            <a:stCxn id="122" idx="7"/>
            <a:endCxn id="123" idx="3"/>
          </p:cNvCxnSpPr>
          <p:nvPr/>
        </p:nvCxnSpPr>
        <p:spPr>
          <a:xfrm rot="10800000" flipH="1">
            <a:off x="2645573" y="3347515"/>
            <a:ext cx="501300" cy="3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6"/>
          <p:cNvSpPr txBox="1"/>
          <p:nvPr/>
        </p:nvSpPr>
        <p:spPr>
          <a:xfrm>
            <a:off x="2569900" y="3059225"/>
            <a:ext cx="355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586025" y="3296675"/>
            <a:ext cx="56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Alice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898000" y="2502125"/>
            <a:ext cx="787800" cy="63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16"/>
          <p:cNvCxnSpPr>
            <a:endCxn id="127" idx="5"/>
          </p:cNvCxnSpPr>
          <p:nvPr/>
        </p:nvCxnSpPr>
        <p:spPr>
          <a:xfrm rot="10800000">
            <a:off x="1570429" y="3042680"/>
            <a:ext cx="160800" cy="6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6"/>
          <p:cNvSpPr txBox="1"/>
          <p:nvPr/>
        </p:nvSpPr>
        <p:spPr>
          <a:xfrm>
            <a:off x="1731700" y="2983025"/>
            <a:ext cx="355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00" y="3981575"/>
            <a:ext cx="696662" cy="2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614225" y="2991875"/>
            <a:ext cx="56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Bob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3733800"/>
            <a:ext cx="787800" cy="26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validity?</a:t>
            </a:r>
            <a:endParaRPr/>
          </a:p>
        </p:txBody>
      </p:sp>
      <p:sp>
        <p:nvSpPr>
          <p:cNvPr id="561" name="Google Shape;561;p52"/>
          <p:cNvSpPr txBox="1"/>
          <p:nvPr/>
        </p:nvSpPr>
        <p:spPr>
          <a:xfrm>
            <a:off x="550225" y="1819675"/>
            <a:ext cx="539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no a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uniform strategy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winning the game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52"/>
          <p:cNvSpPr txBox="1"/>
          <p:nvPr/>
        </p:nvSpPr>
        <p:spPr>
          <a:xfrm>
            <a:off x="577050" y="2485750"/>
            <a:ext cx="3776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Validity/disjunctive game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Multiset of game states.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3" name="Google Shape;5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40" y="1699174"/>
            <a:ext cx="1525111" cy="3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validity?</a:t>
            </a:r>
            <a:endParaRPr/>
          </a:p>
        </p:txBody>
      </p:sp>
      <p:sp>
        <p:nvSpPr>
          <p:cNvPr id="569" name="Google Shape;569;p53"/>
          <p:cNvSpPr txBox="1"/>
          <p:nvPr/>
        </p:nvSpPr>
        <p:spPr>
          <a:xfrm>
            <a:off x="550225" y="1819675"/>
            <a:ext cx="539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no a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uniform strategy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winning the game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53"/>
          <p:cNvSpPr txBox="1"/>
          <p:nvPr/>
        </p:nvSpPr>
        <p:spPr>
          <a:xfrm>
            <a:off x="577050" y="2485750"/>
            <a:ext cx="3776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Validity/disjunctive game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Multiset of game states.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ability to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duplicate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states.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1" name="Google Shape;5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40" y="1699174"/>
            <a:ext cx="1525111" cy="3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659" y="2430500"/>
            <a:ext cx="3230516" cy="37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53"/>
          <p:cNvCxnSpPr/>
          <p:nvPr/>
        </p:nvCxnSpPr>
        <p:spPr>
          <a:xfrm flipH="1">
            <a:off x="6934195" y="2072824"/>
            <a:ext cx="870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validity?</a:t>
            </a:r>
            <a:endParaRPr/>
          </a:p>
        </p:txBody>
      </p:sp>
      <p:sp>
        <p:nvSpPr>
          <p:cNvPr id="579" name="Google Shape;579;p54"/>
          <p:cNvSpPr txBox="1"/>
          <p:nvPr/>
        </p:nvSpPr>
        <p:spPr>
          <a:xfrm>
            <a:off x="550225" y="1819675"/>
            <a:ext cx="539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no a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uniform strategy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winning the game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54"/>
          <p:cNvSpPr txBox="1"/>
          <p:nvPr/>
        </p:nvSpPr>
        <p:spPr>
          <a:xfrm>
            <a:off x="577050" y="2485750"/>
            <a:ext cx="3776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Validity/disjunctive game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Multiset of game states.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ability to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duplicate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states.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54"/>
          <p:cNvSpPr txBox="1"/>
          <p:nvPr/>
        </p:nvSpPr>
        <p:spPr>
          <a:xfrm>
            <a:off x="6822900" y="3009400"/>
            <a:ext cx="53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2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2" name="Google Shape;582;p54"/>
          <p:cNvCxnSpPr/>
          <p:nvPr/>
        </p:nvCxnSpPr>
        <p:spPr>
          <a:xfrm flipH="1">
            <a:off x="6948900" y="2916238"/>
            <a:ext cx="870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3" name="Google Shape;5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40" y="1699174"/>
            <a:ext cx="1525111" cy="3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659" y="2430500"/>
            <a:ext cx="3230516" cy="3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4"/>
          <p:cNvSpPr txBox="1"/>
          <p:nvPr/>
        </p:nvSpPr>
        <p:spPr>
          <a:xfrm>
            <a:off x="5101700" y="3204500"/>
            <a:ext cx="31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6" name="Google Shape;58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6406" y="3326597"/>
            <a:ext cx="1134418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928" y="3325775"/>
            <a:ext cx="848497" cy="3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4"/>
          <p:cNvSpPr txBox="1"/>
          <p:nvPr/>
        </p:nvSpPr>
        <p:spPr>
          <a:xfrm>
            <a:off x="8559475" y="3227900"/>
            <a:ext cx="31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9" name="Google Shape;589;p54"/>
          <p:cNvCxnSpPr/>
          <p:nvPr/>
        </p:nvCxnSpPr>
        <p:spPr>
          <a:xfrm flipH="1">
            <a:off x="6934195" y="2072824"/>
            <a:ext cx="870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validity?</a:t>
            </a:r>
            <a:endParaRPr/>
          </a:p>
        </p:txBody>
      </p:sp>
      <p:sp>
        <p:nvSpPr>
          <p:cNvPr id="595" name="Google Shape;595;p55"/>
          <p:cNvSpPr txBox="1"/>
          <p:nvPr/>
        </p:nvSpPr>
        <p:spPr>
          <a:xfrm>
            <a:off x="550225" y="1819675"/>
            <a:ext cx="539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no a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uniform strategy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winning the game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55"/>
          <p:cNvSpPr txBox="1"/>
          <p:nvPr/>
        </p:nvSpPr>
        <p:spPr>
          <a:xfrm>
            <a:off x="577050" y="2485750"/>
            <a:ext cx="37767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Validity/disjunctive game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Multiset of game states.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ability to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duplicate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states.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model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relevant “only”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elementary states. 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55"/>
          <p:cNvSpPr txBox="1"/>
          <p:nvPr/>
        </p:nvSpPr>
        <p:spPr>
          <a:xfrm>
            <a:off x="6822900" y="3009400"/>
            <a:ext cx="53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2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8" name="Google Shape;598;p55"/>
          <p:cNvCxnSpPr/>
          <p:nvPr/>
        </p:nvCxnSpPr>
        <p:spPr>
          <a:xfrm flipH="1">
            <a:off x="6948900" y="2916238"/>
            <a:ext cx="870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55"/>
          <p:cNvCxnSpPr/>
          <p:nvPr/>
        </p:nvCxnSpPr>
        <p:spPr>
          <a:xfrm flipH="1">
            <a:off x="6948900" y="3602038"/>
            <a:ext cx="870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0" name="Google Shape;6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40" y="1699174"/>
            <a:ext cx="1525111" cy="3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659" y="2430500"/>
            <a:ext cx="3230516" cy="3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5"/>
          <p:cNvSpPr txBox="1"/>
          <p:nvPr/>
        </p:nvSpPr>
        <p:spPr>
          <a:xfrm>
            <a:off x="5101700" y="3204500"/>
            <a:ext cx="31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3" name="Google Shape;60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6406" y="3326597"/>
            <a:ext cx="1134418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928" y="3325775"/>
            <a:ext cx="848497" cy="3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5"/>
          <p:cNvSpPr txBox="1"/>
          <p:nvPr/>
        </p:nvSpPr>
        <p:spPr>
          <a:xfrm>
            <a:off x="8559475" y="3227900"/>
            <a:ext cx="31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6" name="Google Shape;606;p55"/>
          <p:cNvCxnSpPr/>
          <p:nvPr/>
        </p:nvCxnSpPr>
        <p:spPr>
          <a:xfrm flipH="1">
            <a:off x="6934195" y="2072824"/>
            <a:ext cx="870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7" name="Google Shape;60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7424" y="4392575"/>
            <a:ext cx="1136728" cy="3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5"/>
          <p:cNvSpPr txBox="1"/>
          <p:nvPr/>
        </p:nvSpPr>
        <p:spPr>
          <a:xfrm>
            <a:off x="6822900" y="4076200"/>
            <a:ext cx="53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2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9" name="Google Shape;609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928" y="4392575"/>
            <a:ext cx="848497" cy="3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5"/>
          <p:cNvSpPr txBox="1"/>
          <p:nvPr/>
        </p:nvSpPr>
        <p:spPr>
          <a:xfrm>
            <a:off x="5177900" y="4271300"/>
            <a:ext cx="31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55"/>
          <p:cNvSpPr txBox="1"/>
          <p:nvPr/>
        </p:nvSpPr>
        <p:spPr>
          <a:xfrm>
            <a:off x="8635675" y="4294700"/>
            <a:ext cx="31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Disjunctive games</a:t>
            </a:r>
            <a:endParaRPr/>
          </a:p>
        </p:txBody>
      </p:sp>
      <p:sp>
        <p:nvSpPr>
          <p:cNvPr id="617" name="Google Shape;617;p5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Disjunctive game </a:t>
            </a:r>
            <a:r>
              <a:rPr lang="en" sz="1700" b="1"/>
              <a:t>DG</a:t>
            </a:r>
            <a:r>
              <a:rPr lang="en" sz="1700"/>
              <a:t>(</a:t>
            </a:r>
            <a:r>
              <a:rPr lang="en" sz="1700" i="1"/>
              <a:t>P</a:t>
            </a:r>
            <a:r>
              <a:rPr lang="en" sz="1700"/>
              <a:t>, </a:t>
            </a:r>
            <a:r>
              <a:rPr lang="en" sz="1700" i="1"/>
              <a:t>i</a:t>
            </a:r>
            <a:r>
              <a:rPr lang="en" sz="1700"/>
              <a:t> : 𝜙) can be thought of as 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 and You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Disjunctive games</a:t>
            </a:r>
            <a:endParaRPr/>
          </a:p>
        </p:txBody>
      </p:sp>
      <p:sp>
        <p:nvSpPr>
          <p:cNvPr id="623" name="Google Shape;623;p5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Disjunctive game </a:t>
            </a:r>
            <a:r>
              <a:rPr lang="en" sz="1700" b="1"/>
              <a:t>DG</a:t>
            </a:r>
            <a:r>
              <a:rPr lang="en" sz="1700"/>
              <a:t>(</a:t>
            </a:r>
            <a:r>
              <a:rPr lang="en" sz="1700" i="1"/>
              <a:t>P</a:t>
            </a:r>
            <a:r>
              <a:rPr lang="en" sz="1700"/>
              <a:t>, </a:t>
            </a:r>
            <a:r>
              <a:rPr lang="en" sz="1700" i="1"/>
              <a:t>i</a:t>
            </a:r>
            <a:r>
              <a:rPr lang="en" sz="1700"/>
              <a:t> : 𝜙) can be thought of as 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 and You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playing all semantic games G(</a:t>
            </a:r>
            <a:r>
              <a:rPr lang="en" sz="1700" i="1"/>
              <a:t>P</a:t>
            </a:r>
            <a:r>
              <a:rPr lang="en" sz="1700"/>
              <a:t>, </a:t>
            </a:r>
            <a:r>
              <a:rPr lang="en" sz="1700" i="1"/>
              <a:t>i</a:t>
            </a:r>
            <a:r>
              <a:rPr lang="en" sz="1700"/>
              <a:t> : 𝜙) 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Disjunctive games</a:t>
            </a:r>
            <a:endParaRPr/>
          </a:p>
        </p:txBody>
      </p:sp>
      <p:sp>
        <p:nvSpPr>
          <p:cNvPr id="629" name="Google Shape;629;p5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Disjunctive game </a:t>
            </a:r>
            <a:r>
              <a:rPr lang="en" sz="1700" b="1"/>
              <a:t>DG</a:t>
            </a:r>
            <a:r>
              <a:rPr lang="en" sz="1700"/>
              <a:t>(</a:t>
            </a:r>
            <a:r>
              <a:rPr lang="en" sz="1700" i="1"/>
              <a:t>P</a:t>
            </a:r>
            <a:r>
              <a:rPr lang="en" sz="1700"/>
              <a:t>, </a:t>
            </a:r>
            <a:r>
              <a:rPr lang="en" sz="1700" i="1"/>
              <a:t>i</a:t>
            </a:r>
            <a:r>
              <a:rPr lang="en" sz="1700"/>
              <a:t> : 𝜙) can be thought of as 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 and You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playing all semantic games G(</a:t>
            </a:r>
            <a:r>
              <a:rPr lang="en" sz="1700" i="1"/>
              <a:t>P</a:t>
            </a:r>
            <a:r>
              <a:rPr lang="en" sz="1700"/>
              <a:t>, </a:t>
            </a:r>
            <a:r>
              <a:rPr lang="en" sz="1700" i="1"/>
              <a:t>i</a:t>
            </a:r>
            <a:r>
              <a:rPr lang="en" sz="1700"/>
              <a:t> : 𝜙)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 all PNL-models 𝕄 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Disjunctive games</a:t>
            </a:r>
            <a:endParaRPr/>
          </a:p>
        </p:txBody>
      </p:sp>
      <p:sp>
        <p:nvSpPr>
          <p:cNvPr id="635" name="Google Shape;635;p5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Disjunctive game </a:t>
            </a:r>
            <a:r>
              <a:rPr lang="en" sz="1700" b="1"/>
              <a:t>DG</a:t>
            </a:r>
            <a:r>
              <a:rPr lang="en" sz="1700"/>
              <a:t>(</a:t>
            </a:r>
            <a:r>
              <a:rPr lang="en" sz="1700" i="1"/>
              <a:t>P</a:t>
            </a:r>
            <a:r>
              <a:rPr lang="en" sz="1700"/>
              <a:t>, </a:t>
            </a:r>
            <a:r>
              <a:rPr lang="en" sz="1700" i="1"/>
              <a:t>i</a:t>
            </a:r>
            <a:r>
              <a:rPr lang="en" sz="1700"/>
              <a:t> : 𝜙) can be thought of as 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 and You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playing all semantic games G(</a:t>
            </a:r>
            <a:r>
              <a:rPr lang="en" sz="1700" i="1"/>
              <a:t>P</a:t>
            </a:r>
            <a:r>
              <a:rPr lang="en" sz="1700"/>
              <a:t>, </a:t>
            </a:r>
            <a:r>
              <a:rPr lang="en" sz="1700" i="1"/>
              <a:t>i</a:t>
            </a:r>
            <a:r>
              <a:rPr lang="en" sz="1700"/>
              <a:t> : 𝜙)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 all PNL-models 𝕄 </a:t>
            </a:r>
            <a:endParaRPr sz="1700"/>
          </a:p>
        </p:txBody>
      </p:sp>
      <p:sp>
        <p:nvSpPr>
          <p:cNvPr id="636" name="Google Shape;636;p59"/>
          <p:cNvSpPr txBox="1"/>
          <p:nvPr/>
        </p:nvSpPr>
        <p:spPr>
          <a:xfrm>
            <a:off x="858200" y="3926750"/>
            <a:ext cx="6477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Winning condition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I win (and you lose) if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 every PNL model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there is an elementary game state where I win the semantics game. 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Adequacy</a:t>
            </a:r>
            <a:endParaRPr/>
          </a:p>
        </p:txBody>
      </p:sp>
      <p:sp>
        <p:nvSpPr>
          <p:cNvPr id="650" name="Google Shape;650;p61"/>
          <p:cNvSpPr txBox="1"/>
          <p:nvPr/>
        </p:nvSpPr>
        <p:spPr>
          <a:xfrm>
            <a:off x="831100" y="1951675"/>
            <a:ext cx="2998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Theorem 2  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61"/>
          <p:cNvSpPr txBox="1"/>
          <p:nvPr/>
        </p:nvSpPr>
        <p:spPr>
          <a:xfrm>
            <a:off x="597675" y="2558600"/>
            <a:ext cx="7965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have a winning strategy for the disjunctive game DG(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iff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 is valid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strategies to proofs (EP stopped here)</a:t>
            </a:r>
            <a:endParaRPr/>
          </a:p>
        </p:txBody>
      </p:sp>
      <p:sp>
        <p:nvSpPr>
          <p:cNvPr id="657" name="Google Shape;657;p62"/>
          <p:cNvSpPr txBox="1"/>
          <p:nvPr/>
        </p:nvSpPr>
        <p:spPr>
          <a:xfrm>
            <a:off x="385350" y="2006150"/>
            <a:ext cx="352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Infinitely many possibilities: 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8" name="Google Shape;6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51600"/>
            <a:ext cx="8839200" cy="34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24888"/>
            <a:ext cx="8839202" cy="127669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2"/>
          <p:cNvSpPr txBox="1"/>
          <p:nvPr/>
        </p:nvSpPr>
        <p:spPr>
          <a:xfrm>
            <a:off x="122900" y="3214700"/>
            <a:ext cx="449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best strategy:  Pick a fresh nominal!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and disagreement relations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900" y="2159441"/>
            <a:ext cx="1655999" cy="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3658475" y="2529125"/>
            <a:ext cx="524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Everybody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friend of Alice (</a:t>
            </a:r>
            <a:r>
              <a:rPr lang="en" sz="2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global modality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767125" y="4072550"/>
            <a:ext cx="1308000" cy="83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269600" y="3340325"/>
            <a:ext cx="787800" cy="63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" name="Google Shape;142;p17"/>
          <p:cNvCxnSpPr>
            <a:endCxn id="141" idx="3"/>
          </p:cNvCxnSpPr>
          <p:nvPr/>
        </p:nvCxnSpPr>
        <p:spPr>
          <a:xfrm rot="10800000" flipH="1">
            <a:off x="1880071" y="3880880"/>
            <a:ext cx="50490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7"/>
          <p:cNvSpPr txBox="1"/>
          <p:nvPr/>
        </p:nvSpPr>
        <p:spPr>
          <a:xfrm>
            <a:off x="1807900" y="3592625"/>
            <a:ext cx="355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097" y="4291997"/>
            <a:ext cx="1093825" cy="3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2824025" y="3830075"/>
            <a:ext cx="56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Alice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7"/>
          <p:cNvCxnSpPr>
            <a:stCxn id="141" idx="7"/>
            <a:endCxn id="141" idx="0"/>
          </p:cNvCxnSpPr>
          <p:nvPr/>
        </p:nvCxnSpPr>
        <p:spPr>
          <a:xfrm rot="5400000" flipH="1">
            <a:off x="2756479" y="3247520"/>
            <a:ext cx="92700" cy="278400"/>
          </a:xfrm>
          <a:prstGeom prst="bentConnector3">
            <a:avLst>
              <a:gd name="adj1" fmla="val 3569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7" name="Google Shape;147;p17"/>
          <p:cNvSpPr txBox="1"/>
          <p:nvPr/>
        </p:nvSpPr>
        <p:spPr>
          <a:xfrm>
            <a:off x="2980900" y="2908600"/>
            <a:ext cx="30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86125" y="2853350"/>
            <a:ext cx="1308000" cy="83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97" y="3072797"/>
            <a:ext cx="1093825" cy="3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/>
          <p:nvPr/>
        </p:nvSpPr>
        <p:spPr>
          <a:xfrm>
            <a:off x="3510325" y="3310550"/>
            <a:ext cx="1308000" cy="83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97" y="3529997"/>
            <a:ext cx="1093825" cy="34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7"/>
          <p:cNvCxnSpPr>
            <a:stCxn id="148" idx="6"/>
            <a:endCxn id="141" idx="1"/>
          </p:cNvCxnSpPr>
          <p:nvPr/>
        </p:nvCxnSpPr>
        <p:spPr>
          <a:xfrm>
            <a:off x="1694125" y="3268400"/>
            <a:ext cx="690900" cy="16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7"/>
          <p:cNvCxnSpPr>
            <a:stCxn id="150" idx="2"/>
            <a:endCxn id="141" idx="6"/>
          </p:cNvCxnSpPr>
          <p:nvPr/>
        </p:nvCxnSpPr>
        <p:spPr>
          <a:xfrm rot="10800000">
            <a:off x="3057325" y="3656900"/>
            <a:ext cx="453000" cy="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3133300" y="3289600"/>
            <a:ext cx="30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914100" y="2984800"/>
            <a:ext cx="30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proof system</a:t>
            </a:r>
            <a:endParaRPr/>
          </a:p>
        </p:txBody>
      </p:sp>
      <p:sp>
        <p:nvSpPr>
          <p:cNvPr id="666" name="Google Shape;666;p63"/>
          <p:cNvSpPr txBox="1"/>
          <p:nvPr/>
        </p:nvSpPr>
        <p:spPr>
          <a:xfrm>
            <a:off x="825275" y="2053250"/>
            <a:ext cx="45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Left/Right Opponent/Proponent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7" name="Google Shape;6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835725"/>
            <a:ext cx="7741527" cy="11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proof system</a:t>
            </a:r>
            <a:endParaRPr/>
          </a:p>
        </p:txBody>
      </p:sp>
      <p:sp>
        <p:nvSpPr>
          <p:cNvPr id="673" name="Google Shape;673;p64"/>
          <p:cNvSpPr txBox="1"/>
          <p:nvPr/>
        </p:nvSpPr>
        <p:spPr>
          <a:xfrm>
            <a:off x="794175" y="1903850"/>
            <a:ext cx="457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Your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choices: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branches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choices: 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decision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4" name="Google Shape;67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72050"/>
            <a:ext cx="8839204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proof system</a:t>
            </a:r>
            <a:endParaRPr/>
          </a:p>
        </p:txBody>
      </p:sp>
      <p:sp>
        <p:nvSpPr>
          <p:cNvPr id="680" name="Google Shape;680;p65"/>
          <p:cNvSpPr txBox="1"/>
          <p:nvPr/>
        </p:nvSpPr>
        <p:spPr>
          <a:xfrm>
            <a:off x="756800" y="1953650"/>
            <a:ext cx="45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Disjunctive games</a:t>
            </a:r>
            <a:r>
              <a:rPr lang="en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contraction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1" name="Google Shape;68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50" y="2740225"/>
            <a:ext cx="7688700" cy="111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proof system</a:t>
            </a:r>
            <a:endParaRPr/>
          </a:p>
        </p:txBody>
      </p:sp>
      <p:sp>
        <p:nvSpPr>
          <p:cNvPr id="687" name="Google Shape;687;p66"/>
          <p:cNvSpPr txBox="1"/>
          <p:nvPr/>
        </p:nvSpPr>
        <p:spPr>
          <a:xfrm>
            <a:off x="812850" y="1947400"/>
            <a:ext cx="45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Fresh nominals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your best strategy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8" name="Google Shape;68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25" y="2571750"/>
            <a:ext cx="7274599" cy="11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388" y="3753800"/>
            <a:ext cx="6182337" cy="12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proof system</a:t>
            </a:r>
            <a:endParaRPr/>
          </a:p>
        </p:txBody>
      </p:sp>
      <p:sp>
        <p:nvSpPr>
          <p:cNvPr id="695" name="Google Shape;695;p67"/>
          <p:cNvSpPr txBox="1"/>
          <p:nvPr/>
        </p:nvSpPr>
        <p:spPr>
          <a:xfrm>
            <a:off x="812825" y="1897600"/>
            <a:ext cx="45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Frame axioms: 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Relational Rules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6" name="Google Shape;69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5" y="4008475"/>
            <a:ext cx="2874006" cy="8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800" y="2605772"/>
            <a:ext cx="5027199" cy="8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875" y="3965745"/>
            <a:ext cx="4158874" cy="9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124" y="2539425"/>
            <a:ext cx="3106524" cy="9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proof system: Example</a:t>
            </a:r>
            <a:endParaRPr/>
          </a:p>
        </p:txBody>
      </p:sp>
      <p:pic>
        <p:nvPicPr>
          <p:cNvPr id="705" name="Google Shape;70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00" y="3050701"/>
            <a:ext cx="7595350" cy="15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800" y="2139000"/>
            <a:ext cx="31813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8"/>
          <p:cNvSpPr txBox="1"/>
          <p:nvPr/>
        </p:nvSpPr>
        <p:spPr>
          <a:xfrm>
            <a:off x="729450" y="2125350"/>
            <a:ext cx="278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Collective connectedness 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proof system</a:t>
            </a:r>
            <a:endParaRPr/>
          </a:p>
        </p:txBody>
      </p:sp>
      <p:sp>
        <p:nvSpPr>
          <p:cNvPr id="713" name="Google Shape;713;p69"/>
          <p:cNvSpPr txBox="1"/>
          <p:nvPr/>
        </p:nvSpPr>
        <p:spPr>
          <a:xfrm>
            <a:off x="831100" y="1951675"/>
            <a:ext cx="2998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Theorem 3  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69"/>
          <p:cNvSpPr txBox="1"/>
          <p:nvPr/>
        </p:nvSpPr>
        <p:spPr>
          <a:xfrm>
            <a:off x="445275" y="2330000"/>
            <a:ext cx="79656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have a winning strategy for the disjunctive game DG(               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iff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         is provable in </a:t>
            </a: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5" name="Google Shape;71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2438400"/>
            <a:ext cx="814100" cy="3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667000"/>
            <a:ext cx="814100" cy="3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4061600"/>
            <a:ext cx="4508700" cy="7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69"/>
          <p:cNvSpPr txBox="1"/>
          <p:nvPr/>
        </p:nvSpPr>
        <p:spPr>
          <a:xfrm>
            <a:off x="831100" y="3170875"/>
            <a:ext cx="2998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Theorem 4  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9" name="Google Shape;719;p69"/>
          <p:cNvSpPr txBox="1"/>
          <p:nvPr/>
        </p:nvSpPr>
        <p:spPr>
          <a:xfrm>
            <a:off x="597675" y="3549200"/>
            <a:ext cx="796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The following rule is admissible 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</a:t>
            </a:r>
            <a:endParaRPr/>
          </a:p>
        </p:txBody>
      </p:sp>
      <p:pic>
        <p:nvPicPr>
          <p:cNvPr id="725" name="Google Shape;72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7100"/>
            <a:ext cx="56673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70"/>
          <p:cNvSpPr txBox="1"/>
          <p:nvPr/>
        </p:nvSpPr>
        <p:spPr>
          <a:xfrm>
            <a:off x="774300" y="2696425"/>
            <a:ext cx="545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(Globally) adding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new positive or negative links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(Locally) changing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polarity of one link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70"/>
          <p:cNvSpPr/>
          <p:nvPr/>
        </p:nvSpPr>
        <p:spPr>
          <a:xfrm>
            <a:off x="2201950" y="4272975"/>
            <a:ext cx="921600" cy="58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70"/>
          <p:cNvSpPr txBox="1"/>
          <p:nvPr/>
        </p:nvSpPr>
        <p:spPr>
          <a:xfrm>
            <a:off x="586050" y="4273425"/>
            <a:ext cx="113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Extended PNL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70"/>
          <p:cNvSpPr txBox="1"/>
          <p:nvPr/>
        </p:nvSpPr>
        <p:spPr>
          <a:xfrm>
            <a:off x="2071000" y="4273425"/>
            <a:ext cx="118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Semantic Game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70"/>
          <p:cNvSpPr/>
          <p:nvPr/>
        </p:nvSpPr>
        <p:spPr>
          <a:xfrm>
            <a:off x="18491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31" name="Google Shape;731;p70"/>
          <p:cNvGrpSpPr/>
          <p:nvPr/>
        </p:nvGrpSpPr>
        <p:grpSpPr>
          <a:xfrm>
            <a:off x="3885150" y="4270475"/>
            <a:ext cx="1183500" cy="590900"/>
            <a:chOff x="3885150" y="4244925"/>
            <a:chExt cx="1183500" cy="590900"/>
          </a:xfrm>
        </p:grpSpPr>
        <p:sp>
          <p:nvSpPr>
            <p:cNvPr id="732" name="Google Shape;732;p70"/>
            <p:cNvSpPr/>
            <p:nvPr/>
          </p:nvSpPr>
          <p:spPr>
            <a:xfrm>
              <a:off x="4016100" y="4244925"/>
              <a:ext cx="921600" cy="58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3" name="Google Shape;733;p70"/>
            <p:cNvSpPr txBox="1"/>
            <p:nvPr/>
          </p:nvSpPr>
          <p:spPr>
            <a:xfrm>
              <a:off x="3885150" y="4250825"/>
              <a:ext cx="1183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Provability Game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34" name="Google Shape;734;p70"/>
          <p:cNvSpPr/>
          <p:nvPr/>
        </p:nvSpPr>
        <p:spPr>
          <a:xfrm>
            <a:off x="34493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70"/>
          <p:cNvSpPr/>
          <p:nvPr/>
        </p:nvSpPr>
        <p:spPr>
          <a:xfrm>
            <a:off x="5278150" y="4472125"/>
            <a:ext cx="2505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36" name="Google Shape;736;p70"/>
          <p:cNvGrpSpPr/>
          <p:nvPr/>
        </p:nvGrpSpPr>
        <p:grpSpPr>
          <a:xfrm>
            <a:off x="5813975" y="4252075"/>
            <a:ext cx="1183500" cy="590900"/>
            <a:chOff x="3885150" y="4244925"/>
            <a:chExt cx="1183500" cy="590900"/>
          </a:xfrm>
        </p:grpSpPr>
        <p:sp>
          <p:nvSpPr>
            <p:cNvPr id="737" name="Google Shape;737;p70"/>
            <p:cNvSpPr/>
            <p:nvPr/>
          </p:nvSpPr>
          <p:spPr>
            <a:xfrm>
              <a:off x="4016100" y="4244925"/>
              <a:ext cx="921600" cy="58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8" name="Google Shape;738;p70"/>
            <p:cNvSpPr txBox="1"/>
            <p:nvPr/>
          </p:nvSpPr>
          <p:spPr>
            <a:xfrm>
              <a:off x="3885150" y="4250825"/>
              <a:ext cx="1183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Sequent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Calculus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b="0">
                <a:solidFill>
                  <a:schemeClr val="accent3"/>
                </a:solidFill>
              </a:rPr>
              <a:t>reconciliation</a:t>
            </a:r>
            <a:r>
              <a:rPr lang="en"/>
              <a:t>  </a:t>
            </a:r>
            <a:endParaRPr/>
          </a:p>
        </p:txBody>
      </p:sp>
      <p:pic>
        <p:nvPicPr>
          <p:cNvPr id="744" name="Google Shape;74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50" y="2451000"/>
            <a:ext cx="30194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700" y="1358475"/>
            <a:ext cx="13716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075" y="2110950"/>
            <a:ext cx="39719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3146" y="3455350"/>
            <a:ext cx="3642150" cy="15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53" name="Google Shape;753;p72"/>
          <p:cNvSpPr txBox="1"/>
          <p:nvPr/>
        </p:nvSpPr>
        <p:spPr>
          <a:xfrm>
            <a:off x="790625" y="2363875"/>
            <a:ext cx="6723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Semantic game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concrete scenarios and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meaning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Disjunctive game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validity.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method for obtaining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cut-free sequent system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the game.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Frame properties as sequent rules. 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754;p72"/>
          <p:cNvSpPr txBox="1"/>
          <p:nvPr/>
        </p:nvSpPr>
        <p:spPr>
          <a:xfrm>
            <a:off x="986100" y="3561000"/>
            <a:ext cx="53391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Perspectives</a:t>
            </a:r>
            <a:endParaRPr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Relaxing symmetry.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Games with budget (limiting the changes).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on automation (strategies and focusing).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727650" y="1276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PNL Logic 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782550" y="2098050"/>
            <a:ext cx="670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for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whenever 𝜙  holds for some </a:t>
            </a:r>
            <a:r>
              <a:rPr lang="en" sz="1700" i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’s enemy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for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whenever 𝜙  holds for some </a:t>
            </a:r>
            <a:r>
              <a:rPr lang="en" sz="1700" i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’s friend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whenever 𝜙  holds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 all agents</a:t>
            </a:r>
            <a:endParaRPr sz="1700" i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438400"/>
            <a:ext cx="524850" cy="2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2179900"/>
            <a:ext cx="524850" cy="28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1" y="2706130"/>
            <a:ext cx="486975" cy="25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58" y="1761001"/>
            <a:ext cx="7881390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3"/>
          <p:cNvSpPr txBox="1">
            <a:spLocks noGrp="1"/>
          </p:cNvSpPr>
          <p:nvPr>
            <p:ph type="title"/>
          </p:nvPr>
        </p:nvSpPr>
        <p:spPr>
          <a:xfrm>
            <a:off x="1401075" y="1920025"/>
            <a:ext cx="3647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Thanks!</a:t>
            </a:r>
            <a:endParaRPr sz="3240"/>
          </a:p>
        </p:txBody>
      </p:sp>
      <p:sp>
        <p:nvSpPr>
          <p:cNvPr id="760" name="Google Shape;760;p73"/>
          <p:cNvSpPr txBox="1"/>
          <p:nvPr/>
        </p:nvSpPr>
        <p:spPr>
          <a:xfrm>
            <a:off x="797975" y="3218150"/>
            <a:ext cx="6858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SGR project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PROMUEVA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Minciencias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NATO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Science for Peace and Security Programme project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SymSafe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European Union’s </a:t>
            </a:r>
            <a:r>
              <a:rPr lang="en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Horizon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2020 (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Mosaic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1" name="Google Shape;76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25" y="3175850"/>
            <a:ext cx="1261075" cy="4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725" y="4082600"/>
            <a:ext cx="524175" cy="5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063" y="3692888"/>
            <a:ext cx="389725" cy="3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975" y="4677400"/>
            <a:ext cx="2141000" cy="2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727650" y="1276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PNL Logic 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782550" y="2098050"/>
            <a:ext cx="6702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for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whenever 𝜙  holds for some </a:t>
            </a:r>
            <a:r>
              <a:rPr lang="en" sz="1700" i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’s enemy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for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whenever 𝜙  holds for some </a:t>
            </a:r>
            <a:r>
              <a:rPr lang="en" sz="1700" i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’s friend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whenever 𝜙  holds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 all agents</a:t>
            </a:r>
            <a:endParaRPr sz="1700" i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700" i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i="1" baseline="30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agrees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(is a 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friend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of)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700" i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i="1" baseline="30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disagrees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(is an 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enemy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of)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1" y="2706130"/>
            <a:ext cx="486975" cy="25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275" y="3098675"/>
            <a:ext cx="1711526" cy="2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782550" y="4006100"/>
            <a:ext cx="5378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reflexive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R</a:t>
            </a:r>
            <a:r>
              <a:rPr lang="en" sz="1700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−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symmetric.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These relations do not overlap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58" y="1761001"/>
            <a:ext cx="788139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200" y="2438400"/>
            <a:ext cx="524850" cy="2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200" y="2179900"/>
            <a:ext cx="524850" cy="28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727650" y="1276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PNL Logic 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782550" y="2098050"/>
            <a:ext cx="6702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for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whenever 𝜙  holds for some </a:t>
            </a:r>
            <a:r>
              <a:rPr lang="en" sz="1700" i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’s enemy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for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whenever 𝜙  holds for some </a:t>
            </a:r>
            <a:r>
              <a:rPr lang="en" sz="1700" i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’s friend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whenever 𝜙  holds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 all agents</a:t>
            </a:r>
            <a:endParaRPr sz="1700" i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700" i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i="1" baseline="30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agrees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(is a 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friend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of)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700" i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i="1" baseline="30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disagrees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(is an 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enemy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of)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1" y="2706130"/>
            <a:ext cx="486975" cy="25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275" y="3098675"/>
            <a:ext cx="1711526" cy="2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782550" y="4006100"/>
            <a:ext cx="5378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reflexive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R</a:t>
            </a:r>
            <a:r>
              <a:rPr lang="en" sz="1700" baseline="30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−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symmetric.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These relations do not overlap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417500" y="4267700"/>
            <a:ext cx="4512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Optional axiom: collectively connectedness </a:t>
            </a:r>
            <a:endParaRPr sz="17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58" y="1761001"/>
            <a:ext cx="788139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200" y="2438400"/>
            <a:ext cx="524850" cy="2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200" y="2179900"/>
            <a:ext cx="524850" cy="28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7650" y="1276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PNL Logic 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782550" y="2098050"/>
            <a:ext cx="6702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for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whenever 𝜙  holds for some </a:t>
            </a:r>
            <a:r>
              <a:rPr lang="en" sz="1700" i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’s enemy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for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whenever 𝜙  holds for some </a:t>
            </a:r>
            <a:r>
              <a:rPr lang="en" sz="1700" i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’s friend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holds whenever 𝜙  holds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 all agents</a:t>
            </a:r>
            <a:endParaRPr sz="1700" i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700" i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i="1" baseline="30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agrees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(is a 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friend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of)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700" i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700" i="1" baseline="30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disagrees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(is an </a:t>
            </a:r>
            <a:r>
              <a:rPr lang="en" sz="17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enemy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of) agent </a:t>
            </a:r>
            <a:r>
              <a:rPr lang="en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7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1" y="2706130"/>
            <a:ext cx="486975" cy="25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275" y="3098675"/>
            <a:ext cx="1711526" cy="2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075" y="4033550"/>
            <a:ext cx="7395702" cy="9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58" y="1761001"/>
            <a:ext cx="788139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200" y="2438400"/>
            <a:ext cx="524850" cy="2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9200" y="2179900"/>
            <a:ext cx="524850" cy="28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Microsoft Macintosh PowerPoint</Application>
  <PresentationFormat>On-screen Show (16:9)</PresentationFormat>
  <Paragraphs>263</Paragraphs>
  <Slides>60</Slides>
  <Notes>60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Lato</vt:lpstr>
      <vt:lpstr>Raleway</vt:lpstr>
      <vt:lpstr>Streamline</vt:lpstr>
      <vt:lpstr>Reasoning About Group Polarization: From Semantic Games to Sequent Systems </vt:lpstr>
      <vt:lpstr>Agreement and disagreement relations</vt:lpstr>
      <vt:lpstr>Agreement and disagreement relations </vt:lpstr>
      <vt:lpstr>Agreement and disagreement relations </vt:lpstr>
      <vt:lpstr>Agreement and disagreement relations </vt:lpstr>
      <vt:lpstr>PNL Logic </vt:lpstr>
      <vt:lpstr>PNL Logic </vt:lpstr>
      <vt:lpstr>PNL Logic </vt:lpstr>
      <vt:lpstr>PNL Logic </vt:lpstr>
      <vt:lpstr>Semantic Game (truth in a model)</vt:lpstr>
      <vt:lpstr>Provability Game (validity)</vt:lpstr>
      <vt:lpstr>Analytic calculus</vt:lpstr>
      <vt:lpstr>Our Contributions</vt:lpstr>
      <vt:lpstr>Semantic Game for PNL</vt:lpstr>
      <vt:lpstr>Semantic Game for PNL</vt:lpstr>
      <vt:lpstr>Semantic Game for PNL</vt:lpstr>
      <vt:lpstr>Semantic Game</vt:lpstr>
      <vt:lpstr>Semantic Game</vt:lpstr>
      <vt:lpstr>Semantic Game</vt:lpstr>
      <vt:lpstr>Semantic Game</vt:lpstr>
      <vt:lpstr>Semantic Game</vt:lpstr>
      <vt:lpstr>Semantic Game</vt:lpstr>
      <vt:lpstr>Semantic Game</vt:lpstr>
      <vt:lpstr>Semantic Game</vt:lpstr>
      <vt:lpstr>Semantic Game</vt:lpstr>
      <vt:lpstr>Semantic Game</vt:lpstr>
      <vt:lpstr>Semantic Game</vt:lpstr>
      <vt:lpstr>An example: Balance (stable configurations)</vt:lpstr>
      <vt:lpstr>An example: Balance (stable configurations)</vt:lpstr>
      <vt:lpstr>Dynamics: playing the game</vt:lpstr>
      <vt:lpstr>Dynamics: playing the game</vt:lpstr>
      <vt:lpstr>Dynamics: playing the game</vt:lpstr>
      <vt:lpstr>Dynamics: playing the game</vt:lpstr>
      <vt:lpstr>Dynamics: playing the game</vt:lpstr>
      <vt:lpstr>Dynamics: playing the game</vt:lpstr>
      <vt:lpstr>Dynamics: playing the game</vt:lpstr>
      <vt:lpstr>Semantic Game G𝕄</vt:lpstr>
      <vt:lpstr>Semantic Game G𝕄 </vt:lpstr>
      <vt:lpstr>What about validity?</vt:lpstr>
      <vt:lpstr>What about validity?</vt:lpstr>
      <vt:lpstr>What about validity?</vt:lpstr>
      <vt:lpstr>What about validity?</vt:lpstr>
      <vt:lpstr>What about validity?</vt:lpstr>
      <vt:lpstr>Disjunctive games</vt:lpstr>
      <vt:lpstr>Disjunctive games</vt:lpstr>
      <vt:lpstr>Disjunctive games</vt:lpstr>
      <vt:lpstr>Disjunctive games</vt:lpstr>
      <vt:lpstr>Adequacy</vt:lpstr>
      <vt:lpstr>From strategies to proofs (EP stopped here)</vt:lpstr>
      <vt:lpstr>A proof system</vt:lpstr>
      <vt:lpstr>A proof system</vt:lpstr>
      <vt:lpstr>A proof system</vt:lpstr>
      <vt:lpstr>A proof system</vt:lpstr>
      <vt:lpstr>A proof system</vt:lpstr>
      <vt:lpstr>A proof system: Example</vt:lpstr>
      <vt:lpstr>A proof system</vt:lpstr>
      <vt:lpstr>Dynamics </vt:lpstr>
      <vt:lpstr>Example: reconciliation 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Elaine Pimentel</cp:lastModifiedBy>
  <cp:revision>1</cp:revision>
  <dcterms:modified xsi:type="dcterms:W3CDTF">2024-09-11T19:01:37Z</dcterms:modified>
</cp:coreProperties>
</file>