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1" r:id="rId2"/>
  </p:sldMasterIdLst>
  <p:notesMasterIdLst>
    <p:notesMasterId r:id="rId14"/>
  </p:notesMasterIdLst>
  <p:handoutMasterIdLst>
    <p:handoutMasterId r:id="rId15"/>
  </p:handoutMasterIdLst>
  <p:sldIdLst>
    <p:sldId id="256" r:id="rId3"/>
    <p:sldId id="1036" r:id="rId4"/>
    <p:sldId id="1114" r:id="rId5"/>
    <p:sldId id="1110" r:id="rId6"/>
    <p:sldId id="1037" r:id="rId7"/>
    <p:sldId id="1112" r:id="rId8"/>
    <p:sldId id="1111" r:id="rId9"/>
    <p:sldId id="1115" r:id="rId10"/>
    <p:sldId id="1117" r:id="rId11"/>
    <p:sldId id="1038" r:id="rId12"/>
    <p:sldId id="1116"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99999"/>
    <a:srgbClr val="FF0000"/>
    <a:srgbClr val="00195A"/>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8" autoAdjust="0"/>
    <p:restoredTop sz="94643" autoAdjust="0"/>
  </p:normalViewPr>
  <p:slideViewPr>
    <p:cSldViewPr snapToGrid="0" showGuides="1">
      <p:cViewPr varScale="1">
        <p:scale>
          <a:sx n="128" d="100"/>
          <a:sy n="128" d="100"/>
        </p:scale>
        <p:origin x="776" y="17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hyperlink" Target="https://www.youtube.com/user/SAP" TargetMode="External"/><Relationship Id="rId12" Type="http://schemas.openxmlformats.org/officeDocument/2006/relationships/image" Target="../media/image7.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6.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7" name="Picture 6">
            <a:extLst>
              <a:ext uri="{FF2B5EF4-FFF2-40B4-BE49-F238E27FC236}">
                <a16:creationId xmlns:a16="http://schemas.microsoft.com/office/drawing/2014/main" id="{AB402417-655B-465E-BB65-D6F1C4FC0E78}"/>
              </a:ext>
            </a:extLst>
          </p:cNvPr>
          <p:cNvPicPr>
            <a:picLocks noChangeAspect="1"/>
          </p:cNvPicPr>
          <p:nvPr userDrawn="1"/>
        </p:nvPicPr>
        <p:blipFill>
          <a:blip r:embed="rId3"/>
          <a:stretch>
            <a:fillRect/>
          </a:stretch>
        </p:blipFill>
        <p:spPr>
          <a:xfrm>
            <a:off x="288000" y="3701104"/>
            <a:ext cx="1909210" cy="144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7" name="Picture 6">
            <a:extLst>
              <a:ext uri="{FF2B5EF4-FFF2-40B4-BE49-F238E27FC236}">
                <a16:creationId xmlns:a16="http://schemas.microsoft.com/office/drawing/2014/main" id="{92D1DF11-2F51-4F19-8E14-8CE834C7DE02}"/>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pic>
        <p:nvPicPr>
          <p:cNvPr id="6" name="Picture 5">
            <a:extLst>
              <a:ext uri="{FF2B5EF4-FFF2-40B4-BE49-F238E27FC236}">
                <a16:creationId xmlns:a16="http://schemas.microsoft.com/office/drawing/2014/main" id="{F3CCD44C-0B4C-4962-AAB7-294A2FB49814}"/>
              </a:ext>
            </a:extLst>
          </p:cNvPr>
          <p:cNvPicPr>
            <a:picLocks noChangeAspect="1"/>
          </p:cNvPicPr>
          <p:nvPr userDrawn="1"/>
        </p:nvPicPr>
        <p:blipFill>
          <a:blip r:embed="rId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7D45FBE9-CDDF-4989-8AD8-77BE0D99ADD1}"/>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6BBA7F0B-21BC-4907-8687-C77F20232654}"/>
              </a:ext>
            </a:extLst>
          </p:cNvPr>
          <p:cNvPicPr>
            <a:picLocks noChangeAspect="1"/>
          </p:cNvPicPr>
          <p:nvPr userDrawn="1"/>
        </p:nvPicPr>
        <p:blipFill>
          <a:blip r:embed="rId13"/>
          <a:stretch>
            <a:fillRect/>
          </a:stretch>
        </p:blipFill>
        <p:spPr>
          <a:xfrm>
            <a:off x="504000" y="507365"/>
            <a:ext cx="1909210" cy="144000"/>
          </a:xfrm>
          <a:prstGeom prst="rect">
            <a:avLst/>
          </a:prstGeom>
        </p:spPr>
      </p:pic>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Picture 8">
            <a:extLst>
              <a:ext uri="{FF2B5EF4-FFF2-40B4-BE49-F238E27FC236}">
                <a16:creationId xmlns:a16="http://schemas.microsoft.com/office/drawing/2014/main" id="{A23ECD7B-29B4-4CE8-ABB3-F13B2E6AD53A}"/>
              </a:ext>
            </a:extLst>
          </p:cNvPr>
          <p:cNvPicPr>
            <a:picLocks noChangeAspect="1"/>
          </p:cNvPicPr>
          <p:nvPr userDrawn="1"/>
        </p:nvPicPr>
        <p:blipFill>
          <a:blip r:embed="rId3"/>
          <a:stretch>
            <a:fillRect/>
          </a:stretch>
        </p:blipFill>
        <p:spPr>
          <a:xfrm>
            <a:off x="288000" y="1933380"/>
            <a:ext cx="1909210" cy="144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bi-or-not-tobi/" TargetMode="External"/><Relationship Id="rId2" Type="http://schemas.openxmlformats.org/officeDocument/2006/relationships/hyperlink" Target="mailto:tobias.ouwejan@sap.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obi-or-not-tobi/spartacus-bootcamp/tree/master/src/app/features/config" TargetMode="External"/><Relationship Id="rId2" Type="http://schemas.openxmlformats.org/officeDocument/2006/relationships/hyperlink" Target="https://sap.github.io/cloud-commerce-spartacus-storefront-docs/global-configuration-in-spartacu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5018C8F-72F4-7F46-9181-27913E972170}"/>
              </a:ext>
            </a:extLst>
          </p:cNvPr>
          <p:cNvSpPr>
            <a:spLocks noGrp="1"/>
          </p:cNvSpPr>
          <p:nvPr>
            <p:ph type="subTitle" idx="1"/>
          </p:nvPr>
        </p:nvSpPr>
        <p:spPr/>
        <p:txBody>
          <a:bodyPr/>
          <a:lstStyle/>
          <a:p>
            <a:r>
              <a:rPr lang="en-US" dirty="0"/>
              <a:t>Tobias Ouwejan, SAP</a:t>
            </a:r>
          </a:p>
        </p:txBody>
      </p:sp>
      <p:sp>
        <p:nvSpPr>
          <p:cNvPr id="6" name="Title 5">
            <a:extLst>
              <a:ext uri="{FF2B5EF4-FFF2-40B4-BE49-F238E27FC236}">
                <a16:creationId xmlns:a16="http://schemas.microsoft.com/office/drawing/2014/main" id="{EA44AE67-C2E1-3646-8B6C-53505EE7E150}"/>
              </a:ext>
            </a:extLst>
          </p:cNvPr>
          <p:cNvSpPr>
            <a:spLocks noGrp="1"/>
          </p:cNvSpPr>
          <p:nvPr>
            <p:ph type="title"/>
          </p:nvPr>
        </p:nvSpPr>
        <p:spPr/>
        <p:txBody>
          <a:bodyPr/>
          <a:lstStyle/>
          <a:p>
            <a:r>
              <a:rPr lang="en-US" dirty="0"/>
              <a:t>Spartacus Enablement</a:t>
            </a:r>
            <a:br>
              <a:rPr lang="en-US" dirty="0"/>
            </a:br>
            <a:r>
              <a:rPr lang="en-US" dirty="0">
                <a:solidFill>
                  <a:schemeClr val="accent1"/>
                </a:solidFill>
              </a:rPr>
              <a:t>Global configuration</a:t>
            </a:r>
            <a:br>
              <a:rPr lang="en-US" dirty="0">
                <a:solidFill>
                  <a:schemeClr val="accent1"/>
                </a:solidFill>
              </a:rPr>
            </a:br>
            <a:endParaRPr lang="en-US" dirty="0">
              <a:solidFill>
                <a:schemeClr val="accent1"/>
              </a:solidFill>
            </a:endParaRPr>
          </a:p>
        </p:txBody>
      </p:sp>
      <p:sp>
        <p:nvSpPr>
          <p:cNvPr id="8" name="Picture Placeholder 7">
            <a:extLst>
              <a:ext uri="{FF2B5EF4-FFF2-40B4-BE49-F238E27FC236}">
                <a16:creationId xmlns:a16="http://schemas.microsoft.com/office/drawing/2014/main" id="{FE2EFFC2-0D18-4840-86A7-8C73C6AB2132}"/>
              </a:ext>
            </a:extLst>
          </p:cNvPr>
          <p:cNvSpPr>
            <a:spLocks noGrp="1"/>
          </p:cNvSpPr>
          <p:nvPr>
            <p:ph type="pic" sz="quarter" idx="12"/>
          </p:nvPr>
        </p:nvSpPr>
        <p:spPr/>
      </p:sp>
    </p:spTree>
    <p:extLst>
      <p:ext uri="{BB962C8B-B14F-4D97-AF65-F5344CB8AC3E}">
        <p14:creationId xmlns:p14="http://schemas.microsoft.com/office/powerpoint/2010/main" val="868743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9AF7B8-144E-7049-BA48-7D36594E02F1}"/>
              </a:ext>
            </a:extLst>
          </p:cNvPr>
          <p:cNvSpPr>
            <a:spLocks noGrp="1"/>
          </p:cNvSpPr>
          <p:nvPr>
            <p:ph type="body" sz="quarter" idx="11"/>
          </p:nvPr>
        </p:nvSpPr>
        <p:spPr/>
        <p:txBody>
          <a:bodyPr>
            <a:normAutofit fontScale="85000" lnSpcReduction="10000"/>
          </a:bodyPr>
          <a:lstStyle/>
          <a:p>
            <a:pPr marL="457200" indent="-457200">
              <a:buClr>
                <a:schemeClr val="bg1"/>
              </a:buClr>
              <a:buAutoNum type="arabicPeriod"/>
            </a:pPr>
            <a:r>
              <a:rPr lang="en-US" dirty="0"/>
              <a:t>Create new Module</a:t>
            </a:r>
            <a:br>
              <a:rPr lang="en-US" dirty="0"/>
            </a:br>
            <a:r>
              <a:rPr lang="en-US" sz="1800" dirty="0">
                <a:latin typeface="Monaco" pitchFamily="2" charset="77"/>
              </a:rPr>
              <a:t>ng g m </a:t>
            </a:r>
            <a:r>
              <a:rPr lang="en-US" sz="1800" dirty="0" err="1">
                <a:latin typeface="Monaco" pitchFamily="2" charset="77"/>
              </a:rPr>
              <a:t>myfeature</a:t>
            </a:r>
            <a:endParaRPr lang="en-US" sz="1800" dirty="0">
              <a:latin typeface="Monaco" pitchFamily="2" charset="77"/>
            </a:endParaRPr>
          </a:p>
          <a:p>
            <a:pPr marL="457200" indent="-457200">
              <a:buClr>
                <a:schemeClr val="bg1"/>
              </a:buClr>
              <a:buAutoNum type="arabicPeriod"/>
            </a:pPr>
            <a:r>
              <a:rPr lang="en-US" dirty="0"/>
              <a:t>Import feature module in </a:t>
            </a:r>
            <a:r>
              <a:rPr lang="en-US" dirty="0" err="1"/>
              <a:t>app.module</a:t>
            </a:r>
            <a:endParaRPr lang="en-US" dirty="0"/>
          </a:p>
          <a:p>
            <a:pPr marL="457200" indent="-457200">
              <a:buClr>
                <a:schemeClr val="bg1"/>
              </a:buClr>
              <a:buAutoNum type="arabicPeriod"/>
            </a:pPr>
            <a:r>
              <a:rPr lang="en-US" dirty="0"/>
              <a:t>Create new Config Class</a:t>
            </a:r>
          </a:p>
          <a:p>
            <a:pPr marL="457200" indent="-457200">
              <a:buClr>
                <a:schemeClr val="bg1"/>
              </a:buClr>
              <a:buAutoNum type="arabicPeriod"/>
            </a:pPr>
            <a:r>
              <a:rPr lang="en-US" strike="sngStrike" dirty="0"/>
              <a:t>Provide the new config class to the </a:t>
            </a:r>
            <a:r>
              <a:rPr lang="en-US" strike="sngStrike" dirty="0" err="1"/>
              <a:t>ConfigModule</a:t>
            </a:r>
            <a:endParaRPr lang="en-US" strike="sngStrike" dirty="0"/>
          </a:p>
          <a:p>
            <a:pPr marL="457200" indent="-457200">
              <a:buClr>
                <a:schemeClr val="bg1"/>
              </a:buClr>
              <a:buAutoNum type="arabicPeriod"/>
            </a:pPr>
            <a:r>
              <a:rPr lang="en-US" dirty="0"/>
              <a:t>Create default config for the config class</a:t>
            </a:r>
          </a:p>
          <a:p>
            <a:pPr marL="457200" indent="-457200">
              <a:buClr>
                <a:schemeClr val="bg1"/>
              </a:buClr>
              <a:buAutoNum type="arabicPeriod"/>
            </a:pPr>
            <a:r>
              <a:rPr lang="en-US" dirty="0"/>
              <a:t>Configure the default config to the </a:t>
            </a:r>
            <a:r>
              <a:rPr lang="en-US" dirty="0" err="1"/>
              <a:t>ConfigModule</a:t>
            </a:r>
            <a:endParaRPr lang="en-US" dirty="0"/>
          </a:p>
          <a:p>
            <a:pPr marL="457200" indent="-457200">
              <a:buClr>
                <a:schemeClr val="bg1"/>
              </a:buClr>
              <a:buAutoNum type="arabicPeriod"/>
            </a:pPr>
            <a:r>
              <a:rPr lang="en-US" dirty="0"/>
              <a:t>Override default config in the </a:t>
            </a:r>
            <a:r>
              <a:rPr lang="en-US" dirty="0" err="1"/>
              <a:t>app.module</a:t>
            </a:r>
            <a:endParaRPr lang="en-US" dirty="0"/>
          </a:p>
          <a:p>
            <a:pPr marL="457200" indent="-457200">
              <a:buClr>
                <a:schemeClr val="bg1"/>
              </a:buClr>
              <a:buAutoNum type="arabicPeriod"/>
            </a:pPr>
            <a:r>
              <a:rPr lang="en-US" dirty="0"/>
              <a:t>Use a way to test the new config </a:t>
            </a:r>
            <a:br>
              <a:rPr lang="en-US" dirty="0"/>
            </a:br>
            <a:r>
              <a:rPr lang="en-US" dirty="0"/>
              <a:t>(in a test, component, APP_INITIALIZING code)</a:t>
            </a:r>
            <a:br>
              <a:rPr lang="en-US" dirty="0"/>
            </a:br>
            <a:endParaRPr lang="en-US" dirty="0"/>
          </a:p>
        </p:txBody>
      </p:sp>
      <p:sp>
        <p:nvSpPr>
          <p:cNvPr id="2" name="Text Placeholder 1">
            <a:extLst>
              <a:ext uri="{FF2B5EF4-FFF2-40B4-BE49-F238E27FC236}">
                <a16:creationId xmlns:a16="http://schemas.microsoft.com/office/drawing/2014/main" id="{1FE92395-4270-D94C-9C5D-A986B4D8476D}"/>
              </a:ext>
            </a:extLst>
          </p:cNvPr>
          <p:cNvSpPr>
            <a:spLocks noGrp="1"/>
          </p:cNvSpPr>
          <p:nvPr>
            <p:ph type="body" sz="quarter" idx="10"/>
          </p:nvPr>
        </p:nvSpPr>
        <p:spPr/>
        <p:txBody>
          <a:bodyPr/>
          <a:lstStyle/>
          <a:p>
            <a:pPr>
              <a:buClr>
                <a:schemeClr val="tx1"/>
              </a:buClr>
            </a:pPr>
            <a:r>
              <a:rPr lang="en-US" dirty="0"/>
              <a:t>Build a custom feature configuration with a default value. Make it type safe, and configure a custom value on the application.</a:t>
            </a:r>
          </a:p>
        </p:txBody>
      </p:sp>
      <p:sp>
        <p:nvSpPr>
          <p:cNvPr id="3" name="Title 2">
            <a:extLst>
              <a:ext uri="{FF2B5EF4-FFF2-40B4-BE49-F238E27FC236}">
                <a16:creationId xmlns:a16="http://schemas.microsoft.com/office/drawing/2014/main" id="{5FFD1189-1907-6544-9337-CF4C5A20A993}"/>
              </a:ext>
            </a:extLst>
          </p:cNvPr>
          <p:cNvSpPr>
            <a:spLocks noGrp="1"/>
          </p:cNvSpPr>
          <p:nvPr>
            <p:ph type="title"/>
          </p:nvPr>
        </p:nvSpPr>
        <p:spPr/>
        <p:txBody>
          <a:bodyPr/>
          <a:lstStyle/>
          <a:p>
            <a:r>
              <a:rPr lang="en-US" dirty="0"/>
              <a:t>Learn by doing</a:t>
            </a:r>
          </a:p>
        </p:txBody>
      </p:sp>
    </p:spTree>
    <p:extLst>
      <p:ext uri="{BB962C8B-B14F-4D97-AF65-F5344CB8AC3E}">
        <p14:creationId xmlns:p14="http://schemas.microsoft.com/office/powerpoint/2010/main" val="94724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3585-B1C7-A144-A2CB-82F13E9B609A}"/>
              </a:ext>
            </a:extLst>
          </p:cNvPr>
          <p:cNvSpPr>
            <a:spLocks noGrp="1"/>
          </p:cNvSpPr>
          <p:nvPr>
            <p:ph type="ctrTitle"/>
          </p:nvPr>
        </p:nvSpPr>
        <p:spPr>
          <a:xfrm>
            <a:off x="503999" y="1467009"/>
            <a:ext cx="7328035" cy="923116"/>
          </a:xfrm>
        </p:spPr>
        <p:txBody>
          <a:bodyPr/>
          <a:lstStyle/>
          <a:p>
            <a:r>
              <a:rPr lang="en-US" dirty="0"/>
              <a:t>Questions? Shoot! </a:t>
            </a:r>
          </a:p>
        </p:txBody>
      </p:sp>
      <p:sp>
        <p:nvSpPr>
          <p:cNvPr id="4" name="Text Placeholder 3">
            <a:extLst>
              <a:ext uri="{FF2B5EF4-FFF2-40B4-BE49-F238E27FC236}">
                <a16:creationId xmlns:a16="http://schemas.microsoft.com/office/drawing/2014/main" id="{6D0CEC5A-9DC7-3A4B-84AB-501B34CC0CAF}"/>
              </a:ext>
            </a:extLst>
          </p:cNvPr>
          <p:cNvSpPr>
            <a:spLocks noGrp="1"/>
          </p:cNvSpPr>
          <p:nvPr>
            <p:ph type="body" sz="quarter" idx="10"/>
          </p:nvPr>
        </p:nvSpPr>
        <p:spPr/>
        <p:txBody>
          <a:bodyPr/>
          <a:lstStyle/>
          <a:p>
            <a:pPr lvl="1"/>
            <a:r>
              <a:rPr lang="en-US" b="1" dirty="0"/>
              <a:t>Tobias Ouwejan</a:t>
            </a:r>
          </a:p>
          <a:p>
            <a:pPr lvl="1"/>
            <a:r>
              <a:rPr lang="en-CA" dirty="0"/>
              <a:t>Lead Architect Commerce, SAP Customer Experience</a:t>
            </a:r>
          </a:p>
          <a:p>
            <a:pPr lvl="1"/>
            <a:endParaRPr lang="en-CA" dirty="0"/>
          </a:p>
          <a:p>
            <a:pPr lvl="1"/>
            <a:r>
              <a:rPr lang="en-CA" dirty="0">
                <a:hlinkClick r:id="rId2"/>
              </a:rPr>
              <a:t>tobias.ouwejan@sap.com</a:t>
            </a:r>
            <a:endParaRPr lang="en-CA" dirty="0"/>
          </a:p>
          <a:p>
            <a:pPr lvl="1"/>
            <a:r>
              <a:rPr lang="en-US" dirty="0">
                <a:hlinkClick r:id="rId3"/>
              </a:rPr>
              <a:t>https://github.com/tobi-or-not-tobi/</a:t>
            </a:r>
            <a:endParaRPr lang="en-CA" dirty="0"/>
          </a:p>
        </p:txBody>
      </p:sp>
    </p:spTree>
    <p:extLst>
      <p:ext uri="{BB962C8B-B14F-4D97-AF65-F5344CB8AC3E}">
        <p14:creationId xmlns:p14="http://schemas.microsoft.com/office/powerpoint/2010/main" val="116101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9FB6A6D-CF54-2F41-96AF-6E0E37B0F905}"/>
              </a:ext>
            </a:extLst>
          </p:cNvPr>
          <p:cNvSpPr>
            <a:spLocks noGrp="1"/>
          </p:cNvSpPr>
          <p:nvPr>
            <p:ph type="body" sz="quarter" idx="11"/>
          </p:nvPr>
        </p:nvSpPr>
        <p:spPr/>
        <p:txBody>
          <a:bodyPr/>
          <a:lstStyle/>
          <a:p>
            <a:r>
              <a:rPr lang="en-US" dirty="0"/>
              <a:t>Topics</a:t>
            </a:r>
          </a:p>
          <a:p>
            <a:pPr marL="342900" indent="-342900">
              <a:buFont typeface="Wingdings" pitchFamily="2" charset="2"/>
              <a:buChar char="§"/>
            </a:pPr>
            <a:r>
              <a:rPr lang="en-US" dirty="0"/>
              <a:t>Characteristics</a:t>
            </a:r>
          </a:p>
          <a:p>
            <a:pPr marL="342900" indent="-342900">
              <a:buFont typeface="Wingdings" pitchFamily="2" charset="2"/>
              <a:buChar char="§"/>
            </a:pPr>
            <a:r>
              <a:rPr lang="en-US" dirty="0"/>
              <a:t>API</a:t>
            </a:r>
          </a:p>
          <a:p>
            <a:pPr marL="342900" indent="-342900">
              <a:buFont typeface="Wingdings" pitchFamily="2" charset="2"/>
              <a:buChar char="§"/>
            </a:pPr>
            <a:r>
              <a:rPr lang="en-US" dirty="0"/>
              <a:t>Merge Behavior</a:t>
            </a:r>
          </a:p>
          <a:p>
            <a:pPr marL="342900" indent="-342900">
              <a:buFont typeface="Wingdings" pitchFamily="2" charset="2"/>
              <a:buChar char="§"/>
            </a:pPr>
            <a:r>
              <a:rPr lang="en-US" dirty="0"/>
              <a:t>Config validators</a:t>
            </a:r>
          </a:p>
          <a:p>
            <a:pPr marL="342900" indent="-342900">
              <a:buFont typeface="Wingdings" pitchFamily="2" charset="2"/>
              <a:buChar char="§"/>
            </a:pPr>
            <a:r>
              <a:rPr lang="en-US" dirty="0"/>
              <a:t>Special </a:t>
            </a:r>
            <a:r>
              <a:rPr lang="en-US" dirty="0" err="1"/>
              <a:t>baseUrl</a:t>
            </a:r>
            <a:r>
              <a:rPr lang="en-US" dirty="0"/>
              <a:t> configuration</a:t>
            </a:r>
          </a:p>
          <a:p>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fontAlgn="base">
              <a:spcBef>
                <a:spcPct val="50000"/>
              </a:spcBef>
              <a:spcAft>
                <a:spcPct val="0"/>
              </a:spcAft>
              <a:buClr>
                <a:srgbClr val="F0AB00"/>
              </a:buClr>
            </a:pPr>
            <a:r>
              <a:rPr lang="en-US" kern="0" dirty="0">
                <a:solidFill>
                  <a:schemeClr val="accent1"/>
                </a:solidFill>
                <a:ea typeface="Arial Unicode MS" pitchFamily="34" charset="-128"/>
                <a:cs typeface="Arial Unicode MS" pitchFamily="34" charset="-128"/>
              </a:rPr>
              <a:t>Goal</a:t>
            </a: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Understand and use the </a:t>
            </a:r>
            <a:r>
              <a:rPr lang="en-US" kern="0" dirty="0" err="1">
                <a:solidFill>
                  <a:schemeClr val="accent1"/>
                </a:solidFill>
                <a:ea typeface="Arial Unicode MS" pitchFamily="34" charset="-128"/>
                <a:cs typeface="Arial Unicode MS" pitchFamily="34" charset="-128"/>
              </a:rPr>
              <a:t>ConfigModule</a:t>
            </a:r>
            <a:endParaRPr lang="en-US" kern="0" dirty="0">
              <a:solidFill>
                <a:schemeClr val="accent1"/>
              </a:solidFill>
              <a:ea typeface="Arial Unicode MS" pitchFamily="34" charset="-128"/>
              <a:cs typeface="Arial Unicode MS" pitchFamily="34" charset="-128"/>
            </a:endParaRPr>
          </a:p>
          <a:p>
            <a:pPr marL="285750" indent="-285750" fontAlgn="base">
              <a:spcBef>
                <a:spcPct val="50000"/>
              </a:spcBef>
              <a:spcAft>
                <a:spcPct val="0"/>
              </a:spcAft>
              <a:buClr>
                <a:srgbClr val="F0AB00"/>
              </a:buClr>
              <a:buFont typeface="Wingdings" pitchFamily="2" charset="2"/>
              <a:buChar char="§"/>
            </a:pPr>
            <a:r>
              <a:rPr lang="en-US" kern="0" dirty="0">
                <a:solidFill>
                  <a:schemeClr val="accent1"/>
                </a:solidFill>
                <a:ea typeface="Arial Unicode MS" pitchFamily="34" charset="-128"/>
                <a:cs typeface="Arial Unicode MS" pitchFamily="34" charset="-128"/>
              </a:rPr>
              <a:t>Build a custom Feature Configuration</a:t>
            </a:r>
          </a:p>
          <a:p>
            <a:endParaRPr lang="en-US" dirty="0"/>
          </a:p>
        </p:txBody>
      </p:sp>
      <p:sp>
        <p:nvSpPr>
          <p:cNvPr id="8" name="Title 7">
            <a:extLst>
              <a:ext uri="{FF2B5EF4-FFF2-40B4-BE49-F238E27FC236}">
                <a16:creationId xmlns:a16="http://schemas.microsoft.com/office/drawing/2014/main" id="{1077BB12-A51A-724B-9408-7E6EA4BF7F1A}"/>
              </a:ext>
            </a:extLst>
          </p:cNvPr>
          <p:cNvSpPr>
            <a:spLocks noGrp="1"/>
          </p:cNvSpPr>
          <p:nvPr>
            <p:ph type="title"/>
          </p:nvPr>
        </p:nvSpPr>
        <p:spPr/>
        <p:txBody>
          <a:bodyPr/>
          <a:lstStyle/>
          <a:p>
            <a:r>
              <a:rPr lang="en-US" dirty="0"/>
              <a:t>Global Configuration</a:t>
            </a:r>
          </a:p>
        </p:txBody>
      </p:sp>
    </p:spTree>
    <p:extLst>
      <p:ext uri="{BB962C8B-B14F-4D97-AF65-F5344CB8AC3E}">
        <p14:creationId xmlns:p14="http://schemas.microsoft.com/office/powerpoint/2010/main" val="5681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B2233A-720D-5748-A893-77937D9B0A0B}"/>
              </a:ext>
            </a:extLst>
          </p:cNvPr>
          <p:cNvSpPr>
            <a:spLocks noGrp="1"/>
          </p:cNvSpPr>
          <p:nvPr>
            <p:ph type="body" sz="quarter" idx="10"/>
          </p:nvPr>
        </p:nvSpPr>
        <p:spPr/>
        <p:txBody>
          <a:bodyPr/>
          <a:lstStyle/>
          <a:p>
            <a:r>
              <a:rPr lang="en-US" dirty="0"/>
              <a:t>Documentation</a:t>
            </a:r>
            <a:br>
              <a:rPr lang="en-US" dirty="0"/>
            </a:br>
            <a:r>
              <a:rPr lang="en-US" dirty="0">
                <a:hlinkClick r:id="rId2"/>
              </a:rPr>
              <a:t>https://sap.github.io/cloud-commerce-spartacus-storefront-docs/global-configuration-in-spartacus/</a:t>
            </a:r>
            <a:r>
              <a:rPr lang="en-US" dirty="0"/>
              <a:t> </a:t>
            </a:r>
          </a:p>
          <a:p>
            <a:r>
              <a:rPr lang="en-US" dirty="0"/>
              <a:t>Feature</a:t>
            </a:r>
            <a:br>
              <a:rPr lang="en-US" dirty="0"/>
            </a:br>
            <a:r>
              <a:rPr lang="en-US" dirty="0">
                <a:hlinkClick r:id="rId3"/>
              </a:rPr>
              <a:t>https://github.com/tobi-or-not-tobi/spartacus-bootcamp/tree/master/src/app/features/config</a:t>
            </a:r>
            <a:r>
              <a:rPr lang="en-US" dirty="0"/>
              <a:t> </a:t>
            </a:r>
          </a:p>
          <a:p>
            <a:endParaRPr lang="en-US" dirty="0"/>
          </a:p>
        </p:txBody>
      </p:sp>
      <p:sp>
        <p:nvSpPr>
          <p:cNvPr id="4" name="Title 3">
            <a:extLst>
              <a:ext uri="{FF2B5EF4-FFF2-40B4-BE49-F238E27FC236}">
                <a16:creationId xmlns:a16="http://schemas.microsoft.com/office/drawing/2014/main" id="{F8C61B43-B208-2C46-9E20-34E638C6D970}"/>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26763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F8E087-FF35-6646-96F2-70EDF63CED70}"/>
              </a:ext>
            </a:extLst>
          </p:cNvPr>
          <p:cNvSpPr>
            <a:spLocks noGrp="1"/>
          </p:cNvSpPr>
          <p:nvPr>
            <p:ph type="body" sz="quarter" idx="11"/>
          </p:nvPr>
        </p:nvSpPr>
        <p:spPr/>
        <p:txBody>
          <a:bodyPr/>
          <a:lstStyle/>
          <a:p>
            <a:pPr marL="342900" indent="-342900">
              <a:buFont typeface="Wingdings" pitchFamily="2" charset="2"/>
              <a:buChar char="§"/>
            </a:pPr>
            <a:endParaRPr lang="en-US" dirty="0"/>
          </a:p>
        </p:txBody>
      </p:sp>
      <p:sp>
        <p:nvSpPr>
          <p:cNvPr id="4" name="Text Placeholder 3">
            <a:extLst>
              <a:ext uri="{FF2B5EF4-FFF2-40B4-BE49-F238E27FC236}">
                <a16:creationId xmlns:a16="http://schemas.microsoft.com/office/drawing/2014/main" id="{2653E47F-C655-C641-9CC5-A968ECFAD1B2}"/>
              </a:ext>
            </a:extLst>
          </p:cNvPr>
          <p:cNvSpPr>
            <a:spLocks noGrp="1"/>
          </p:cNvSpPr>
          <p:nvPr>
            <p:ph type="body" sz="quarter" idx="10"/>
          </p:nvPr>
        </p:nvSpPr>
        <p:spPr/>
        <p:txBody>
          <a:bodyPr>
            <a:normAutofit/>
          </a:bodyPr>
          <a:lstStyle/>
          <a:p>
            <a:pPr marL="342900" indent="-342900">
              <a:buFont typeface="Wingdings" pitchFamily="2" charset="2"/>
              <a:buChar char="§"/>
            </a:pPr>
            <a:r>
              <a:rPr lang="en-US" dirty="0"/>
              <a:t>Build time configuration</a:t>
            </a:r>
          </a:p>
          <a:p>
            <a:pPr marL="342900" indent="-342900">
              <a:buFont typeface="Wingdings" pitchFamily="2" charset="2"/>
              <a:buChar char="§"/>
            </a:pPr>
            <a:r>
              <a:rPr lang="en-US" dirty="0"/>
              <a:t>Module Specific Typing's</a:t>
            </a:r>
          </a:p>
          <a:p>
            <a:pPr marL="342900" indent="-342900">
              <a:buFont typeface="Wingdings" pitchFamily="2" charset="2"/>
              <a:buChar char="§"/>
            </a:pPr>
            <a:r>
              <a:rPr lang="en-US" dirty="0"/>
              <a:t>Default values</a:t>
            </a:r>
          </a:p>
          <a:p>
            <a:pPr marL="342900" indent="-342900">
              <a:buFont typeface="Wingdings" pitchFamily="2" charset="2"/>
              <a:buChar char="§"/>
            </a:pPr>
            <a:r>
              <a:rPr lang="en-US" dirty="0"/>
              <a:t>Configurable in Application</a:t>
            </a:r>
          </a:p>
        </p:txBody>
      </p:sp>
      <p:sp>
        <p:nvSpPr>
          <p:cNvPr id="3" name="Title 2">
            <a:extLst>
              <a:ext uri="{FF2B5EF4-FFF2-40B4-BE49-F238E27FC236}">
                <a16:creationId xmlns:a16="http://schemas.microsoft.com/office/drawing/2014/main" id="{5FED4CA4-1580-D044-9B94-7848F9070248}"/>
              </a:ext>
            </a:extLst>
          </p:cNvPr>
          <p:cNvSpPr>
            <a:spLocks noGrp="1"/>
          </p:cNvSpPr>
          <p:nvPr>
            <p:ph type="title"/>
          </p:nvPr>
        </p:nvSpPr>
        <p:spPr/>
        <p:txBody>
          <a:bodyPr/>
          <a:lstStyle/>
          <a:p>
            <a:r>
              <a:rPr lang="en-US" dirty="0"/>
              <a:t>Characteristics</a:t>
            </a:r>
          </a:p>
        </p:txBody>
      </p:sp>
    </p:spTree>
    <p:extLst>
      <p:ext uri="{BB962C8B-B14F-4D97-AF65-F5344CB8AC3E}">
        <p14:creationId xmlns:p14="http://schemas.microsoft.com/office/powerpoint/2010/main" val="361187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C085C6-243C-C941-823E-93C78D388B8A}"/>
              </a:ext>
            </a:extLst>
          </p:cNvPr>
          <p:cNvSpPr>
            <a:spLocks noGrp="1"/>
          </p:cNvSpPr>
          <p:nvPr>
            <p:ph type="body" sz="quarter" idx="11"/>
          </p:nvPr>
        </p:nvSpPr>
        <p:spPr/>
        <p:txBody>
          <a:bodyPr/>
          <a:lstStyle/>
          <a:p>
            <a:r>
              <a:rPr lang="en-US" b="1" dirty="0"/>
              <a:t>Custom Configuration </a:t>
            </a:r>
          </a:p>
          <a:p>
            <a:pPr marL="342900" indent="-342900">
              <a:buFont typeface="Wingdings" pitchFamily="2" charset="2"/>
              <a:buChar char="§"/>
            </a:pPr>
            <a:r>
              <a:rPr lang="en-US" dirty="0" err="1"/>
              <a:t>provideConfig</a:t>
            </a:r>
            <a:endParaRPr lang="en-US" dirty="0"/>
          </a:p>
          <a:p>
            <a:pPr marL="342900" indent="-342900">
              <a:buFont typeface="Wingdings" pitchFamily="2" charset="2"/>
              <a:buChar char="§"/>
            </a:pPr>
            <a:r>
              <a:rPr lang="en-US" dirty="0" err="1"/>
              <a:t>provideConfigFactory</a:t>
            </a:r>
            <a:endParaRPr lang="en-US" dirty="0"/>
          </a:p>
          <a:p>
            <a:endParaRPr lang="en-US" dirty="0"/>
          </a:p>
        </p:txBody>
      </p:sp>
      <p:sp>
        <p:nvSpPr>
          <p:cNvPr id="5" name="Text Placeholder 4">
            <a:extLst>
              <a:ext uri="{FF2B5EF4-FFF2-40B4-BE49-F238E27FC236}">
                <a16:creationId xmlns:a16="http://schemas.microsoft.com/office/drawing/2014/main" id="{EE62A2C6-3C37-3744-86CF-3F5AD2E37EDB}"/>
              </a:ext>
            </a:extLst>
          </p:cNvPr>
          <p:cNvSpPr>
            <a:spLocks noGrp="1"/>
          </p:cNvSpPr>
          <p:nvPr>
            <p:ph type="body" sz="quarter" idx="10"/>
          </p:nvPr>
        </p:nvSpPr>
        <p:spPr/>
        <p:txBody>
          <a:bodyPr>
            <a:normAutofit/>
          </a:bodyPr>
          <a:lstStyle/>
          <a:p>
            <a:r>
              <a:rPr lang="en-US" b="1" dirty="0"/>
              <a:t>Configure Application</a:t>
            </a:r>
          </a:p>
          <a:p>
            <a:pPr marL="342900" indent="-342900">
              <a:buFont typeface="Wingdings" pitchFamily="2" charset="2"/>
              <a:buChar char="§"/>
            </a:pPr>
            <a:r>
              <a:rPr lang="en-US" dirty="0"/>
              <a:t>B2cStorefrontModule.withConfig() </a:t>
            </a:r>
          </a:p>
          <a:p>
            <a:pPr marL="342900" indent="-342900">
              <a:buFont typeface="Wingdings" pitchFamily="2" charset="2"/>
              <a:buChar char="§"/>
            </a:pPr>
            <a:r>
              <a:rPr lang="en-US" dirty="0"/>
              <a:t>B2cStorefrontModule.withConfigFactory() </a:t>
            </a:r>
          </a:p>
          <a:p>
            <a:pPr marL="342900" indent="-342900">
              <a:buFont typeface="Wingdings" pitchFamily="2" charset="2"/>
              <a:buChar char="§"/>
            </a:pPr>
            <a:r>
              <a:rPr lang="en-US" dirty="0" err="1"/>
              <a:t>ConfigModule.withConfig</a:t>
            </a:r>
            <a:r>
              <a:rPr lang="en-US" dirty="0"/>
              <a:t> ()</a:t>
            </a:r>
          </a:p>
          <a:p>
            <a:pPr marL="342900" indent="-342900">
              <a:buFont typeface="Wingdings" pitchFamily="2" charset="2"/>
              <a:buChar char="§"/>
            </a:pPr>
            <a:r>
              <a:rPr lang="en-US" dirty="0" err="1"/>
              <a:t>ConfigModule</a:t>
            </a:r>
            <a:r>
              <a:rPr lang="en-US" dirty="0"/>
              <a:t>. </a:t>
            </a:r>
            <a:r>
              <a:rPr lang="en-US" dirty="0" err="1"/>
              <a:t>withConfigFactory</a:t>
            </a:r>
            <a:r>
              <a:rPr lang="en-US" dirty="0"/>
              <a:t>()</a:t>
            </a:r>
          </a:p>
          <a:p>
            <a:pPr marL="342900" indent="-342900">
              <a:buFont typeface="Wingdings" pitchFamily="2" charset="2"/>
              <a:buChar char="§"/>
            </a:pPr>
            <a:endParaRPr lang="en-US" dirty="0"/>
          </a:p>
        </p:txBody>
      </p:sp>
      <p:sp>
        <p:nvSpPr>
          <p:cNvPr id="4" name="Title 3">
            <a:extLst>
              <a:ext uri="{FF2B5EF4-FFF2-40B4-BE49-F238E27FC236}">
                <a16:creationId xmlns:a16="http://schemas.microsoft.com/office/drawing/2014/main" id="{F84436A9-5142-8C4D-9EA0-2372F7530B46}"/>
              </a:ext>
            </a:extLst>
          </p:cNvPr>
          <p:cNvSpPr>
            <a:spLocks noGrp="1"/>
          </p:cNvSpPr>
          <p:nvPr>
            <p:ph type="title"/>
          </p:nvPr>
        </p:nvSpPr>
        <p:spPr/>
        <p:txBody>
          <a:bodyPr/>
          <a:lstStyle/>
          <a:p>
            <a:r>
              <a:rPr lang="en-US" dirty="0"/>
              <a:t>API</a:t>
            </a:r>
          </a:p>
        </p:txBody>
      </p:sp>
    </p:spTree>
    <p:extLst>
      <p:ext uri="{BB962C8B-B14F-4D97-AF65-F5344CB8AC3E}">
        <p14:creationId xmlns:p14="http://schemas.microsoft.com/office/powerpoint/2010/main" val="224489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5B282C-E81E-DF4F-84F0-46A6DA9CD46D}"/>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80BF78DE-C228-6C47-811D-15C1259C34E2}"/>
              </a:ext>
            </a:extLst>
          </p:cNvPr>
          <p:cNvSpPr>
            <a:spLocks noGrp="1"/>
          </p:cNvSpPr>
          <p:nvPr>
            <p:ph type="body" sz="quarter" idx="10"/>
          </p:nvPr>
        </p:nvSpPr>
        <p:spPr/>
        <p:txBody>
          <a:bodyPr/>
          <a:lstStyle/>
          <a:p>
            <a:pPr marL="342900" indent="-342900">
              <a:buFont typeface="Wingdings" pitchFamily="2" charset="2"/>
              <a:buChar char="§"/>
            </a:pPr>
            <a:r>
              <a:rPr lang="en-US" dirty="0"/>
              <a:t>Deep object merging</a:t>
            </a:r>
          </a:p>
          <a:p>
            <a:pPr marL="342900" indent="-342900">
              <a:buFont typeface="Wingdings" pitchFamily="2" charset="2"/>
              <a:buChar char="§"/>
            </a:pPr>
            <a:r>
              <a:rPr lang="en-US" dirty="0"/>
              <a:t>Arrays are overwritten without merging</a:t>
            </a:r>
          </a:p>
          <a:p>
            <a:pPr marL="342900" indent="-342900">
              <a:buFont typeface="Wingdings" pitchFamily="2" charset="2"/>
              <a:buChar char="§"/>
            </a:pPr>
            <a:r>
              <a:rPr lang="en-US" dirty="0"/>
              <a:t>Order of provided configuration chunks matters</a:t>
            </a:r>
          </a:p>
          <a:p>
            <a:pPr marL="342900" indent="-342900">
              <a:buFont typeface="Wingdings" pitchFamily="2" charset="2"/>
              <a:buChar char="§"/>
            </a:pPr>
            <a:r>
              <a:rPr lang="en-US" dirty="0"/>
              <a:t>Avoid spread operator for providing the configuration</a:t>
            </a:r>
          </a:p>
          <a:p>
            <a:pPr marL="342900" indent="-342900">
              <a:buFont typeface="Wingdings" pitchFamily="2" charset="2"/>
              <a:buChar char="§"/>
            </a:pPr>
            <a:endParaRPr lang="en-US" dirty="0"/>
          </a:p>
          <a:p>
            <a:endParaRPr lang="en-US" dirty="0"/>
          </a:p>
        </p:txBody>
      </p:sp>
      <p:sp>
        <p:nvSpPr>
          <p:cNvPr id="4" name="Title 3">
            <a:extLst>
              <a:ext uri="{FF2B5EF4-FFF2-40B4-BE49-F238E27FC236}">
                <a16:creationId xmlns:a16="http://schemas.microsoft.com/office/drawing/2014/main" id="{0DAA7195-073D-0D40-8EE3-904E43CAEDED}"/>
              </a:ext>
            </a:extLst>
          </p:cNvPr>
          <p:cNvSpPr>
            <a:spLocks noGrp="1"/>
          </p:cNvSpPr>
          <p:nvPr>
            <p:ph type="title"/>
          </p:nvPr>
        </p:nvSpPr>
        <p:spPr/>
        <p:txBody>
          <a:bodyPr/>
          <a:lstStyle/>
          <a:p>
            <a:r>
              <a:rPr lang="en-US" dirty="0"/>
              <a:t>Merge Behavior</a:t>
            </a:r>
          </a:p>
        </p:txBody>
      </p:sp>
    </p:spTree>
    <p:extLst>
      <p:ext uri="{BB962C8B-B14F-4D97-AF65-F5344CB8AC3E}">
        <p14:creationId xmlns:p14="http://schemas.microsoft.com/office/powerpoint/2010/main" val="198784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9DC270-B99C-A14D-BF91-FDBCDBFBB39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AA53C51-7320-BE4F-BACB-A8D52264E9AD}"/>
              </a:ext>
            </a:extLst>
          </p:cNvPr>
          <p:cNvSpPr>
            <a:spLocks noGrp="1"/>
          </p:cNvSpPr>
          <p:nvPr>
            <p:ph type="body" sz="quarter" idx="10"/>
          </p:nvPr>
        </p:nvSpPr>
        <p:spPr/>
        <p:txBody>
          <a:bodyPr/>
          <a:lstStyle/>
          <a:p>
            <a:pPr marL="342900" indent="-342900">
              <a:buFont typeface="Wingdings" pitchFamily="2" charset="2"/>
              <a:buChar char="§"/>
            </a:pPr>
            <a:r>
              <a:rPr lang="en-US" dirty="0"/>
              <a:t>(optional) Runtime checks to warn developers</a:t>
            </a:r>
          </a:p>
          <a:p>
            <a:pPr marL="342900" indent="-342900">
              <a:buFont typeface="Wingdings" pitchFamily="2" charset="2"/>
              <a:buChar char="§"/>
            </a:pPr>
            <a:r>
              <a:rPr lang="en-US" dirty="0"/>
              <a:t>Provide using </a:t>
            </a:r>
            <a:r>
              <a:rPr lang="en-US" dirty="0" err="1">
                <a:solidFill>
                  <a:srgbClr val="494E52"/>
                </a:solidFill>
                <a:latin typeface="Monaco" pitchFamily="2" charset="77"/>
              </a:rPr>
              <a:t>provideConfigValidator</a:t>
            </a:r>
            <a:endParaRPr lang="en-US" dirty="0"/>
          </a:p>
        </p:txBody>
      </p:sp>
      <p:sp>
        <p:nvSpPr>
          <p:cNvPr id="4" name="Title 3">
            <a:extLst>
              <a:ext uri="{FF2B5EF4-FFF2-40B4-BE49-F238E27FC236}">
                <a16:creationId xmlns:a16="http://schemas.microsoft.com/office/drawing/2014/main" id="{82C6B1C3-90B0-9345-8344-023849A4D930}"/>
              </a:ext>
            </a:extLst>
          </p:cNvPr>
          <p:cNvSpPr>
            <a:spLocks noGrp="1"/>
          </p:cNvSpPr>
          <p:nvPr>
            <p:ph type="title"/>
          </p:nvPr>
        </p:nvSpPr>
        <p:spPr/>
        <p:txBody>
          <a:bodyPr/>
          <a:lstStyle/>
          <a:p>
            <a:r>
              <a:rPr lang="en-US" dirty="0"/>
              <a:t>Config Validators</a:t>
            </a:r>
          </a:p>
        </p:txBody>
      </p:sp>
    </p:spTree>
    <p:extLst>
      <p:ext uri="{BB962C8B-B14F-4D97-AF65-F5344CB8AC3E}">
        <p14:creationId xmlns:p14="http://schemas.microsoft.com/office/powerpoint/2010/main" val="282291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9091666-7432-884E-BBCA-4AD3F9CBCDEC}"/>
              </a:ext>
            </a:extLst>
          </p:cNvPr>
          <p:cNvSpPr>
            <a:spLocks noGrp="1"/>
          </p:cNvSpPr>
          <p:nvPr>
            <p:ph type="body" sz="quarter" idx="10"/>
          </p:nvPr>
        </p:nvSpPr>
        <p:spPr/>
        <p:txBody>
          <a:bodyPr/>
          <a:lstStyle/>
          <a:p>
            <a:r>
              <a:rPr lang="en-US" dirty="0"/>
              <a:t>Use the </a:t>
            </a:r>
            <a:r>
              <a:rPr lang="en-US" sz="1800" dirty="0" err="1">
                <a:latin typeface="Monaco" pitchFamily="2" charset="77"/>
              </a:rPr>
              <a:t>withConfig</a:t>
            </a:r>
            <a:r>
              <a:rPr lang="en-US" dirty="0"/>
              <a:t> method to add configuration. Use the specific configuration class to gain type-safety. Configurations can be added in sub modules. </a:t>
            </a:r>
          </a:p>
          <a:p>
            <a:r>
              <a:rPr lang="en-US" dirty="0"/>
              <a:t>The </a:t>
            </a:r>
            <a:r>
              <a:rPr lang="en-US" sz="1800" dirty="0" err="1">
                <a:latin typeface="Monaco" pitchFamily="2" charset="77"/>
              </a:rPr>
              <a:t>withConfig</a:t>
            </a:r>
            <a:r>
              <a:rPr lang="en-US" sz="1800" dirty="0"/>
              <a:t> </a:t>
            </a:r>
            <a:r>
              <a:rPr lang="en-US" dirty="0"/>
              <a:t>exists also on the Storefront modules.</a:t>
            </a:r>
          </a:p>
        </p:txBody>
      </p:sp>
      <p:sp>
        <p:nvSpPr>
          <p:cNvPr id="4" name="Title 3">
            <a:extLst>
              <a:ext uri="{FF2B5EF4-FFF2-40B4-BE49-F238E27FC236}">
                <a16:creationId xmlns:a16="http://schemas.microsoft.com/office/drawing/2014/main" id="{4DEB0E8F-946A-CC40-9040-2C89FC731CA9}"/>
              </a:ext>
            </a:extLst>
          </p:cNvPr>
          <p:cNvSpPr>
            <a:spLocks noGrp="1"/>
          </p:cNvSpPr>
          <p:nvPr>
            <p:ph type="title"/>
          </p:nvPr>
        </p:nvSpPr>
        <p:spPr/>
        <p:txBody>
          <a:bodyPr/>
          <a:lstStyle/>
          <a:p>
            <a:r>
              <a:rPr lang="en-US" dirty="0"/>
              <a:t>Configure existing configuration </a:t>
            </a:r>
          </a:p>
        </p:txBody>
      </p:sp>
      <p:sp>
        <p:nvSpPr>
          <p:cNvPr id="5" name="Rectangle 4">
            <a:extLst>
              <a:ext uri="{FF2B5EF4-FFF2-40B4-BE49-F238E27FC236}">
                <a16:creationId xmlns:a16="http://schemas.microsoft.com/office/drawing/2014/main" id="{AC6A22B0-A77E-9F48-AF24-B1941B7BA786}"/>
              </a:ext>
            </a:extLst>
          </p:cNvPr>
          <p:cNvSpPr/>
          <p:nvPr/>
        </p:nvSpPr>
        <p:spPr>
          <a:xfrm>
            <a:off x="432784" y="3786342"/>
            <a:ext cx="11257693" cy="1187606"/>
          </a:xfrm>
          <a:prstGeom prst="rect">
            <a:avLst/>
          </a:prstGeom>
          <a:solidFill>
            <a:schemeClr val="tx1"/>
          </a:solidFill>
        </p:spPr>
        <p:txBody>
          <a:bodyPr wrap="square" lIns="108000" tIns="108000" rIns="108000" bIns="108000">
            <a:spAutoFit/>
          </a:bodyPr>
          <a:lstStyle/>
          <a:p>
            <a:r>
              <a:rPr lang="en-US" dirty="0" err="1">
                <a:solidFill>
                  <a:srgbClr val="9CDCFE"/>
                </a:solidFill>
                <a:latin typeface="Menlo" panose="020B0609030804020204" pitchFamily="49" charset="0"/>
              </a:rPr>
              <a:t>ConfigModule</a:t>
            </a:r>
            <a:r>
              <a:rPr lang="en-US" dirty="0" err="1">
                <a:solidFill>
                  <a:srgbClr val="D4D4D4"/>
                </a:solidFill>
                <a:latin typeface="Menlo" panose="020B0609030804020204" pitchFamily="49" charset="0"/>
              </a:rPr>
              <a:t>.</a:t>
            </a:r>
            <a:r>
              <a:rPr lang="en-US" dirty="0" err="1">
                <a:solidFill>
                  <a:srgbClr val="DCDCAA"/>
                </a:solidFill>
                <a:latin typeface="Menlo" panose="020B0609030804020204" pitchFamily="49" charset="0"/>
              </a:rPr>
              <a:t>withConfig</a:t>
            </a:r>
            <a:r>
              <a:rPr lang="en-US" dirty="0">
                <a:solidFill>
                  <a:srgbClr val="D4D4D4"/>
                </a:solidFill>
                <a:latin typeface="Menlo" panose="020B0609030804020204" pitchFamily="49" charset="0"/>
              </a:rPr>
              <a:t>({ </a:t>
            </a:r>
          </a:p>
          <a:p>
            <a:r>
              <a:rPr lang="en-US" dirty="0">
                <a:solidFill>
                  <a:srgbClr val="D4D4D4"/>
                </a:solidFill>
                <a:latin typeface="Menlo" panose="020B0609030804020204" pitchFamily="49" charset="0"/>
              </a:rPr>
              <a:t>  </a:t>
            </a:r>
            <a:r>
              <a:rPr lang="en-US" dirty="0">
                <a:solidFill>
                  <a:srgbClr val="9CDCFE"/>
                </a:solidFill>
                <a:latin typeface="Menlo" panose="020B0609030804020204" pitchFamily="49" charset="0"/>
              </a:rPr>
              <a:t>theme:</a:t>
            </a:r>
            <a:r>
              <a:rPr lang="en-US" dirty="0">
                <a:solidFill>
                  <a:srgbClr val="D4D4D4"/>
                </a:solidFill>
                <a:latin typeface="Menlo" panose="020B0609030804020204" pitchFamily="49" charset="0"/>
              </a:rPr>
              <a:t> </a:t>
            </a:r>
            <a:r>
              <a:rPr lang="en-US" dirty="0" err="1">
                <a:solidFill>
                  <a:srgbClr val="9CDCFE"/>
                </a:solidFill>
                <a:latin typeface="Menlo" panose="020B0609030804020204" pitchFamily="49" charset="0"/>
              </a:rPr>
              <a:t>Theme</a:t>
            </a:r>
            <a:r>
              <a:rPr lang="en-US" dirty="0" err="1">
                <a:solidFill>
                  <a:srgbClr val="D4D4D4"/>
                </a:solidFill>
                <a:latin typeface="Menlo" panose="020B0609030804020204" pitchFamily="49" charset="0"/>
              </a:rPr>
              <a:t>.</a:t>
            </a:r>
            <a:r>
              <a:rPr lang="en-US" dirty="0" err="1">
                <a:solidFill>
                  <a:srgbClr val="9CDCFE"/>
                </a:solidFill>
                <a:latin typeface="Menlo" panose="020B0609030804020204" pitchFamily="49" charset="0"/>
              </a:rPr>
              <a:t>STRAWBERRIES</a:t>
            </a:r>
            <a:endParaRPr lang="en-US" dirty="0">
              <a:solidFill>
                <a:srgbClr val="D4D4D4"/>
              </a:solidFill>
              <a:latin typeface="Menlo" panose="020B0609030804020204" pitchFamily="49" charset="0"/>
            </a:endParaRPr>
          </a:p>
          <a:p>
            <a:r>
              <a:rPr lang="en-US" dirty="0">
                <a:solidFill>
                  <a:srgbClr val="D4D4D4"/>
                </a:solidFill>
                <a:latin typeface="Menlo" panose="020B0609030804020204" pitchFamily="49" charset="0"/>
              </a:rPr>
              <a:t>} </a:t>
            </a:r>
            <a:r>
              <a:rPr lang="en-US" dirty="0">
                <a:solidFill>
                  <a:srgbClr val="C586C0"/>
                </a:solidFill>
                <a:latin typeface="Menlo" panose="020B0609030804020204" pitchFamily="49" charset="0"/>
              </a:rPr>
              <a:t>as</a:t>
            </a:r>
            <a:r>
              <a:rPr lang="en-US" dirty="0">
                <a:solidFill>
                  <a:srgbClr val="D4D4D4"/>
                </a:solidFill>
                <a:latin typeface="Menlo" panose="020B0609030804020204" pitchFamily="49" charset="0"/>
              </a:rPr>
              <a:t> </a:t>
            </a:r>
            <a:r>
              <a:rPr lang="en-US" dirty="0" err="1">
                <a:solidFill>
                  <a:srgbClr val="4EC9B0"/>
                </a:solidFill>
                <a:latin typeface="Menlo" panose="020B0609030804020204" pitchFamily="49" charset="0"/>
              </a:rPr>
              <a:t>ThemeConfig</a:t>
            </a:r>
            <a:r>
              <a:rPr lang="en-US" dirty="0">
                <a:solidFill>
                  <a:srgbClr val="D4D4D4"/>
                </a:solidFill>
                <a:latin typeface="Menlo" panose="020B0609030804020204" pitchFamily="49" charset="0"/>
              </a:rPr>
              <a:t>),</a:t>
            </a:r>
          </a:p>
        </p:txBody>
      </p:sp>
    </p:spTree>
    <p:extLst>
      <p:ext uri="{BB962C8B-B14F-4D97-AF65-F5344CB8AC3E}">
        <p14:creationId xmlns:p14="http://schemas.microsoft.com/office/powerpoint/2010/main" val="30076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7B110-A510-CB43-8E2C-B38C77B5D0E0}"/>
              </a:ext>
            </a:extLst>
          </p:cNvPr>
          <p:cNvSpPr>
            <a:spLocks noGrp="1"/>
          </p:cNvSpPr>
          <p:nvPr>
            <p:ph type="body" sz="quarter" idx="10"/>
          </p:nvPr>
        </p:nvSpPr>
        <p:spPr/>
        <p:txBody>
          <a:bodyPr/>
          <a:lstStyle/>
          <a:p>
            <a:pPr marL="342900" indent="-342900">
              <a:buFont typeface="Wingdings" pitchFamily="2" charset="2"/>
              <a:buChar char="§"/>
            </a:pPr>
            <a:r>
              <a:rPr lang="en-US" dirty="0"/>
              <a:t>Provide during application deployment at Commerce Cloud (CCv2)</a:t>
            </a:r>
          </a:p>
          <a:p>
            <a:pPr marL="342900" indent="-342900">
              <a:buFont typeface="Wingdings" pitchFamily="2" charset="2"/>
              <a:buChar char="§"/>
            </a:pPr>
            <a:r>
              <a:rPr lang="en-US" dirty="0"/>
              <a:t>Meta tag with placeholder content</a:t>
            </a:r>
          </a:p>
          <a:p>
            <a:endParaRPr lang="en-US" dirty="0"/>
          </a:p>
        </p:txBody>
      </p:sp>
      <p:sp>
        <p:nvSpPr>
          <p:cNvPr id="3" name="Title 2">
            <a:extLst>
              <a:ext uri="{FF2B5EF4-FFF2-40B4-BE49-F238E27FC236}">
                <a16:creationId xmlns:a16="http://schemas.microsoft.com/office/drawing/2014/main" id="{B4F39BA5-9E41-1943-ACF9-DB1B51A08864}"/>
              </a:ext>
            </a:extLst>
          </p:cNvPr>
          <p:cNvSpPr>
            <a:spLocks noGrp="1"/>
          </p:cNvSpPr>
          <p:nvPr>
            <p:ph type="title"/>
          </p:nvPr>
        </p:nvSpPr>
        <p:spPr/>
        <p:txBody>
          <a:bodyPr/>
          <a:lstStyle/>
          <a:p>
            <a:r>
              <a:rPr lang="en-US" dirty="0"/>
              <a:t>Special Configuration of </a:t>
            </a:r>
            <a:r>
              <a:rPr lang="en-US" dirty="0" err="1"/>
              <a:t>BaseUrl</a:t>
            </a:r>
            <a:endParaRPr lang="en-US" dirty="0"/>
          </a:p>
        </p:txBody>
      </p:sp>
      <p:sp>
        <p:nvSpPr>
          <p:cNvPr id="4" name="Rectangle 3">
            <a:extLst>
              <a:ext uri="{FF2B5EF4-FFF2-40B4-BE49-F238E27FC236}">
                <a16:creationId xmlns:a16="http://schemas.microsoft.com/office/drawing/2014/main" id="{D822DB0C-4A45-C44F-9424-2ED154F1E995}"/>
              </a:ext>
            </a:extLst>
          </p:cNvPr>
          <p:cNvSpPr/>
          <p:nvPr/>
        </p:nvSpPr>
        <p:spPr>
          <a:xfrm>
            <a:off x="432784" y="3600075"/>
            <a:ext cx="11257693" cy="1187606"/>
          </a:xfrm>
          <a:prstGeom prst="rect">
            <a:avLst/>
          </a:prstGeom>
          <a:solidFill>
            <a:schemeClr val="tx1"/>
          </a:solidFill>
        </p:spPr>
        <p:txBody>
          <a:bodyPr wrap="square" lIns="108000" tIns="108000" rIns="108000" bIns="108000">
            <a:spAutoFit/>
          </a:bodyPr>
          <a:lstStyle/>
          <a:p>
            <a:pPr lvl="0">
              <a:defRPr/>
            </a:pPr>
            <a:r>
              <a:rPr lang="en-US" dirty="0">
                <a:solidFill>
                  <a:srgbClr val="89DDFF"/>
                </a:solidFill>
                <a:latin typeface="Monaco" pitchFamily="2" charset="77"/>
              </a:rPr>
              <a:t>&lt;meta</a:t>
            </a:r>
            <a:r>
              <a:rPr lang="en-US" dirty="0">
                <a:solidFill>
                  <a:srgbClr val="EEFFFF"/>
                </a:solidFill>
                <a:latin typeface="Monaco" pitchFamily="2" charset="77"/>
              </a:rPr>
              <a:t> </a:t>
            </a:r>
          </a:p>
          <a:p>
            <a:pPr lvl="0">
              <a:defRPr/>
            </a:pPr>
            <a:r>
              <a:rPr lang="en-US" dirty="0">
                <a:solidFill>
                  <a:srgbClr val="EEFFFF"/>
                </a:solidFill>
                <a:latin typeface="Monaco" pitchFamily="2" charset="77"/>
              </a:rPr>
              <a:t>  </a:t>
            </a:r>
            <a:r>
              <a:rPr lang="en-US" dirty="0">
                <a:solidFill>
                  <a:srgbClr val="82AAFF"/>
                </a:solidFill>
                <a:latin typeface="Monaco" pitchFamily="2" charset="77"/>
              </a:rPr>
              <a:t>name=</a:t>
            </a:r>
            <a:r>
              <a:rPr lang="en-US" dirty="0">
                <a:solidFill>
                  <a:srgbClr val="C3E88D"/>
                </a:solidFill>
                <a:latin typeface="Monaco" pitchFamily="2" charset="77"/>
              </a:rPr>
              <a:t>"occ-backend-base-</a:t>
            </a:r>
            <a:r>
              <a:rPr lang="en-US" dirty="0" err="1">
                <a:solidFill>
                  <a:srgbClr val="C3E88D"/>
                </a:solidFill>
                <a:latin typeface="Monaco" pitchFamily="2" charset="77"/>
              </a:rPr>
              <a:t>url</a:t>
            </a:r>
            <a:r>
              <a:rPr lang="en-US" dirty="0">
                <a:solidFill>
                  <a:srgbClr val="C3E88D"/>
                </a:solidFill>
                <a:latin typeface="Monaco" pitchFamily="2" charset="77"/>
              </a:rPr>
              <a:t>"</a:t>
            </a:r>
            <a:r>
              <a:rPr lang="en-US" dirty="0">
                <a:solidFill>
                  <a:srgbClr val="EEFFFF"/>
                </a:solidFill>
                <a:latin typeface="Monaco" pitchFamily="2" charset="77"/>
              </a:rPr>
              <a:t> </a:t>
            </a:r>
          </a:p>
          <a:p>
            <a:pPr lvl="0">
              <a:defRPr/>
            </a:pPr>
            <a:r>
              <a:rPr lang="en-US" dirty="0">
                <a:solidFill>
                  <a:srgbClr val="EEFFFF"/>
                </a:solidFill>
                <a:latin typeface="Monaco" pitchFamily="2" charset="77"/>
              </a:rPr>
              <a:t>  </a:t>
            </a:r>
            <a:r>
              <a:rPr lang="en-US" dirty="0">
                <a:solidFill>
                  <a:srgbClr val="82AAFF"/>
                </a:solidFill>
                <a:latin typeface="Monaco" pitchFamily="2" charset="77"/>
              </a:rPr>
              <a:t>content=</a:t>
            </a:r>
            <a:r>
              <a:rPr lang="en-US" dirty="0">
                <a:solidFill>
                  <a:srgbClr val="C3E88D"/>
                </a:solidFill>
                <a:latin typeface="Monaco" pitchFamily="2" charset="77"/>
              </a:rPr>
              <a:t>"OCC_BACKEND_BASE_URL_VALUE"</a:t>
            </a:r>
            <a:r>
              <a:rPr lang="en-US" dirty="0">
                <a:solidFill>
                  <a:srgbClr val="EEFFFF"/>
                </a:solidFill>
                <a:latin typeface="Monaco" pitchFamily="2" charset="77"/>
              </a:rPr>
              <a:t> </a:t>
            </a:r>
            <a:r>
              <a:rPr lang="en-US" dirty="0">
                <a:solidFill>
                  <a:srgbClr val="89DDFF"/>
                </a:solidFill>
                <a:latin typeface="Monaco" pitchFamily="2" charset="77"/>
              </a:rPr>
              <a:t>/&gt;</a:t>
            </a:r>
            <a:r>
              <a:rPr lang="en-US" dirty="0">
                <a:solidFill>
                  <a:srgbClr val="EEFFFF"/>
                </a:solidFill>
                <a:latin typeface="Monaco" pitchFamily="2" charset="77"/>
              </a:rPr>
              <a:t> </a:t>
            </a:r>
          </a:p>
        </p:txBody>
      </p:sp>
      <p:sp>
        <p:nvSpPr>
          <p:cNvPr id="5" name="Rectangle 4">
            <a:extLst>
              <a:ext uri="{FF2B5EF4-FFF2-40B4-BE49-F238E27FC236}">
                <a16:creationId xmlns:a16="http://schemas.microsoft.com/office/drawing/2014/main" id="{A318F0AD-E8C1-6F4A-978A-DEE861B18654}"/>
              </a:ext>
            </a:extLst>
          </p:cNvPr>
          <p:cNvSpPr/>
          <p:nvPr/>
        </p:nvSpPr>
        <p:spPr>
          <a:xfrm>
            <a:off x="432784" y="5030942"/>
            <a:ext cx="11257693" cy="1187606"/>
          </a:xfrm>
          <a:prstGeom prst="rect">
            <a:avLst/>
          </a:prstGeom>
          <a:solidFill>
            <a:schemeClr val="tx1"/>
          </a:solidFill>
        </p:spPr>
        <p:txBody>
          <a:bodyPr wrap="square" lIns="108000" tIns="108000" rIns="108000" bIns="108000">
            <a:spAutoFit/>
          </a:bodyPr>
          <a:lstStyle/>
          <a:p>
            <a:pPr lvl="0">
              <a:defRPr/>
            </a:pPr>
            <a:r>
              <a:rPr lang="en-US" dirty="0">
                <a:solidFill>
                  <a:srgbClr val="89DDFF"/>
                </a:solidFill>
                <a:latin typeface="Monaco" pitchFamily="2" charset="77"/>
              </a:rPr>
              <a:t>&lt;meta</a:t>
            </a:r>
            <a:r>
              <a:rPr lang="en-US" dirty="0">
                <a:solidFill>
                  <a:srgbClr val="EEFFFF"/>
                </a:solidFill>
                <a:latin typeface="Monaco" pitchFamily="2" charset="77"/>
              </a:rPr>
              <a:t> </a:t>
            </a:r>
          </a:p>
          <a:p>
            <a:pPr lvl="0">
              <a:defRPr/>
            </a:pPr>
            <a:r>
              <a:rPr lang="en-US" dirty="0">
                <a:solidFill>
                  <a:srgbClr val="EEFFFF"/>
                </a:solidFill>
                <a:latin typeface="Monaco" pitchFamily="2" charset="77"/>
              </a:rPr>
              <a:t>  </a:t>
            </a:r>
            <a:r>
              <a:rPr lang="en-US" dirty="0">
                <a:solidFill>
                  <a:srgbClr val="82AAFF"/>
                </a:solidFill>
                <a:latin typeface="Monaco" pitchFamily="2" charset="77"/>
              </a:rPr>
              <a:t>name=</a:t>
            </a:r>
            <a:r>
              <a:rPr lang="en-US" dirty="0">
                <a:solidFill>
                  <a:srgbClr val="C3E88D"/>
                </a:solidFill>
                <a:latin typeface="Monaco" pitchFamily="2" charset="77"/>
              </a:rPr>
              <a:t>"occ-backend-base-</a:t>
            </a:r>
            <a:r>
              <a:rPr lang="en-US" dirty="0" err="1">
                <a:solidFill>
                  <a:srgbClr val="C3E88D"/>
                </a:solidFill>
                <a:latin typeface="Monaco" pitchFamily="2" charset="77"/>
              </a:rPr>
              <a:t>url</a:t>
            </a:r>
            <a:r>
              <a:rPr lang="en-US" dirty="0">
                <a:solidFill>
                  <a:srgbClr val="C3E88D"/>
                </a:solidFill>
                <a:latin typeface="Monaco" pitchFamily="2" charset="77"/>
              </a:rPr>
              <a:t>"</a:t>
            </a:r>
            <a:r>
              <a:rPr lang="en-US" dirty="0">
                <a:solidFill>
                  <a:srgbClr val="EEFFFF"/>
                </a:solidFill>
                <a:latin typeface="Monaco" pitchFamily="2" charset="77"/>
              </a:rPr>
              <a:t> </a:t>
            </a:r>
          </a:p>
          <a:p>
            <a:pPr lvl="0">
              <a:defRPr/>
            </a:pPr>
            <a:r>
              <a:rPr lang="en-US" dirty="0">
                <a:solidFill>
                  <a:srgbClr val="EEFFFF"/>
                </a:solidFill>
                <a:latin typeface="Monaco" pitchFamily="2" charset="77"/>
              </a:rPr>
              <a:t>  </a:t>
            </a:r>
            <a:r>
              <a:rPr lang="en-US" dirty="0">
                <a:solidFill>
                  <a:srgbClr val="82AAFF"/>
                </a:solidFill>
                <a:latin typeface="Monaco" pitchFamily="2" charset="77"/>
              </a:rPr>
              <a:t>content=</a:t>
            </a:r>
            <a:r>
              <a:rPr lang="en-US" dirty="0">
                <a:solidFill>
                  <a:srgbClr val="C3E88D"/>
                </a:solidFill>
                <a:latin typeface="Monaco" pitchFamily="2" charset="77"/>
              </a:rPr>
              <a:t>"https://api.backend-url:9001"</a:t>
            </a:r>
            <a:r>
              <a:rPr lang="en-US" dirty="0">
                <a:solidFill>
                  <a:srgbClr val="EEFFFF"/>
                </a:solidFill>
                <a:latin typeface="Monaco" pitchFamily="2" charset="77"/>
              </a:rPr>
              <a:t> </a:t>
            </a:r>
            <a:r>
              <a:rPr lang="en-US" dirty="0">
                <a:solidFill>
                  <a:srgbClr val="89DDFF"/>
                </a:solidFill>
                <a:latin typeface="Monaco" pitchFamily="2" charset="77"/>
              </a:rPr>
              <a:t>/&gt;</a:t>
            </a:r>
            <a:endParaRPr lang="en-US" dirty="0">
              <a:solidFill>
                <a:srgbClr val="000000"/>
              </a:solidFill>
            </a:endParaRPr>
          </a:p>
        </p:txBody>
      </p:sp>
    </p:spTree>
    <p:extLst>
      <p:ext uri="{BB962C8B-B14F-4D97-AF65-F5344CB8AC3E}">
        <p14:creationId xmlns:p14="http://schemas.microsoft.com/office/powerpoint/2010/main" val="1842329177"/>
      </p:ext>
    </p:extLst>
  </p:cSld>
  <p:clrMapOvr>
    <a:masterClrMapping/>
  </p:clrMapOvr>
</p:sld>
</file>

<file path=ppt/theme/theme1.xml><?xml version="1.0" encoding="utf-8"?>
<a:theme xmlns:a="http://schemas.openxmlformats.org/drawingml/2006/main" name="SAP CustomerExperience 2019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503B112A-C528-4385-9ABD-7D6BD1EA3274}"/>
    </a:ext>
  </a:extLst>
</a:theme>
</file>

<file path=ppt/theme/theme2.xml><?xml version="1.0" encoding="utf-8"?>
<a:theme xmlns:a="http://schemas.openxmlformats.org/drawingml/2006/main" name="SAP CustomerExperience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E5AF86BF-1C71-469A-8462-B79670B57886}" vid="{6CB723C9-9744-49FB-93D7-DF32EFC5B43B}"/>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CustomerExperience 2019 16x9 black and white</Template>
  <TotalTime>48981</TotalTime>
  <Words>270</Words>
  <Application>Microsoft Macintosh PowerPoint</Application>
  <PresentationFormat>Custom</PresentationFormat>
  <Paragraphs>68</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Courier New</vt:lpstr>
      <vt:lpstr>Menlo</vt:lpstr>
      <vt:lpstr>Monaco</vt:lpstr>
      <vt:lpstr>Symbol</vt:lpstr>
      <vt:lpstr>Wingdings</vt:lpstr>
      <vt:lpstr>Wingdings</vt:lpstr>
      <vt:lpstr>SAP CustomerExperience 2019 16x9 black and white</vt:lpstr>
      <vt:lpstr>SAP CustomerExperience 2019 16x9 blue</vt:lpstr>
      <vt:lpstr>Spartacus Enablement Global configuration </vt:lpstr>
      <vt:lpstr>Global Configuration</vt:lpstr>
      <vt:lpstr>Resources</vt:lpstr>
      <vt:lpstr>Characteristics</vt:lpstr>
      <vt:lpstr>API</vt:lpstr>
      <vt:lpstr>Merge Behavior</vt:lpstr>
      <vt:lpstr>Config Validators</vt:lpstr>
      <vt:lpstr>Configure existing configuration </vt:lpstr>
      <vt:lpstr>Special Configuration of BaseUrl</vt:lpstr>
      <vt:lpstr>Learn by doing</vt:lpstr>
      <vt:lpstr>Questions? Shoot!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Marcotte, Bill</dc:creator>
  <cp:keywords>2019/16:9/black and white</cp:keywords>
  <dc:description/>
  <cp:lastModifiedBy>Ouwejan, Tobias</cp:lastModifiedBy>
  <cp:revision>497</cp:revision>
  <dcterms:created xsi:type="dcterms:W3CDTF">2019-01-20T15:11:46Z</dcterms:created>
  <dcterms:modified xsi:type="dcterms:W3CDTF">2019-07-14T03:10:11Z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bill.marcotte@sap.com</vt:lpwstr>
  </property>
  <property fmtid="{D5CDD505-2E9C-101B-9397-08002B2CF9AE}" pid="6" name="_AuthorEmailDisplayName">
    <vt:lpwstr>Marcotte, Bill</vt:lpwstr>
  </property>
  <property fmtid="{D5CDD505-2E9C-101B-9397-08002B2CF9AE}" pid="7" name="_PreviousAdHocReviewCycleID">
    <vt:i4>1357826825</vt:i4>
  </property>
</Properties>
</file>