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1" r:id="rId2"/>
  </p:sldMasterIdLst>
  <p:notesMasterIdLst>
    <p:notesMasterId r:id="rId14"/>
  </p:notesMasterIdLst>
  <p:handoutMasterIdLst>
    <p:handoutMasterId r:id="rId15"/>
  </p:handoutMasterIdLst>
  <p:sldIdLst>
    <p:sldId id="256" r:id="rId3"/>
    <p:sldId id="1043" r:id="rId4"/>
    <p:sldId id="1117" r:id="rId5"/>
    <p:sldId id="1128" r:id="rId6"/>
    <p:sldId id="1127" r:id="rId7"/>
    <p:sldId id="1125" r:id="rId8"/>
    <p:sldId id="1129" r:id="rId9"/>
    <p:sldId id="1115" r:id="rId10"/>
    <p:sldId id="1132" r:id="rId11"/>
    <p:sldId id="1044" r:id="rId12"/>
    <p:sldId id="1133"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99999"/>
    <a:srgbClr val="FF0000"/>
    <a:srgbClr val="00195A"/>
    <a:srgbClr val="0F46A7"/>
    <a:srgbClr val="970A82"/>
    <a:srgbClr val="FF3399"/>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74" autoAdjust="0"/>
    <p:restoredTop sz="94643" autoAdjust="0"/>
  </p:normalViewPr>
  <p:slideViewPr>
    <p:cSldViewPr snapToGrid="0" showGuides="1">
      <p:cViewPr varScale="1">
        <p:scale>
          <a:sx n="128" d="100"/>
          <a:sy n="128" d="100"/>
        </p:scale>
        <p:origin x="608" y="176"/>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6.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hyperlink" Target="https://www.youtube.com/user/SAP" TargetMode="External"/><Relationship Id="rId12" Type="http://schemas.openxmlformats.org/officeDocument/2006/relationships/image" Target="../media/image7.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6.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1626188"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6188"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pic>
        <p:nvPicPr>
          <p:cNvPr id="7" name="Picture 6">
            <a:extLst>
              <a:ext uri="{FF2B5EF4-FFF2-40B4-BE49-F238E27FC236}">
                <a16:creationId xmlns:a16="http://schemas.microsoft.com/office/drawing/2014/main" id="{AB402417-655B-465E-BB65-D6F1C4FC0E78}"/>
              </a:ext>
            </a:extLst>
          </p:cNvPr>
          <p:cNvPicPr>
            <a:picLocks noChangeAspect="1"/>
          </p:cNvPicPr>
          <p:nvPr userDrawn="1"/>
        </p:nvPicPr>
        <p:blipFill>
          <a:blip r:embed="rId3"/>
          <a:stretch>
            <a:fillRect/>
          </a:stretch>
        </p:blipFill>
        <p:spPr>
          <a:xfrm>
            <a:off x="288000" y="3701104"/>
            <a:ext cx="1909210" cy="144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81"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342503FE-3A2C-4E20-8BE4-DBDA5B3FD054}"/>
              </a:ext>
            </a:extLst>
          </p:cNvPr>
          <p:cNvPicPr>
            <a:picLocks noChangeAspect="1"/>
          </p:cNvPicPr>
          <p:nvPr userDrawn="1"/>
        </p:nvPicPr>
        <p:blipFill>
          <a:blip r:embed="rId2"/>
          <a:stretch>
            <a:fillRect/>
          </a:stretch>
        </p:blipFill>
        <p:spPr>
          <a:xfrm>
            <a:off x="9950552" y="6217668"/>
            <a:ext cx="1963636" cy="360000"/>
          </a:xfrm>
          <a:prstGeom prst="rect">
            <a:avLst/>
          </a:prstGeom>
        </p:spPr>
      </p:pic>
      <p:pic>
        <p:nvPicPr>
          <p:cNvPr id="7" name="Picture 6">
            <a:extLst>
              <a:ext uri="{FF2B5EF4-FFF2-40B4-BE49-F238E27FC236}">
                <a16:creationId xmlns:a16="http://schemas.microsoft.com/office/drawing/2014/main" id="{92D1DF11-2F51-4F19-8E14-8CE834C7DE02}"/>
              </a:ext>
            </a:extLst>
          </p:cNvPr>
          <p:cNvPicPr>
            <a:picLocks noChangeAspect="1"/>
          </p:cNvPicPr>
          <p:nvPr userDrawn="1"/>
        </p:nvPicPr>
        <p:blipFill>
          <a:blip r:embed="rId3"/>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7"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pic>
        <p:nvPicPr>
          <p:cNvPr id="6" name="Picture 5">
            <a:extLst>
              <a:ext uri="{FF2B5EF4-FFF2-40B4-BE49-F238E27FC236}">
                <a16:creationId xmlns:a16="http://schemas.microsoft.com/office/drawing/2014/main" id="{F3CCD44C-0B4C-4962-AAB7-294A2FB49814}"/>
              </a:ext>
            </a:extLst>
          </p:cNvPr>
          <p:cNvPicPr>
            <a:picLocks noChangeAspect="1"/>
          </p:cNvPicPr>
          <p:nvPr userDrawn="1"/>
        </p:nvPicPr>
        <p:blipFill>
          <a:blip r:embed="rId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25"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26"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a:hlinkClick r:id="rId5"/>
          </p:cNvPr>
          <p:cNvPicPr>
            <a:picLocks noChangeAspect="1"/>
          </p:cNvPicPr>
          <p:nvPr userDrawn="1"/>
        </p:nvPicPr>
        <p:blipFill>
          <a:blip r:embed="rId6"/>
          <a:stretch>
            <a:fillRect/>
          </a:stretch>
        </p:blipFill>
        <p:spPr>
          <a:xfrm>
            <a:off x="2257487" y="1749959"/>
            <a:ext cx="361809" cy="361809"/>
          </a:xfrm>
          <a:prstGeom prst="rect">
            <a:avLst/>
          </a:prstGeom>
        </p:spPr>
      </p:pic>
      <p:pic>
        <p:nvPicPr>
          <p:cNvPr id="14" name="YouTube icon with link">
            <a:hlinkClick r:id="rId7"/>
          </p:cNvPr>
          <p:cNvPicPr>
            <a:picLocks noChangeAspect="1"/>
          </p:cNvPicPr>
          <p:nvPr userDrawn="1"/>
        </p:nvPicPr>
        <p:blipFill>
          <a:blip r:embed="rId8"/>
          <a:stretch>
            <a:fillRect/>
          </a:stretch>
        </p:blipFill>
        <p:spPr>
          <a:xfrm>
            <a:off x="1666951" y="1749063"/>
            <a:ext cx="363600" cy="363600"/>
          </a:xfrm>
          <a:prstGeom prst="rect">
            <a:avLst/>
          </a:prstGeom>
        </p:spPr>
      </p:pic>
      <p:pic>
        <p:nvPicPr>
          <p:cNvPr id="15" name="Twitter icon with link">
            <a:hlinkClick r:id="rId9" tooltip="https://twitter.com/sap"/>
          </p:cNvPr>
          <p:cNvPicPr>
            <a:picLocks noChangeAspect="1"/>
          </p:cNvPicPr>
          <p:nvPr userDrawn="1"/>
        </p:nvPicPr>
        <p:blipFill>
          <a:blip r:embed="rId10"/>
          <a:stretch>
            <a:fillRect/>
          </a:stretch>
        </p:blipFill>
        <p:spPr>
          <a:xfrm>
            <a:off x="1078206" y="1749959"/>
            <a:ext cx="361809" cy="361809"/>
          </a:xfrm>
          <a:prstGeom prst="rect">
            <a:avLst/>
          </a:prstGeom>
        </p:spPr>
      </p:pic>
      <p:pic>
        <p:nvPicPr>
          <p:cNvPr id="17" name="Facebook icon with link">
            <a:hlinkClick r:id="rId11"/>
          </p:cNvPr>
          <p:cNvPicPr>
            <a:picLocks noChangeAspect="1"/>
          </p:cNvPicPr>
          <p:nvPr userDrawn="1"/>
        </p:nvPicPr>
        <p:blipFill>
          <a:blip r:embed="rId12"/>
          <a:stretch>
            <a:fillRect/>
          </a:stretch>
        </p:blipFill>
        <p:spPr>
          <a:xfrm>
            <a:off x="487670" y="1749063"/>
            <a:ext cx="363600" cy="363600"/>
          </a:xfrm>
          <a:prstGeom prst="rect">
            <a:avLst/>
          </a:prstGeom>
        </p:spPr>
      </p:pic>
      <p:sp>
        <p:nvSpPr>
          <p:cNvPr id="32"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Picture 9">
            <a:extLst>
              <a:ext uri="{FF2B5EF4-FFF2-40B4-BE49-F238E27FC236}">
                <a16:creationId xmlns:a16="http://schemas.microsoft.com/office/drawing/2014/main" id="{7D45FBE9-CDDF-4989-8AD8-77BE0D99ADD1}"/>
              </a:ext>
            </a:extLst>
          </p:cNvPr>
          <p:cNvPicPr>
            <a:picLocks noChangeAspect="1"/>
          </p:cNvPicPr>
          <p:nvPr userDrawn="1"/>
        </p:nvPicPr>
        <p:blipFill>
          <a:blip r:embed="rId1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6"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26"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12" name="Linkedin icon with link">
            <a:hlinkClick r:id="rId5"/>
          </p:cNvPr>
          <p:cNvPicPr>
            <a:picLocks noChangeAspect="1"/>
          </p:cNvPicPr>
          <p:nvPr userDrawn="1"/>
        </p:nvPicPr>
        <p:blipFill>
          <a:blip r:embed="rId6"/>
          <a:stretch>
            <a:fillRect/>
          </a:stretch>
        </p:blipFill>
        <p:spPr>
          <a:xfrm>
            <a:off x="2257487" y="1749959"/>
            <a:ext cx="361809" cy="361809"/>
          </a:xfrm>
          <a:prstGeom prst="rect">
            <a:avLst/>
          </a:prstGeom>
        </p:spPr>
      </p:pic>
      <p:pic>
        <p:nvPicPr>
          <p:cNvPr id="13" name="YouTube icon with link">
            <a:hlinkClick r:id="rId7"/>
          </p:cNvPr>
          <p:cNvPicPr>
            <a:picLocks noChangeAspect="1"/>
          </p:cNvPicPr>
          <p:nvPr userDrawn="1"/>
        </p:nvPicPr>
        <p:blipFill>
          <a:blip r:embed="rId8"/>
          <a:stretch>
            <a:fillRect/>
          </a:stretch>
        </p:blipFill>
        <p:spPr>
          <a:xfrm>
            <a:off x="1666951" y="1749063"/>
            <a:ext cx="363600" cy="363600"/>
          </a:xfrm>
          <a:prstGeom prst="rect">
            <a:avLst/>
          </a:prstGeom>
        </p:spPr>
      </p:pic>
      <p:pic>
        <p:nvPicPr>
          <p:cNvPr id="14" name="Twitter icon with link">
            <a:hlinkClick r:id="rId9" tooltip="https://twitter.com/sap"/>
          </p:cNvPr>
          <p:cNvPicPr>
            <a:picLocks noChangeAspect="1"/>
          </p:cNvPicPr>
          <p:nvPr userDrawn="1"/>
        </p:nvPicPr>
        <p:blipFill>
          <a:blip r:embed="rId10"/>
          <a:stretch>
            <a:fillRect/>
          </a:stretch>
        </p:blipFill>
        <p:spPr>
          <a:xfrm>
            <a:off x="1078206" y="1749959"/>
            <a:ext cx="361809" cy="361809"/>
          </a:xfrm>
          <a:prstGeom prst="rect">
            <a:avLst/>
          </a:prstGeom>
        </p:spPr>
      </p:pic>
      <p:pic>
        <p:nvPicPr>
          <p:cNvPr id="15" name="Facebook icon with link">
            <a:hlinkClick r:id="rId11"/>
          </p:cNvPr>
          <p:cNvPicPr>
            <a:picLocks noChangeAspect="1"/>
          </p:cNvPicPr>
          <p:nvPr userDrawn="1"/>
        </p:nvPicPr>
        <p:blipFill>
          <a:blip r:embed="rId12"/>
          <a:stretch>
            <a:fillRect/>
          </a:stretch>
        </p:blipFill>
        <p:spPr>
          <a:xfrm>
            <a:off x="487670" y="1749063"/>
            <a:ext cx="363600" cy="363600"/>
          </a:xfrm>
          <a:prstGeom prst="rect">
            <a:avLst/>
          </a:prstGeom>
        </p:spPr>
      </p:pic>
      <p:sp>
        <p:nvSpPr>
          <p:cNvPr id="33"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Picture 9">
            <a:extLst>
              <a:ext uri="{FF2B5EF4-FFF2-40B4-BE49-F238E27FC236}">
                <a16:creationId xmlns:a16="http://schemas.microsoft.com/office/drawing/2014/main" id="{6BBA7F0B-21BC-4907-8687-C77F20232654}"/>
              </a:ext>
            </a:extLst>
          </p:cNvPr>
          <p:cNvPicPr>
            <a:picLocks noChangeAspect="1"/>
          </p:cNvPicPr>
          <p:nvPr userDrawn="1"/>
        </p:nvPicPr>
        <p:blipFill>
          <a:blip r:embed="rId1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813951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54110005"/>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226739806"/>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Picture 8">
            <a:extLst>
              <a:ext uri="{FF2B5EF4-FFF2-40B4-BE49-F238E27FC236}">
                <a16:creationId xmlns:a16="http://schemas.microsoft.com/office/drawing/2014/main" id="{A23ECD7B-29B4-4CE8-ABB3-F13B2E6AD53A}"/>
              </a:ext>
            </a:extLst>
          </p:cNvPr>
          <p:cNvPicPr>
            <a:picLocks noChangeAspect="1"/>
          </p:cNvPicPr>
          <p:nvPr userDrawn="1"/>
        </p:nvPicPr>
        <p:blipFill>
          <a:blip r:embed="rId3"/>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833729352"/>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tobi-or-not-tobi/" TargetMode="External"/><Relationship Id="rId2" Type="http://schemas.openxmlformats.org/officeDocument/2006/relationships/hyperlink" Target="mailto:tobias.ouwejan@sap.com" TargetMode="Externa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obi-or-not-tobi/spartacus-bootcamp/tree/master/src/app/features/components" TargetMode="External"/><Relationship Id="rId2" Type="http://schemas.openxmlformats.org/officeDocument/2006/relationships/hyperlink" Target="https://sap.github.io/cloud-commerce-spartacus-storefront-docs/customizing-cms-components/"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35018C8F-72F4-7F46-9181-27913E972170}"/>
              </a:ext>
            </a:extLst>
          </p:cNvPr>
          <p:cNvSpPr>
            <a:spLocks noGrp="1"/>
          </p:cNvSpPr>
          <p:nvPr>
            <p:ph type="subTitle" idx="1"/>
          </p:nvPr>
        </p:nvSpPr>
        <p:spPr/>
        <p:txBody>
          <a:bodyPr/>
          <a:lstStyle/>
          <a:p>
            <a:r>
              <a:rPr lang="en-US" dirty="0"/>
              <a:t>Tobias Ouwejan, SAP</a:t>
            </a:r>
          </a:p>
        </p:txBody>
      </p:sp>
      <p:sp>
        <p:nvSpPr>
          <p:cNvPr id="6" name="Title 5">
            <a:extLst>
              <a:ext uri="{FF2B5EF4-FFF2-40B4-BE49-F238E27FC236}">
                <a16:creationId xmlns:a16="http://schemas.microsoft.com/office/drawing/2014/main" id="{EA44AE67-C2E1-3646-8B6C-53505EE7E150}"/>
              </a:ext>
            </a:extLst>
          </p:cNvPr>
          <p:cNvSpPr>
            <a:spLocks noGrp="1"/>
          </p:cNvSpPr>
          <p:nvPr>
            <p:ph type="title"/>
          </p:nvPr>
        </p:nvSpPr>
        <p:spPr/>
        <p:txBody>
          <a:bodyPr/>
          <a:lstStyle/>
          <a:p>
            <a:r>
              <a:rPr lang="en-US" dirty="0"/>
              <a:t>Spartacus Enablement</a:t>
            </a:r>
            <a:br>
              <a:rPr lang="en-US" dirty="0"/>
            </a:br>
            <a:r>
              <a:rPr lang="en-US" dirty="0">
                <a:solidFill>
                  <a:schemeClr val="accent1"/>
                </a:solidFill>
              </a:rPr>
              <a:t>Custom CMS Components</a:t>
            </a:r>
          </a:p>
        </p:txBody>
      </p:sp>
      <p:sp>
        <p:nvSpPr>
          <p:cNvPr id="8" name="Picture Placeholder 7">
            <a:extLst>
              <a:ext uri="{FF2B5EF4-FFF2-40B4-BE49-F238E27FC236}">
                <a16:creationId xmlns:a16="http://schemas.microsoft.com/office/drawing/2014/main" id="{FE2EFFC2-0D18-4840-86A7-8C73C6AB2132}"/>
              </a:ext>
            </a:extLst>
          </p:cNvPr>
          <p:cNvSpPr>
            <a:spLocks noGrp="1"/>
          </p:cNvSpPr>
          <p:nvPr>
            <p:ph type="pic" sz="quarter" idx="12"/>
          </p:nvPr>
        </p:nvSpPr>
        <p:spPr/>
      </p:sp>
    </p:spTree>
    <p:extLst>
      <p:ext uri="{BB962C8B-B14F-4D97-AF65-F5344CB8AC3E}">
        <p14:creationId xmlns:p14="http://schemas.microsoft.com/office/powerpoint/2010/main" val="868743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948F60-CD18-1A44-A18B-76B922B8BEC7}"/>
              </a:ext>
            </a:extLst>
          </p:cNvPr>
          <p:cNvSpPr>
            <a:spLocks noGrp="1"/>
          </p:cNvSpPr>
          <p:nvPr>
            <p:ph type="body" sz="quarter" idx="11"/>
          </p:nvPr>
        </p:nvSpPr>
        <p:spPr/>
        <p:txBody>
          <a:bodyPr/>
          <a:lstStyle/>
          <a:p>
            <a:endParaRPr lang="en-US" dirty="0"/>
          </a:p>
        </p:txBody>
      </p:sp>
      <p:sp>
        <p:nvSpPr>
          <p:cNvPr id="2" name="Text Placeholder 1">
            <a:extLst>
              <a:ext uri="{FF2B5EF4-FFF2-40B4-BE49-F238E27FC236}">
                <a16:creationId xmlns:a16="http://schemas.microsoft.com/office/drawing/2014/main" id="{1FE92395-4270-D94C-9C5D-A986B4D8476D}"/>
              </a:ext>
            </a:extLst>
          </p:cNvPr>
          <p:cNvSpPr>
            <a:spLocks noGrp="1"/>
          </p:cNvSpPr>
          <p:nvPr>
            <p:ph type="body" sz="quarter" idx="10"/>
          </p:nvPr>
        </p:nvSpPr>
        <p:spPr/>
        <p:txBody>
          <a:bodyPr/>
          <a:lstStyle/>
          <a:p>
            <a:pPr marL="457200" indent="-457200">
              <a:buClr>
                <a:schemeClr val="tx1"/>
              </a:buClr>
              <a:buFont typeface="+mj-lt"/>
              <a:buAutoNum type="arabicPeriod"/>
            </a:pPr>
            <a:r>
              <a:rPr lang="en-US" dirty="0"/>
              <a:t>Build a custom Angular component</a:t>
            </a:r>
          </a:p>
          <a:p>
            <a:pPr marL="457200" indent="-457200">
              <a:buClr>
                <a:schemeClr val="tx1"/>
              </a:buClr>
              <a:buFont typeface="+mj-lt"/>
              <a:buAutoNum type="arabicPeriod"/>
            </a:pPr>
            <a:r>
              <a:rPr lang="en-US" dirty="0"/>
              <a:t>Map the component to an existing (or new) CMS component type</a:t>
            </a:r>
          </a:p>
          <a:p>
            <a:pPr marL="457200" indent="-457200">
              <a:buClr>
                <a:schemeClr val="tx1"/>
              </a:buClr>
              <a:buFont typeface="+mj-lt"/>
              <a:buAutoNum type="arabicPeriod"/>
            </a:pPr>
            <a:r>
              <a:rPr lang="en-US" dirty="0"/>
              <a:t>Render / use the Component Data in your component</a:t>
            </a:r>
          </a:p>
          <a:p>
            <a:pPr marL="457200" indent="-457200">
              <a:buClr>
                <a:schemeClr val="tx1"/>
              </a:buClr>
              <a:buFont typeface="+mj-lt"/>
              <a:buAutoNum type="arabicPeriod"/>
            </a:pPr>
            <a:endParaRPr lang="en-US" dirty="0"/>
          </a:p>
          <a:p>
            <a:pPr marL="457200" indent="-457200">
              <a:buClr>
                <a:schemeClr val="tx1"/>
              </a:buClr>
              <a:buFont typeface="+mj-lt"/>
              <a:buAutoNum type="arabicPeriod"/>
            </a:pPr>
            <a:endParaRPr lang="en-US" dirty="0"/>
          </a:p>
        </p:txBody>
      </p:sp>
      <p:sp>
        <p:nvSpPr>
          <p:cNvPr id="3" name="Title 2">
            <a:extLst>
              <a:ext uri="{FF2B5EF4-FFF2-40B4-BE49-F238E27FC236}">
                <a16:creationId xmlns:a16="http://schemas.microsoft.com/office/drawing/2014/main" id="{5FFD1189-1907-6544-9337-CF4C5A20A993}"/>
              </a:ext>
            </a:extLst>
          </p:cNvPr>
          <p:cNvSpPr>
            <a:spLocks noGrp="1"/>
          </p:cNvSpPr>
          <p:nvPr>
            <p:ph type="title"/>
          </p:nvPr>
        </p:nvSpPr>
        <p:spPr/>
        <p:txBody>
          <a:bodyPr/>
          <a:lstStyle/>
          <a:p>
            <a:r>
              <a:rPr lang="en-US" dirty="0"/>
              <a:t>Learn by doing</a:t>
            </a:r>
          </a:p>
        </p:txBody>
      </p:sp>
    </p:spTree>
    <p:extLst>
      <p:ext uri="{BB962C8B-B14F-4D97-AF65-F5344CB8AC3E}">
        <p14:creationId xmlns:p14="http://schemas.microsoft.com/office/powerpoint/2010/main" val="3856536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83585-B1C7-A144-A2CB-82F13E9B609A}"/>
              </a:ext>
            </a:extLst>
          </p:cNvPr>
          <p:cNvSpPr>
            <a:spLocks noGrp="1"/>
          </p:cNvSpPr>
          <p:nvPr>
            <p:ph type="ctrTitle"/>
          </p:nvPr>
        </p:nvSpPr>
        <p:spPr>
          <a:xfrm>
            <a:off x="503999" y="1467009"/>
            <a:ext cx="7328035" cy="923116"/>
          </a:xfrm>
        </p:spPr>
        <p:txBody>
          <a:bodyPr/>
          <a:lstStyle/>
          <a:p>
            <a:r>
              <a:rPr lang="en-US" dirty="0"/>
              <a:t>Questions? Shoot! </a:t>
            </a:r>
          </a:p>
        </p:txBody>
      </p:sp>
      <p:sp>
        <p:nvSpPr>
          <p:cNvPr id="4" name="Text Placeholder 3">
            <a:extLst>
              <a:ext uri="{FF2B5EF4-FFF2-40B4-BE49-F238E27FC236}">
                <a16:creationId xmlns:a16="http://schemas.microsoft.com/office/drawing/2014/main" id="{6D0CEC5A-9DC7-3A4B-84AB-501B34CC0CAF}"/>
              </a:ext>
            </a:extLst>
          </p:cNvPr>
          <p:cNvSpPr>
            <a:spLocks noGrp="1"/>
          </p:cNvSpPr>
          <p:nvPr>
            <p:ph type="body" sz="quarter" idx="10"/>
          </p:nvPr>
        </p:nvSpPr>
        <p:spPr/>
        <p:txBody>
          <a:bodyPr/>
          <a:lstStyle/>
          <a:p>
            <a:pPr lvl="1"/>
            <a:r>
              <a:rPr lang="en-US" b="1" dirty="0"/>
              <a:t>Tobias Ouwejan</a:t>
            </a:r>
          </a:p>
          <a:p>
            <a:pPr lvl="1"/>
            <a:r>
              <a:rPr lang="en-CA" dirty="0"/>
              <a:t>Lead Architect Commerce, SAP Customer Experience</a:t>
            </a:r>
          </a:p>
          <a:p>
            <a:pPr lvl="1"/>
            <a:endParaRPr lang="en-CA" dirty="0"/>
          </a:p>
          <a:p>
            <a:pPr lvl="1"/>
            <a:r>
              <a:rPr lang="en-CA" dirty="0">
                <a:hlinkClick r:id="rId2"/>
              </a:rPr>
              <a:t>tobias.ouwejan@sap.com</a:t>
            </a:r>
            <a:endParaRPr lang="en-CA" dirty="0"/>
          </a:p>
          <a:p>
            <a:pPr lvl="1"/>
            <a:r>
              <a:rPr lang="en-US" dirty="0">
                <a:hlinkClick r:id="rId3"/>
              </a:rPr>
              <a:t>https://github.com/tobi-or-not-tobi/</a:t>
            </a:r>
            <a:endParaRPr lang="en-CA" dirty="0"/>
          </a:p>
        </p:txBody>
      </p:sp>
    </p:spTree>
    <p:extLst>
      <p:ext uri="{BB962C8B-B14F-4D97-AF65-F5344CB8AC3E}">
        <p14:creationId xmlns:p14="http://schemas.microsoft.com/office/powerpoint/2010/main" val="3026856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9FB6A6D-CF54-2F41-96AF-6E0E37B0F905}"/>
              </a:ext>
            </a:extLst>
          </p:cNvPr>
          <p:cNvSpPr>
            <a:spLocks noGrp="1"/>
          </p:cNvSpPr>
          <p:nvPr>
            <p:ph type="body" sz="quarter" idx="11"/>
          </p:nvPr>
        </p:nvSpPr>
        <p:spPr/>
        <p:txBody>
          <a:bodyPr>
            <a:normAutofit/>
          </a:bodyPr>
          <a:lstStyle/>
          <a:p>
            <a:r>
              <a:rPr lang="en-US" dirty="0"/>
              <a:t>Topics</a:t>
            </a:r>
          </a:p>
          <a:p>
            <a:pPr marL="342900" indent="-342900">
              <a:buFont typeface="Wingdings" pitchFamily="2" charset="2"/>
              <a:buChar char="§"/>
            </a:pPr>
            <a:r>
              <a:rPr lang="en-US" dirty="0"/>
              <a:t>Configure Custom Component</a:t>
            </a:r>
          </a:p>
          <a:p>
            <a:pPr marL="342900" indent="-342900">
              <a:buFont typeface="Wingdings" pitchFamily="2" charset="2"/>
              <a:buChar char="§"/>
            </a:pPr>
            <a:r>
              <a:rPr lang="en-US" dirty="0"/>
              <a:t>Accessing CMS Data in Custom Components</a:t>
            </a:r>
          </a:p>
          <a:p>
            <a:pPr marL="342900" indent="-342900">
              <a:buFont typeface="Wingdings" pitchFamily="2" charset="2"/>
              <a:buChar char="§"/>
            </a:pPr>
            <a:r>
              <a:rPr lang="en-US" dirty="0"/>
              <a:t>CMS Component Types</a:t>
            </a:r>
          </a:p>
          <a:p>
            <a:pPr marL="342900" indent="-342900">
              <a:buFont typeface="Wingdings" pitchFamily="2" charset="2"/>
              <a:buChar char="§"/>
            </a:pPr>
            <a:r>
              <a:rPr lang="en-US" dirty="0"/>
              <a:t>Render CMS Components “manually”</a:t>
            </a:r>
          </a:p>
          <a:p>
            <a:pPr marL="342900" indent="-342900">
              <a:buFont typeface="Wingdings" pitchFamily="2" charset="2"/>
              <a:buChar char="§"/>
            </a:pPr>
            <a:r>
              <a:rPr lang="en-US" dirty="0"/>
              <a:t>SSR Aware Components</a:t>
            </a:r>
          </a:p>
        </p:txBody>
      </p:sp>
      <p:sp>
        <p:nvSpPr>
          <p:cNvPr id="4" name="Text Placeholder 3">
            <a:extLst>
              <a:ext uri="{FF2B5EF4-FFF2-40B4-BE49-F238E27FC236}">
                <a16:creationId xmlns:a16="http://schemas.microsoft.com/office/drawing/2014/main" id="{2653E47F-C655-C641-9CC5-A968ECFAD1B2}"/>
              </a:ext>
            </a:extLst>
          </p:cNvPr>
          <p:cNvSpPr>
            <a:spLocks noGrp="1"/>
          </p:cNvSpPr>
          <p:nvPr>
            <p:ph type="body" sz="quarter" idx="10"/>
          </p:nvPr>
        </p:nvSpPr>
        <p:spPr/>
        <p:txBody>
          <a:bodyPr>
            <a:normAutofit/>
          </a:bodyPr>
          <a:lstStyle/>
          <a:p>
            <a:pPr fontAlgn="base">
              <a:spcBef>
                <a:spcPct val="50000"/>
              </a:spcBef>
              <a:spcAft>
                <a:spcPct val="0"/>
              </a:spcAft>
              <a:buClr>
                <a:srgbClr val="F0AB00"/>
              </a:buClr>
            </a:pPr>
            <a:r>
              <a:rPr lang="en-US" kern="0" dirty="0">
                <a:solidFill>
                  <a:schemeClr val="accent1"/>
                </a:solidFill>
                <a:ea typeface="Arial Unicode MS" pitchFamily="34" charset="-128"/>
                <a:cs typeface="Arial Unicode MS" pitchFamily="34" charset="-128"/>
              </a:rPr>
              <a:t>Goals</a:t>
            </a:r>
          </a:p>
          <a:p>
            <a:pPr marL="285750" indent="-285750" fontAlgn="base">
              <a:spcBef>
                <a:spcPct val="50000"/>
              </a:spcBef>
              <a:spcAft>
                <a:spcPct val="0"/>
              </a:spcAft>
              <a:buClr>
                <a:srgbClr val="F0AB00"/>
              </a:buClr>
              <a:buFont typeface="Wingdings" pitchFamily="2" charset="2"/>
              <a:buChar char="§"/>
            </a:pPr>
            <a:r>
              <a:rPr lang="en-US" kern="0" dirty="0">
                <a:solidFill>
                  <a:schemeClr val="accent1"/>
                </a:solidFill>
                <a:ea typeface="Arial Unicode MS" pitchFamily="34" charset="-128"/>
                <a:cs typeface="Arial Unicode MS" pitchFamily="34" charset="-128"/>
              </a:rPr>
              <a:t>Understand mapping from CMS to JS</a:t>
            </a:r>
          </a:p>
          <a:p>
            <a:pPr marL="285750" indent="-285750" fontAlgn="base">
              <a:spcBef>
                <a:spcPct val="50000"/>
              </a:spcBef>
              <a:spcAft>
                <a:spcPct val="0"/>
              </a:spcAft>
              <a:buClr>
                <a:srgbClr val="F0AB00"/>
              </a:buClr>
              <a:buFont typeface="Wingdings" pitchFamily="2" charset="2"/>
              <a:buChar char="§"/>
            </a:pPr>
            <a:r>
              <a:rPr lang="en-US" kern="0" dirty="0">
                <a:solidFill>
                  <a:schemeClr val="accent1"/>
                </a:solidFill>
                <a:ea typeface="Arial Unicode MS" pitchFamily="34" charset="-128"/>
                <a:cs typeface="Arial Unicode MS" pitchFamily="34" charset="-128"/>
              </a:rPr>
              <a:t>Understand access to CMS data</a:t>
            </a:r>
          </a:p>
          <a:p>
            <a:pPr marL="285750" indent="-285750" fontAlgn="base">
              <a:spcBef>
                <a:spcPct val="50000"/>
              </a:spcBef>
              <a:spcAft>
                <a:spcPct val="0"/>
              </a:spcAft>
              <a:buClr>
                <a:srgbClr val="F0AB00"/>
              </a:buClr>
              <a:buFont typeface="Wingdings" pitchFamily="2" charset="2"/>
              <a:buChar char="§"/>
            </a:pPr>
            <a:r>
              <a:rPr lang="en-US" kern="0" dirty="0">
                <a:solidFill>
                  <a:schemeClr val="accent1"/>
                </a:solidFill>
                <a:ea typeface="Arial Unicode MS" pitchFamily="34" charset="-128"/>
                <a:cs typeface="Arial Unicode MS" pitchFamily="34" charset="-128"/>
              </a:rPr>
              <a:t>Create custom component</a:t>
            </a:r>
          </a:p>
          <a:p>
            <a:pPr marL="285750" indent="-285750" fontAlgn="base">
              <a:spcBef>
                <a:spcPct val="50000"/>
              </a:spcBef>
              <a:spcAft>
                <a:spcPct val="0"/>
              </a:spcAft>
              <a:buClr>
                <a:srgbClr val="F0AB00"/>
              </a:buClr>
              <a:buFont typeface="Wingdings" pitchFamily="2" charset="2"/>
              <a:buChar char="§"/>
            </a:pPr>
            <a:endParaRPr lang="en-US" kern="0" dirty="0">
              <a:solidFill>
                <a:schemeClr val="accent1"/>
              </a:solidFill>
              <a:ea typeface="Arial Unicode MS" pitchFamily="34" charset="-128"/>
              <a:cs typeface="Arial Unicode MS" pitchFamily="34" charset="-128"/>
            </a:endParaRPr>
          </a:p>
          <a:p>
            <a:endParaRPr lang="en-US" dirty="0"/>
          </a:p>
          <a:p>
            <a:endParaRPr lang="en-US" dirty="0"/>
          </a:p>
        </p:txBody>
      </p:sp>
      <p:sp>
        <p:nvSpPr>
          <p:cNvPr id="8" name="Title 7">
            <a:extLst>
              <a:ext uri="{FF2B5EF4-FFF2-40B4-BE49-F238E27FC236}">
                <a16:creationId xmlns:a16="http://schemas.microsoft.com/office/drawing/2014/main" id="{1077BB12-A51A-724B-9408-7E6EA4BF7F1A}"/>
              </a:ext>
            </a:extLst>
          </p:cNvPr>
          <p:cNvSpPr>
            <a:spLocks noGrp="1"/>
          </p:cNvSpPr>
          <p:nvPr>
            <p:ph type="title"/>
          </p:nvPr>
        </p:nvSpPr>
        <p:spPr>
          <a:xfrm>
            <a:off x="504001" y="504000"/>
            <a:ext cx="11186476" cy="369332"/>
          </a:xfrm>
        </p:spPr>
        <p:txBody>
          <a:bodyPr/>
          <a:lstStyle/>
          <a:p>
            <a:r>
              <a:rPr lang="en-US" dirty="0"/>
              <a:t>Custom CMS Components</a:t>
            </a:r>
            <a:endParaRPr lang="en-US" b="0" dirty="0"/>
          </a:p>
        </p:txBody>
      </p:sp>
    </p:spTree>
    <p:extLst>
      <p:ext uri="{BB962C8B-B14F-4D97-AF65-F5344CB8AC3E}">
        <p14:creationId xmlns:p14="http://schemas.microsoft.com/office/powerpoint/2010/main" val="724939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2B9F45-D49C-2141-AD00-B3739571E71E}"/>
              </a:ext>
            </a:extLst>
          </p:cNvPr>
          <p:cNvSpPr>
            <a:spLocks noGrp="1"/>
          </p:cNvSpPr>
          <p:nvPr>
            <p:ph type="body" sz="quarter" idx="10"/>
          </p:nvPr>
        </p:nvSpPr>
        <p:spPr/>
        <p:txBody>
          <a:bodyPr/>
          <a:lstStyle/>
          <a:p>
            <a:r>
              <a:rPr lang="en-US" dirty="0"/>
              <a:t>Documentation</a:t>
            </a:r>
            <a:br>
              <a:rPr lang="en-US" dirty="0"/>
            </a:br>
            <a:r>
              <a:rPr lang="en-US" dirty="0">
                <a:hlinkClick r:id="rId2"/>
              </a:rPr>
              <a:t>https://sap.github.io/cloud-commerce-spartacus-storefront-docs/customizing-cms-components/</a:t>
            </a:r>
            <a:endParaRPr lang="en-US" dirty="0"/>
          </a:p>
          <a:p>
            <a:r>
              <a:rPr lang="en-US" dirty="0"/>
              <a:t>Feature Module</a:t>
            </a:r>
            <a:br>
              <a:rPr lang="en-US" dirty="0"/>
            </a:br>
            <a:r>
              <a:rPr lang="en-US" dirty="0">
                <a:hlinkClick r:id="rId3"/>
              </a:rPr>
              <a:t>https://github.com/tobi-or-not-tobi/spartacus-bootcamp/tree/master/src/app/features/components</a:t>
            </a:r>
            <a:endParaRPr lang="en-US" dirty="0"/>
          </a:p>
        </p:txBody>
      </p:sp>
      <p:sp>
        <p:nvSpPr>
          <p:cNvPr id="5" name="Title 4">
            <a:extLst>
              <a:ext uri="{FF2B5EF4-FFF2-40B4-BE49-F238E27FC236}">
                <a16:creationId xmlns:a16="http://schemas.microsoft.com/office/drawing/2014/main" id="{A589B915-967B-4545-AA0F-F8C69BE16AB8}"/>
              </a:ext>
            </a:extLst>
          </p:cNvPr>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154790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D14DDF-200F-2C44-B81E-96E105FC0522}"/>
              </a:ext>
            </a:extLst>
          </p:cNvPr>
          <p:cNvSpPr>
            <a:spLocks noGrp="1"/>
          </p:cNvSpPr>
          <p:nvPr>
            <p:ph type="body" sz="quarter" idx="10"/>
          </p:nvPr>
        </p:nvSpPr>
        <p:spPr>
          <a:xfrm>
            <a:off x="504000" y="1620000"/>
            <a:ext cx="11065148" cy="4716000"/>
          </a:xfrm>
        </p:spPr>
        <p:txBody>
          <a:bodyPr/>
          <a:lstStyle/>
          <a:p>
            <a:pPr marL="342900" indent="-342900">
              <a:buFont typeface="Wingdings" pitchFamily="2" charset="2"/>
              <a:buChar char="§"/>
            </a:pPr>
            <a:r>
              <a:rPr lang="en-US" dirty="0"/>
              <a:t>Create Component Module</a:t>
            </a:r>
          </a:p>
          <a:p>
            <a:pPr marL="342900" indent="-342900">
              <a:buFont typeface="Wingdings" pitchFamily="2" charset="2"/>
              <a:buChar char="§"/>
            </a:pPr>
            <a:r>
              <a:rPr lang="en-US" dirty="0"/>
              <a:t>Map CMS component to Angular Component</a:t>
            </a:r>
          </a:p>
          <a:p>
            <a:pPr marL="342900" indent="-342900">
              <a:buFont typeface="Wingdings" pitchFamily="2" charset="2"/>
              <a:buChar char="§"/>
            </a:pPr>
            <a:endParaRPr lang="en-US" dirty="0"/>
          </a:p>
          <a:p>
            <a:pPr marL="342900" indent="-342900">
              <a:buFont typeface="Wingdings" pitchFamily="2" charset="2"/>
              <a:buChar char="§"/>
            </a:pPr>
            <a:endParaRPr lang="en-US" dirty="0"/>
          </a:p>
          <a:p>
            <a:pPr marL="342900" indent="-342900">
              <a:buFont typeface="Wingdings" pitchFamily="2" charset="2"/>
              <a:buChar char="§"/>
            </a:pPr>
            <a:endParaRPr lang="en-US" dirty="0"/>
          </a:p>
          <a:p>
            <a:br>
              <a:rPr lang="en-US" dirty="0"/>
            </a:br>
            <a:endParaRPr lang="en-US" dirty="0"/>
          </a:p>
          <a:p>
            <a:pPr marL="342900" indent="-342900">
              <a:buFont typeface="Wingdings" pitchFamily="2" charset="2"/>
              <a:buChar char="§"/>
            </a:pPr>
            <a:r>
              <a:rPr lang="en-US" dirty="0"/>
              <a:t>Add component to </a:t>
            </a:r>
            <a:r>
              <a:rPr lang="en-US" dirty="0" err="1"/>
              <a:t>entryComponents</a:t>
            </a:r>
            <a:endParaRPr lang="en-US" dirty="0"/>
          </a:p>
        </p:txBody>
      </p:sp>
      <p:sp>
        <p:nvSpPr>
          <p:cNvPr id="3" name="Title 2">
            <a:extLst>
              <a:ext uri="{FF2B5EF4-FFF2-40B4-BE49-F238E27FC236}">
                <a16:creationId xmlns:a16="http://schemas.microsoft.com/office/drawing/2014/main" id="{C4D724EE-BC76-9742-8266-3574D9088974}"/>
              </a:ext>
            </a:extLst>
          </p:cNvPr>
          <p:cNvSpPr>
            <a:spLocks noGrp="1"/>
          </p:cNvSpPr>
          <p:nvPr>
            <p:ph type="title"/>
          </p:nvPr>
        </p:nvSpPr>
        <p:spPr/>
        <p:txBody>
          <a:bodyPr/>
          <a:lstStyle/>
          <a:p>
            <a:r>
              <a:rPr lang="en-US" dirty="0"/>
              <a:t>Configure Custom Component</a:t>
            </a:r>
          </a:p>
        </p:txBody>
      </p:sp>
      <p:sp>
        <p:nvSpPr>
          <p:cNvPr id="5" name="Rectangle 4">
            <a:extLst>
              <a:ext uri="{FF2B5EF4-FFF2-40B4-BE49-F238E27FC236}">
                <a16:creationId xmlns:a16="http://schemas.microsoft.com/office/drawing/2014/main" id="{B77FA103-849A-5445-B5DE-9AB0B55D3243}"/>
              </a:ext>
            </a:extLst>
          </p:cNvPr>
          <p:cNvSpPr/>
          <p:nvPr/>
        </p:nvSpPr>
        <p:spPr>
          <a:xfrm>
            <a:off x="703876" y="2537065"/>
            <a:ext cx="7416394" cy="2354491"/>
          </a:xfrm>
          <a:prstGeom prst="rect">
            <a:avLst/>
          </a:prstGeom>
        </p:spPr>
        <p:txBody>
          <a:bodyPr wrap="square">
            <a:spAutoFit/>
          </a:bodyPr>
          <a:lstStyle/>
          <a:p>
            <a:r>
              <a:rPr lang="en-US" dirty="0" err="1">
                <a:solidFill>
                  <a:srgbClr val="9CDCFE"/>
                </a:solidFill>
                <a:latin typeface="Menlo" panose="020B0609030804020204" pitchFamily="49" charset="0"/>
              </a:rPr>
              <a:t>ConfigModule</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withConfig</a:t>
            </a:r>
            <a:r>
              <a:rPr lang="en-US" dirty="0">
                <a:solidFill>
                  <a:srgbClr val="D4D4D4"/>
                </a:solidFill>
                <a:latin typeface="Menlo" panose="020B0609030804020204" pitchFamily="49" charset="0"/>
              </a:rPr>
              <a:t>({</a:t>
            </a:r>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cmsComponents</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 {</a:t>
            </a:r>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BannerComponent</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 {</a:t>
            </a:r>
          </a:p>
          <a:p>
            <a:r>
              <a:rPr lang="en-US" dirty="0">
                <a:solidFill>
                  <a:srgbClr val="9CDCFE"/>
                </a:solidFill>
                <a:latin typeface="Menlo" panose="020B0609030804020204" pitchFamily="49" charset="0"/>
              </a:rPr>
              <a:t>      component:</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CustomBannerComponent</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    } </a:t>
            </a:r>
          </a:p>
          <a:p>
            <a:r>
              <a:rPr lang="en-US" dirty="0">
                <a:solidFill>
                  <a:srgbClr val="D4D4D4"/>
                </a:solidFill>
                <a:latin typeface="Menlo" panose="020B0609030804020204" pitchFamily="49" charset="0"/>
              </a:rPr>
              <a:t>  } as </a:t>
            </a:r>
            <a:r>
              <a:rPr lang="en-US" dirty="0" err="1">
                <a:solidFill>
                  <a:srgbClr val="4EC9B0"/>
                </a:solidFill>
                <a:latin typeface="Menlo" panose="020B0609030804020204" pitchFamily="49" charset="0"/>
              </a:rPr>
              <a:t>CmsConfig</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a:t>
            </a:r>
            <a:endParaRPr lang="en-US" b="0" dirty="0">
              <a:solidFill>
                <a:srgbClr val="D4D4D4"/>
              </a:solidFill>
              <a:effectLst/>
              <a:latin typeface="Menlo" panose="020B0609030804020204" pitchFamily="49" charset="0"/>
            </a:endParaRPr>
          </a:p>
        </p:txBody>
      </p:sp>
      <p:sp>
        <p:nvSpPr>
          <p:cNvPr id="7" name="Rectangle 6">
            <a:extLst>
              <a:ext uri="{FF2B5EF4-FFF2-40B4-BE49-F238E27FC236}">
                <a16:creationId xmlns:a16="http://schemas.microsoft.com/office/drawing/2014/main" id="{D9EAE015-CE61-2443-8B2E-B28ACC6D0EBD}"/>
              </a:ext>
            </a:extLst>
          </p:cNvPr>
          <p:cNvSpPr/>
          <p:nvPr/>
        </p:nvSpPr>
        <p:spPr>
          <a:xfrm>
            <a:off x="703875" y="5600872"/>
            <a:ext cx="8678663" cy="415498"/>
          </a:xfrm>
          <a:prstGeom prst="rect">
            <a:avLst/>
          </a:prstGeom>
        </p:spPr>
        <p:txBody>
          <a:bodyPr wrap="square">
            <a:spAutoFit/>
          </a:bodyPr>
          <a:lstStyle/>
          <a:p>
            <a:r>
              <a:rPr lang="en-US" dirty="0" err="1">
                <a:solidFill>
                  <a:srgbClr val="9CDCFE"/>
                </a:solidFill>
                <a:latin typeface="Menlo" panose="020B0609030804020204" pitchFamily="49" charset="0"/>
              </a:rPr>
              <a:t>entryComponents</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CustomBannerComponent</a:t>
            </a:r>
            <a:r>
              <a:rPr lang="en-US" dirty="0">
                <a:solidFill>
                  <a:srgbClr val="D4D4D4"/>
                </a:solidFill>
                <a:latin typeface="Menlo" panose="020B0609030804020204" pitchFamily="49" charset="0"/>
              </a:rPr>
              <a:t>]</a:t>
            </a:r>
            <a:endParaRPr lang="en-US"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2120460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D14DDF-200F-2C44-B81E-96E105FC0522}"/>
              </a:ext>
            </a:extLst>
          </p:cNvPr>
          <p:cNvSpPr>
            <a:spLocks noGrp="1"/>
          </p:cNvSpPr>
          <p:nvPr>
            <p:ph type="body" sz="quarter" idx="10"/>
          </p:nvPr>
        </p:nvSpPr>
        <p:spPr/>
        <p:txBody>
          <a:bodyPr/>
          <a:lstStyle/>
          <a:p>
            <a:pPr marL="342900" indent="-342900">
              <a:buFont typeface="Wingdings" pitchFamily="2" charset="2"/>
              <a:buChar char="§"/>
            </a:pPr>
            <a:r>
              <a:rPr lang="en-US" dirty="0"/>
              <a:t>Use or create Component </a:t>
            </a:r>
            <a:r>
              <a:rPr lang="en-US" dirty="0" err="1"/>
              <a:t>Typings</a:t>
            </a:r>
            <a:endParaRPr lang="en-US" dirty="0"/>
          </a:p>
          <a:p>
            <a:br>
              <a:rPr lang="en-US" dirty="0"/>
            </a:br>
            <a:endParaRPr lang="en-US" dirty="0"/>
          </a:p>
          <a:p>
            <a:pPr marL="342900" indent="-342900">
              <a:buFont typeface="Wingdings" pitchFamily="2" charset="2"/>
              <a:buChar char="§"/>
            </a:pPr>
            <a:r>
              <a:rPr lang="en-US" dirty="0"/>
              <a:t>Import </a:t>
            </a:r>
            <a:r>
              <a:rPr lang="en-US" dirty="0" err="1">
                <a:solidFill>
                  <a:srgbClr val="4EC9B0"/>
                </a:solidFill>
                <a:latin typeface="Menlo" panose="020B0609030804020204" pitchFamily="49" charset="0"/>
              </a:rPr>
              <a:t>CmsComponentData</a:t>
            </a:r>
            <a:r>
              <a:rPr lang="en-US" dirty="0">
                <a:solidFill>
                  <a:srgbClr val="4EC9B0"/>
                </a:solidFill>
                <a:latin typeface="Menlo" panose="020B0609030804020204" pitchFamily="49" charset="0"/>
              </a:rPr>
              <a:t> </a:t>
            </a:r>
            <a:r>
              <a:rPr lang="en-US" dirty="0" err="1"/>
              <a:t>anwhere</a:t>
            </a:r>
            <a:r>
              <a:rPr lang="en-US" dirty="0"/>
              <a:t> in the component hierarchy</a:t>
            </a:r>
          </a:p>
        </p:txBody>
      </p:sp>
      <p:sp>
        <p:nvSpPr>
          <p:cNvPr id="3" name="Title 2">
            <a:extLst>
              <a:ext uri="{FF2B5EF4-FFF2-40B4-BE49-F238E27FC236}">
                <a16:creationId xmlns:a16="http://schemas.microsoft.com/office/drawing/2014/main" id="{C4D724EE-BC76-9742-8266-3574D9088974}"/>
              </a:ext>
            </a:extLst>
          </p:cNvPr>
          <p:cNvSpPr>
            <a:spLocks noGrp="1"/>
          </p:cNvSpPr>
          <p:nvPr>
            <p:ph type="title"/>
          </p:nvPr>
        </p:nvSpPr>
        <p:spPr/>
        <p:txBody>
          <a:bodyPr/>
          <a:lstStyle/>
          <a:p>
            <a:r>
              <a:rPr lang="en-US" dirty="0"/>
              <a:t>Accessing CMS Data in Custom Components</a:t>
            </a:r>
          </a:p>
        </p:txBody>
      </p:sp>
      <p:sp>
        <p:nvSpPr>
          <p:cNvPr id="4" name="Rectangle 3">
            <a:extLst>
              <a:ext uri="{FF2B5EF4-FFF2-40B4-BE49-F238E27FC236}">
                <a16:creationId xmlns:a16="http://schemas.microsoft.com/office/drawing/2014/main" id="{DF601E8E-F1D7-8446-A0B9-B0CB5A19D8AE}"/>
              </a:ext>
            </a:extLst>
          </p:cNvPr>
          <p:cNvSpPr/>
          <p:nvPr/>
        </p:nvSpPr>
        <p:spPr>
          <a:xfrm>
            <a:off x="723831" y="3698516"/>
            <a:ext cx="11186475" cy="2354491"/>
          </a:xfrm>
          <a:prstGeom prst="rect">
            <a:avLst/>
          </a:prstGeom>
        </p:spPr>
        <p:txBody>
          <a:bodyPr wrap="square">
            <a:spAutoFit/>
          </a:bodyPr>
          <a:lstStyle/>
          <a:p>
            <a:r>
              <a:rPr lang="en-US" dirty="0">
                <a:solidFill>
                  <a:srgbClr val="C586C0"/>
                </a:solidFill>
                <a:latin typeface="Menlo" panose="020B0609030804020204" pitchFamily="49" charset="0"/>
              </a:rPr>
              <a:t>export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class</a:t>
            </a:r>
            <a:r>
              <a:rPr lang="en-US" dirty="0">
                <a:solidFill>
                  <a:srgbClr val="D4D4D4"/>
                </a:solidFill>
                <a:latin typeface="Menlo" panose="020B0609030804020204" pitchFamily="49" charset="0"/>
              </a:rPr>
              <a:t> </a:t>
            </a:r>
            <a:r>
              <a:rPr lang="en-US" dirty="0" err="1">
                <a:solidFill>
                  <a:srgbClr val="4EC9B0"/>
                </a:solidFill>
                <a:latin typeface="Menlo" panose="020B0609030804020204" pitchFamily="49" charset="0"/>
              </a:rPr>
              <a:t>BannerComponent</a:t>
            </a:r>
            <a:r>
              <a:rPr lang="en-US" dirty="0">
                <a:solidFill>
                  <a:srgbClr val="D4D4D4"/>
                </a:solidFill>
                <a:latin typeface="Menlo" panose="020B0609030804020204" pitchFamily="49" charset="0"/>
              </a:rPr>
              <a:t> {</a:t>
            </a:r>
          </a:p>
          <a:p>
            <a:r>
              <a:rPr lang="en-US" dirty="0">
                <a:solidFill>
                  <a:srgbClr val="569CD6"/>
                </a:solidFill>
                <a:latin typeface="Menlo" panose="020B0609030804020204" pitchFamily="49" charset="0"/>
              </a:rPr>
              <a:t>  constructor</a:t>
            </a:r>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private </a:t>
            </a:r>
            <a:r>
              <a:rPr lang="en-US" dirty="0">
                <a:solidFill>
                  <a:srgbClr val="9CDCFE"/>
                </a:solidFill>
                <a:latin typeface="Menlo" panose="020B0609030804020204" pitchFamily="49" charset="0"/>
              </a:rPr>
              <a:t>component</a:t>
            </a:r>
            <a:r>
              <a:rPr lang="en-US" dirty="0">
                <a:solidFill>
                  <a:srgbClr val="D4D4D4"/>
                </a:solidFill>
                <a:latin typeface="Menlo" panose="020B0609030804020204" pitchFamily="49" charset="0"/>
              </a:rPr>
              <a:t>: </a:t>
            </a:r>
            <a:r>
              <a:rPr lang="en-US" dirty="0" err="1">
                <a:solidFill>
                  <a:srgbClr val="4EC9B0"/>
                </a:solidFill>
                <a:latin typeface="Menlo" panose="020B0609030804020204" pitchFamily="49" charset="0"/>
              </a:rPr>
              <a:t>CmsComponentData</a:t>
            </a:r>
            <a:r>
              <a:rPr lang="en-US" dirty="0">
                <a:solidFill>
                  <a:srgbClr val="D4D4D4"/>
                </a:solidFill>
                <a:latin typeface="Menlo" panose="020B0609030804020204" pitchFamily="49" charset="0"/>
              </a:rPr>
              <a:t>&lt;</a:t>
            </a:r>
            <a:r>
              <a:rPr lang="en-US" dirty="0" err="1">
                <a:solidFill>
                  <a:srgbClr val="4EC9B0"/>
                </a:solidFill>
                <a:latin typeface="Menlo" panose="020B0609030804020204" pitchFamily="49" charset="0"/>
              </a:rPr>
              <a:t>CmsBannerComponent</a:t>
            </a:r>
            <a:r>
              <a:rPr lang="en-US" dirty="0">
                <a:solidFill>
                  <a:srgbClr val="D4D4D4"/>
                </a:solidFill>
                <a:latin typeface="Menlo" panose="020B0609030804020204" pitchFamily="49" charset="0"/>
              </a:rPr>
              <a:t>&gt;</a:t>
            </a:r>
          </a:p>
          <a:p>
            <a:r>
              <a:rPr lang="en-US" dirty="0">
                <a:solidFill>
                  <a:srgbClr val="D4D4D4"/>
                </a:solidFill>
                <a:latin typeface="Menlo" panose="020B0609030804020204" pitchFamily="49" charset="0"/>
              </a:rPr>
              <a:t>  ) {}</a:t>
            </a:r>
          </a:p>
          <a:p>
            <a:r>
              <a:rPr lang="en-US" dirty="0">
                <a:solidFill>
                  <a:srgbClr val="D4D4D4"/>
                </a:solidFill>
                <a:latin typeface="Menlo" panose="020B0609030804020204" pitchFamily="49" charset="0"/>
              </a:rPr>
              <a:t>}</a:t>
            </a:r>
          </a:p>
          <a:p>
            <a:br>
              <a:rPr lang="en-US" dirty="0">
                <a:solidFill>
                  <a:srgbClr val="D4D4D4"/>
                </a:solidFill>
                <a:latin typeface="Menlo" panose="020B0609030804020204" pitchFamily="49" charset="0"/>
              </a:rPr>
            </a:br>
            <a:endParaRPr lang="en-US" b="0" dirty="0">
              <a:solidFill>
                <a:srgbClr val="D4D4D4"/>
              </a:solidFill>
              <a:effectLst/>
              <a:latin typeface="Menlo" panose="020B0609030804020204" pitchFamily="49" charset="0"/>
            </a:endParaRPr>
          </a:p>
        </p:txBody>
      </p:sp>
      <p:sp>
        <p:nvSpPr>
          <p:cNvPr id="5" name="Rectangle 4">
            <a:extLst>
              <a:ext uri="{FF2B5EF4-FFF2-40B4-BE49-F238E27FC236}">
                <a16:creationId xmlns:a16="http://schemas.microsoft.com/office/drawing/2014/main" id="{940C2996-65AB-DD45-BA19-118207B99A86}"/>
              </a:ext>
            </a:extLst>
          </p:cNvPr>
          <p:cNvSpPr/>
          <p:nvPr/>
        </p:nvSpPr>
        <p:spPr>
          <a:xfrm>
            <a:off x="723831" y="2238176"/>
            <a:ext cx="10060126" cy="415498"/>
          </a:xfrm>
          <a:prstGeom prst="rect">
            <a:avLst/>
          </a:prstGeom>
        </p:spPr>
        <p:txBody>
          <a:bodyPr wrap="square">
            <a:spAutoFit/>
          </a:bodyPr>
          <a:lstStyle/>
          <a:p>
            <a:r>
              <a:rPr lang="en-US" dirty="0">
                <a:solidFill>
                  <a:srgbClr val="C586C0"/>
                </a:solidFill>
                <a:latin typeface="Menlo" panose="020B0609030804020204" pitchFamily="49" charset="0"/>
              </a:rPr>
              <a:t>import</a:t>
            </a:r>
            <a:r>
              <a:rPr lang="en-US" dirty="0">
                <a:solidFill>
                  <a:srgbClr val="D4D4D4"/>
                </a:solidFill>
                <a:latin typeface="Menlo" panose="020B0609030804020204" pitchFamily="49" charset="0"/>
              </a:rPr>
              <a:t> { </a:t>
            </a:r>
            <a:r>
              <a:rPr lang="en-US" dirty="0" err="1">
                <a:solidFill>
                  <a:srgbClr val="9CDCFE"/>
                </a:solidFill>
                <a:latin typeface="Menlo" panose="020B0609030804020204" pitchFamily="49" charset="0"/>
              </a:rPr>
              <a:t>CmsBannerComponent</a:t>
            </a:r>
            <a:r>
              <a:rPr lang="en-US" dirty="0">
                <a:solidFill>
                  <a:srgbClr val="D4D4D4"/>
                </a:solidFill>
                <a:latin typeface="Menlo" panose="020B0609030804020204" pitchFamily="49" charset="0"/>
              </a:rPr>
              <a:t> } </a:t>
            </a:r>
            <a:r>
              <a:rPr lang="en-US" dirty="0">
                <a:solidFill>
                  <a:srgbClr val="C586C0"/>
                </a:solidFill>
                <a:latin typeface="Menlo" panose="020B0609030804020204" pitchFamily="49" charset="0"/>
              </a:rPr>
              <a:t>from</a:t>
            </a:r>
            <a:r>
              <a:rPr lang="en-US" dirty="0">
                <a:solidFill>
                  <a:srgbClr val="D4D4D4"/>
                </a:solidFill>
                <a:latin typeface="Menlo" panose="020B0609030804020204" pitchFamily="49" charset="0"/>
              </a:rPr>
              <a:t> </a:t>
            </a:r>
            <a:r>
              <a:rPr lang="en-US" dirty="0">
                <a:solidFill>
                  <a:srgbClr val="CE9178"/>
                </a:solidFill>
                <a:latin typeface="Menlo" panose="020B0609030804020204" pitchFamily="49" charset="0"/>
              </a:rPr>
              <a:t>'@</a:t>
            </a:r>
            <a:r>
              <a:rPr lang="en-US" dirty="0" err="1">
                <a:solidFill>
                  <a:srgbClr val="CE9178"/>
                </a:solidFill>
                <a:latin typeface="Menlo" panose="020B0609030804020204" pitchFamily="49" charset="0"/>
              </a:rPr>
              <a:t>spartacus</a:t>
            </a:r>
            <a:r>
              <a:rPr lang="en-US" dirty="0">
                <a:solidFill>
                  <a:srgbClr val="CE9178"/>
                </a:solidFill>
                <a:latin typeface="Menlo" panose="020B0609030804020204" pitchFamily="49" charset="0"/>
              </a:rPr>
              <a:t>/core'</a:t>
            </a:r>
            <a:r>
              <a:rPr lang="en-US" dirty="0">
                <a:solidFill>
                  <a:srgbClr val="D4D4D4"/>
                </a:solidFill>
                <a:latin typeface="Menlo" panose="020B0609030804020204" pitchFamily="49" charset="0"/>
              </a:rPr>
              <a:t>;</a:t>
            </a:r>
            <a:endParaRPr lang="en-US"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104060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D14DDF-200F-2C44-B81E-96E105FC0522}"/>
              </a:ext>
            </a:extLst>
          </p:cNvPr>
          <p:cNvSpPr>
            <a:spLocks noGrp="1"/>
          </p:cNvSpPr>
          <p:nvPr>
            <p:ph type="body" sz="quarter" idx="10"/>
          </p:nvPr>
        </p:nvSpPr>
        <p:spPr>
          <a:xfrm>
            <a:off x="504000" y="1620000"/>
            <a:ext cx="11065148" cy="4716000"/>
          </a:xfrm>
        </p:spPr>
        <p:txBody>
          <a:bodyPr/>
          <a:lstStyle/>
          <a:p>
            <a:pPr marL="342900" indent="-342900">
              <a:buFont typeface="Wingdings" pitchFamily="2" charset="2"/>
              <a:buChar char="§"/>
            </a:pPr>
            <a:r>
              <a:rPr lang="en-US" dirty="0"/>
              <a:t>CMS Component Types</a:t>
            </a:r>
          </a:p>
          <a:p>
            <a:pPr marL="342900" indent="-342900">
              <a:buFont typeface="Wingdings" pitchFamily="2" charset="2"/>
              <a:buChar char="§"/>
            </a:pPr>
            <a:r>
              <a:rPr lang="en-US" dirty="0" err="1"/>
              <a:t>JspIncludeComponent</a:t>
            </a:r>
            <a:r>
              <a:rPr lang="en-US" dirty="0"/>
              <a:t> (aka </a:t>
            </a:r>
            <a:r>
              <a:rPr lang="en-US" dirty="0" err="1"/>
              <a:t>FlexComponent</a:t>
            </a:r>
            <a:r>
              <a:rPr lang="en-US" dirty="0"/>
              <a:t>)</a:t>
            </a:r>
          </a:p>
          <a:p>
            <a:pPr marL="342900" indent="-342900">
              <a:buFont typeface="Wingdings" pitchFamily="2" charset="2"/>
              <a:buChar char="§"/>
            </a:pPr>
            <a:r>
              <a:rPr lang="en-US" dirty="0"/>
              <a:t>Container Components</a:t>
            </a:r>
          </a:p>
        </p:txBody>
      </p:sp>
      <p:sp>
        <p:nvSpPr>
          <p:cNvPr id="3" name="Title 2">
            <a:extLst>
              <a:ext uri="{FF2B5EF4-FFF2-40B4-BE49-F238E27FC236}">
                <a16:creationId xmlns:a16="http://schemas.microsoft.com/office/drawing/2014/main" id="{C4D724EE-BC76-9742-8266-3574D9088974}"/>
              </a:ext>
            </a:extLst>
          </p:cNvPr>
          <p:cNvSpPr>
            <a:spLocks noGrp="1"/>
          </p:cNvSpPr>
          <p:nvPr>
            <p:ph type="title"/>
          </p:nvPr>
        </p:nvSpPr>
        <p:spPr/>
        <p:txBody>
          <a:bodyPr/>
          <a:lstStyle/>
          <a:p>
            <a:r>
              <a:rPr lang="en-US" dirty="0"/>
              <a:t>CMS Component Types</a:t>
            </a:r>
          </a:p>
        </p:txBody>
      </p:sp>
    </p:spTree>
    <p:extLst>
      <p:ext uri="{BB962C8B-B14F-4D97-AF65-F5344CB8AC3E}">
        <p14:creationId xmlns:p14="http://schemas.microsoft.com/office/powerpoint/2010/main" val="1281666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A43268-D518-E84C-89DF-4263420B3843}"/>
              </a:ext>
            </a:extLst>
          </p:cNvPr>
          <p:cNvSpPr>
            <a:spLocks noGrp="1"/>
          </p:cNvSpPr>
          <p:nvPr>
            <p:ph type="title"/>
          </p:nvPr>
        </p:nvSpPr>
        <p:spPr/>
        <p:txBody>
          <a:bodyPr/>
          <a:lstStyle/>
          <a:p>
            <a:r>
              <a:rPr lang="en-US" dirty="0" err="1"/>
              <a:t>Cms</a:t>
            </a:r>
            <a:r>
              <a:rPr lang="en-US" dirty="0"/>
              <a:t> Component Wrapper</a:t>
            </a:r>
          </a:p>
        </p:txBody>
      </p:sp>
      <p:sp>
        <p:nvSpPr>
          <p:cNvPr id="5" name="Rectangle 4">
            <a:extLst>
              <a:ext uri="{FF2B5EF4-FFF2-40B4-BE49-F238E27FC236}">
                <a16:creationId xmlns:a16="http://schemas.microsoft.com/office/drawing/2014/main" id="{EF74398F-90A0-2B40-83C1-47996D4675C2}"/>
              </a:ext>
            </a:extLst>
          </p:cNvPr>
          <p:cNvSpPr/>
          <p:nvPr/>
        </p:nvSpPr>
        <p:spPr>
          <a:xfrm>
            <a:off x="504002" y="1531793"/>
            <a:ext cx="11186475" cy="1061829"/>
          </a:xfrm>
          <a:prstGeom prst="rect">
            <a:avLst/>
          </a:prstGeom>
        </p:spPr>
        <p:txBody>
          <a:bodyPr wrap="square">
            <a:spAutoFit/>
          </a:bodyPr>
          <a:lstStyle/>
          <a:p>
            <a:r>
              <a:rPr lang="en-US" dirty="0">
                <a:solidFill>
                  <a:srgbClr val="808080"/>
                </a:solidFill>
                <a:latin typeface="Menlo" panose="020B0609030804020204" pitchFamily="49" charset="0"/>
              </a:rPr>
              <a:t>&lt;</a:t>
            </a:r>
            <a:r>
              <a:rPr lang="en-US" dirty="0">
                <a:solidFill>
                  <a:srgbClr val="569CD6"/>
                </a:solidFill>
                <a:latin typeface="Menlo" panose="020B0609030804020204" pitchFamily="49" charset="0"/>
              </a:rPr>
              <a:t>ng-container</a:t>
            </a:r>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a:t>
            </a:r>
            <a:r>
              <a:rPr lang="en-US" dirty="0" err="1">
                <a:solidFill>
                  <a:srgbClr val="9CDCFE"/>
                </a:solidFill>
                <a:latin typeface="Menlo" panose="020B0609030804020204" pitchFamily="49" charset="0"/>
              </a:rPr>
              <a:t>cxComponentWrapper</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a:t>
            </a:r>
            <a:r>
              <a:rPr lang="en-US" dirty="0">
                <a:solidFill>
                  <a:srgbClr val="CE9178"/>
                </a:solidFill>
                <a:latin typeface="Menlo" panose="020B0609030804020204" pitchFamily="49" charset="0"/>
              </a:rPr>
              <a:t>"component"</a:t>
            </a:r>
            <a:r>
              <a:rPr lang="en-US" dirty="0">
                <a:solidFill>
                  <a:srgbClr val="808080"/>
                </a:solidFill>
                <a:latin typeface="Menlo" panose="020B0609030804020204" pitchFamily="49" charset="0"/>
              </a:rPr>
              <a:t>&gt;</a:t>
            </a:r>
          </a:p>
          <a:p>
            <a:r>
              <a:rPr lang="en-US" dirty="0">
                <a:solidFill>
                  <a:srgbClr val="808080"/>
                </a:solidFill>
                <a:latin typeface="Menlo" panose="020B0609030804020204" pitchFamily="49" charset="0"/>
              </a:rPr>
              <a:t>&lt;/</a:t>
            </a:r>
            <a:r>
              <a:rPr lang="en-US" dirty="0">
                <a:solidFill>
                  <a:srgbClr val="569CD6"/>
                </a:solidFill>
                <a:latin typeface="Menlo" panose="020B0609030804020204" pitchFamily="49" charset="0"/>
              </a:rPr>
              <a:t>ng-container</a:t>
            </a:r>
            <a:r>
              <a:rPr lang="en-US" dirty="0">
                <a:solidFill>
                  <a:srgbClr val="808080"/>
                </a:solidFill>
                <a:latin typeface="Menlo" panose="020B0609030804020204" pitchFamily="49" charset="0"/>
              </a:rPr>
              <a:t>&gt;</a:t>
            </a:r>
            <a:endParaRPr lang="en-US" b="0" dirty="0">
              <a:solidFill>
                <a:srgbClr val="D4D4D4"/>
              </a:solidFill>
              <a:effectLst/>
              <a:latin typeface="Menlo" panose="020B0609030804020204" pitchFamily="49" charset="0"/>
            </a:endParaRPr>
          </a:p>
        </p:txBody>
      </p:sp>
      <p:sp>
        <p:nvSpPr>
          <p:cNvPr id="8" name="Rectangle 7">
            <a:extLst>
              <a:ext uri="{FF2B5EF4-FFF2-40B4-BE49-F238E27FC236}">
                <a16:creationId xmlns:a16="http://schemas.microsoft.com/office/drawing/2014/main" id="{843FCF5B-7F0B-534D-8675-72D52C928002}"/>
              </a:ext>
            </a:extLst>
          </p:cNvPr>
          <p:cNvSpPr/>
          <p:nvPr/>
        </p:nvSpPr>
        <p:spPr>
          <a:xfrm>
            <a:off x="504001" y="3597887"/>
            <a:ext cx="8381585" cy="2031325"/>
          </a:xfrm>
          <a:prstGeom prst="rect">
            <a:avLst/>
          </a:prstGeom>
        </p:spPr>
        <p:txBody>
          <a:bodyPr wrap="square">
            <a:spAutoFit/>
          </a:bodyPr>
          <a:lstStyle/>
          <a:p>
            <a:r>
              <a:rPr lang="en-US" dirty="0">
                <a:solidFill>
                  <a:srgbClr val="C586C0"/>
                </a:solidFill>
                <a:latin typeface="Menlo" panose="020B0609030804020204" pitchFamily="49" charset="0"/>
              </a:rPr>
              <a:t>export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interface</a:t>
            </a:r>
            <a:r>
              <a:rPr lang="en-US" dirty="0">
                <a:solidFill>
                  <a:srgbClr val="D4D4D4"/>
                </a:solidFill>
                <a:latin typeface="Menlo" panose="020B0609030804020204" pitchFamily="49" charset="0"/>
              </a:rPr>
              <a:t> </a:t>
            </a:r>
            <a:r>
              <a:rPr lang="en-US" dirty="0" err="1">
                <a:solidFill>
                  <a:srgbClr val="4EC9B0"/>
                </a:solidFill>
                <a:latin typeface="Menlo" panose="020B0609030804020204" pitchFamily="49" charset="0"/>
              </a:rPr>
              <a:t>ContentSlotComponentData</a:t>
            </a:r>
            <a:r>
              <a:rPr lang="en-US" dirty="0">
                <a:solidFill>
                  <a:srgbClr val="D4D4D4"/>
                </a:solidFill>
                <a:latin typeface="Menlo" panose="020B0609030804020204" pitchFamily="49" charset="0"/>
              </a:rPr>
              <a:t> {</a:t>
            </a:r>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uid</a:t>
            </a:r>
            <a:r>
              <a:rPr lang="en-US" dirty="0">
                <a:solidFill>
                  <a:srgbClr val="D4D4D4"/>
                </a:solidFill>
                <a:latin typeface="Menlo" panose="020B0609030804020204" pitchFamily="49" charset="0"/>
              </a:rPr>
              <a:t>?: </a:t>
            </a:r>
            <a:r>
              <a:rPr lang="en-US" dirty="0">
                <a:solidFill>
                  <a:srgbClr val="4EC9B0"/>
                </a:solidFill>
                <a:latin typeface="Menlo" panose="020B0609030804020204" pitchFamily="49" charset="0"/>
              </a:rPr>
              <a:t>string</a:t>
            </a:r>
            <a:r>
              <a:rPr lang="en-US" dirty="0">
                <a:solidFill>
                  <a:srgbClr val="D4D4D4"/>
                </a:solidFill>
                <a:latin typeface="Menlo" panose="020B0609030804020204" pitchFamily="49" charset="0"/>
              </a:rPr>
              <a:t>;</a:t>
            </a:r>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typeCode</a:t>
            </a:r>
            <a:r>
              <a:rPr lang="en-US" dirty="0">
                <a:solidFill>
                  <a:srgbClr val="D4D4D4"/>
                </a:solidFill>
                <a:latin typeface="Menlo" panose="020B0609030804020204" pitchFamily="49" charset="0"/>
              </a:rPr>
              <a:t>?: </a:t>
            </a:r>
            <a:r>
              <a:rPr lang="en-US" dirty="0">
                <a:solidFill>
                  <a:srgbClr val="4EC9B0"/>
                </a:solidFill>
                <a:latin typeface="Menlo" panose="020B0609030804020204" pitchFamily="49" charset="0"/>
              </a:rPr>
              <a:t>string</a:t>
            </a:r>
            <a:r>
              <a:rPr lang="en-US" dirty="0">
                <a:solidFill>
                  <a:srgbClr val="D4D4D4"/>
                </a:solidFill>
                <a:latin typeface="Menlo" panose="020B0609030804020204" pitchFamily="49" charset="0"/>
              </a:rPr>
              <a:t>;</a:t>
            </a:r>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flexType</a:t>
            </a:r>
            <a:r>
              <a:rPr lang="en-US" dirty="0">
                <a:solidFill>
                  <a:srgbClr val="D4D4D4"/>
                </a:solidFill>
                <a:latin typeface="Menlo" panose="020B0609030804020204" pitchFamily="49" charset="0"/>
              </a:rPr>
              <a:t>?: </a:t>
            </a:r>
            <a:r>
              <a:rPr lang="en-US" dirty="0">
                <a:solidFill>
                  <a:srgbClr val="4EC9B0"/>
                </a:solidFill>
                <a:latin typeface="Menlo" panose="020B0609030804020204" pitchFamily="49" charset="0"/>
              </a:rPr>
              <a:t>string</a:t>
            </a:r>
            <a:r>
              <a:rPr lang="en-US" dirty="0">
                <a:solidFill>
                  <a:srgbClr val="D4D4D4"/>
                </a:solidFill>
                <a:latin typeface="Menlo" panose="020B0609030804020204" pitchFamily="49" charset="0"/>
              </a:rPr>
              <a:t>;</a:t>
            </a:r>
          </a:p>
          <a:p>
            <a:r>
              <a:rPr lang="en-US" dirty="0">
                <a:solidFill>
                  <a:srgbClr val="9CDCFE"/>
                </a:solidFill>
                <a:latin typeface="Menlo" panose="020B0609030804020204" pitchFamily="49" charset="0"/>
              </a:rPr>
              <a:t>  properties</a:t>
            </a:r>
            <a:r>
              <a:rPr lang="en-US" dirty="0">
                <a:solidFill>
                  <a:srgbClr val="D4D4D4"/>
                </a:solidFill>
                <a:latin typeface="Menlo" panose="020B0609030804020204" pitchFamily="49" charset="0"/>
              </a:rPr>
              <a:t>?: </a:t>
            </a:r>
            <a:r>
              <a:rPr lang="en-US" dirty="0">
                <a:solidFill>
                  <a:srgbClr val="4EC9B0"/>
                </a:solidFill>
                <a:latin typeface="Menlo" panose="020B0609030804020204" pitchFamily="49" charset="0"/>
              </a:rPr>
              <a:t>any</a:t>
            </a:r>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p>
        </p:txBody>
      </p:sp>
    </p:spTree>
    <p:extLst>
      <p:ext uri="{BB962C8B-B14F-4D97-AF65-F5344CB8AC3E}">
        <p14:creationId xmlns:p14="http://schemas.microsoft.com/office/powerpoint/2010/main" val="549571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3642CBC-FDF0-2D43-B716-7DFBC3F96CA9}"/>
              </a:ext>
            </a:extLst>
          </p:cNvPr>
          <p:cNvSpPr>
            <a:spLocks noGrp="1"/>
          </p:cNvSpPr>
          <p:nvPr>
            <p:ph type="body" sz="quarter" idx="10"/>
          </p:nvPr>
        </p:nvSpPr>
        <p:spPr/>
        <p:txBody>
          <a:bodyPr/>
          <a:lstStyle/>
          <a:p>
            <a:pPr marL="342900" indent="-342900">
              <a:buFont typeface="Wingdings" pitchFamily="2" charset="2"/>
              <a:buChar char="§"/>
            </a:pPr>
            <a:r>
              <a:rPr lang="en-US" dirty="0"/>
              <a:t>CMS components by default render in SSR</a:t>
            </a:r>
          </a:p>
          <a:p>
            <a:pPr marL="342900" indent="-342900">
              <a:buFont typeface="Wingdings" pitchFamily="2" charset="2"/>
              <a:buChar char="§"/>
            </a:pPr>
            <a:r>
              <a:rPr lang="en-US" dirty="0"/>
              <a:t>Disable this for specific components that should not be exposed with SSR</a:t>
            </a:r>
          </a:p>
        </p:txBody>
      </p:sp>
      <p:sp>
        <p:nvSpPr>
          <p:cNvPr id="4" name="Title 3">
            <a:extLst>
              <a:ext uri="{FF2B5EF4-FFF2-40B4-BE49-F238E27FC236}">
                <a16:creationId xmlns:a16="http://schemas.microsoft.com/office/drawing/2014/main" id="{06F6EA60-21A1-3D42-A081-7A8A2642B316}"/>
              </a:ext>
            </a:extLst>
          </p:cNvPr>
          <p:cNvSpPr>
            <a:spLocks noGrp="1"/>
          </p:cNvSpPr>
          <p:nvPr>
            <p:ph type="title"/>
          </p:nvPr>
        </p:nvSpPr>
        <p:spPr/>
        <p:txBody>
          <a:bodyPr/>
          <a:lstStyle/>
          <a:p>
            <a:r>
              <a:rPr lang="en-US" noProof="0" dirty="0"/>
              <a:t>Disabling Components in SSR</a:t>
            </a:r>
          </a:p>
        </p:txBody>
      </p:sp>
      <p:sp>
        <p:nvSpPr>
          <p:cNvPr id="3" name="Rectangle 2">
            <a:extLst>
              <a:ext uri="{FF2B5EF4-FFF2-40B4-BE49-F238E27FC236}">
                <a16:creationId xmlns:a16="http://schemas.microsoft.com/office/drawing/2014/main" id="{FD0D78CA-6611-864E-965F-A0829E74840E}"/>
              </a:ext>
            </a:extLst>
          </p:cNvPr>
          <p:cNvSpPr/>
          <p:nvPr/>
        </p:nvSpPr>
        <p:spPr>
          <a:xfrm>
            <a:off x="503999" y="2944937"/>
            <a:ext cx="10339753" cy="2677656"/>
          </a:xfrm>
          <a:prstGeom prst="rect">
            <a:avLst/>
          </a:prstGeom>
        </p:spPr>
        <p:txBody>
          <a:bodyPr wrap="square">
            <a:spAutoFit/>
          </a:bodyPr>
          <a:lstStyle/>
          <a:p>
            <a:r>
              <a:rPr lang="en-US" dirty="0" err="1">
                <a:solidFill>
                  <a:srgbClr val="9CDCFE"/>
                </a:solidFill>
                <a:latin typeface="Menlo" panose="020B0609030804020204" pitchFamily="49" charset="0"/>
              </a:rPr>
              <a:t>ConfigModule</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withConfig</a:t>
            </a:r>
            <a:r>
              <a:rPr lang="en-US" dirty="0">
                <a:solidFill>
                  <a:srgbClr val="D4D4D4"/>
                </a:solidFill>
                <a:latin typeface="Menlo" panose="020B0609030804020204" pitchFamily="49" charset="0"/>
              </a:rPr>
              <a:t>(&lt;</a:t>
            </a:r>
            <a:r>
              <a:rPr lang="en-US" dirty="0" err="1">
                <a:solidFill>
                  <a:srgbClr val="4EC9B0"/>
                </a:solidFill>
                <a:latin typeface="Menlo" panose="020B0609030804020204" pitchFamily="49" charset="0"/>
              </a:rPr>
              <a:t>CmsConfig</a:t>
            </a:r>
            <a:r>
              <a:rPr lang="en-US" dirty="0">
                <a:solidFill>
                  <a:srgbClr val="D4D4D4"/>
                </a:solidFill>
                <a:latin typeface="Menlo" panose="020B0609030804020204" pitchFamily="49" charset="0"/>
              </a:rPr>
              <a:t>&gt;{</a:t>
            </a:r>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cmsComponents</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 {</a:t>
            </a:r>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ProductAddToCartComponent</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 {</a:t>
            </a:r>
          </a:p>
          <a:p>
            <a:r>
              <a:rPr lang="en-US" dirty="0">
                <a:solidFill>
                  <a:srgbClr val="9CDCFE"/>
                </a:solidFill>
                <a:latin typeface="Menlo" panose="020B0609030804020204" pitchFamily="49" charset="0"/>
              </a:rPr>
              <a:t>      component:</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AddToCartComponent</a:t>
            </a:r>
            <a:r>
              <a:rPr lang="en-US" dirty="0">
                <a:solidFill>
                  <a:srgbClr val="D4D4D4"/>
                </a:solidFill>
                <a:latin typeface="Menlo" panose="020B0609030804020204" pitchFamily="49" charset="0"/>
              </a:rPr>
              <a:t>,</a:t>
            </a:r>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disableSSR</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true</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a:t>
            </a:r>
            <a:endParaRPr lang="en-US"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1303561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F6EA60-21A1-3D42-A081-7A8A2642B316}"/>
              </a:ext>
            </a:extLst>
          </p:cNvPr>
          <p:cNvSpPr>
            <a:spLocks noGrp="1"/>
          </p:cNvSpPr>
          <p:nvPr>
            <p:ph type="title"/>
          </p:nvPr>
        </p:nvSpPr>
        <p:spPr/>
        <p:txBody>
          <a:bodyPr/>
          <a:lstStyle/>
          <a:p>
            <a:r>
              <a:rPr lang="en-US" noProof="0" dirty="0"/>
              <a:t>Control SSR in code</a:t>
            </a:r>
          </a:p>
        </p:txBody>
      </p:sp>
      <p:sp>
        <p:nvSpPr>
          <p:cNvPr id="2" name="Rectangle 1">
            <a:extLst>
              <a:ext uri="{FF2B5EF4-FFF2-40B4-BE49-F238E27FC236}">
                <a16:creationId xmlns:a16="http://schemas.microsoft.com/office/drawing/2014/main" id="{19E9FDFC-8925-E44F-8A4A-A535708FFE0B}"/>
              </a:ext>
            </a:extLst>
          </p:cNvPr>
          <p:cNvSpPr/>
          <p:nvPr/>
        </p:nvSpPr>
        <p:spPr>
          <a:xfrm>
            <a:off x="504001" y="1306101"/>
            <a:ext cx="11343444" cy="3970318"/>
          </a:xfrm>
          <a:prstGeom prst="rect">
            <a:avLst/>
          </a:prstGeom>
        </p:spPr>
        <p:txBody>
          <a:bodyPr wrap="square">
            <a:spAutoFit/>
          </a:bodyPr>
          <a:lstStyle/>
          <a:p>
            <a:br>
              <a:rPr lang="en-US" dirty="0">
                <a:solidFill>
                  <a:srgbClr val="D4D4D4"/>
                </a:solidFill>
                <a:latin typeface="Menlo" panose="020B0609030804020204" pitchFamily="49" charset="0"/>
              </a:rPr>
            </a:br>
            <a:r>
              <a:rPr lang="en-US" dirty="0">
                <a:solidFill>
                  <a:srgbClr val="569CD6"/>
                </a:solidFill>
                <a:latin typeface="Menlo" panose="020B0609030804020204" pitchFamily="49" charset="0"/>
              </a:rPr>
              <a:t>constructor</a:t>
            </a:r>
            <a:r>
              <a:rPr lang="en-US" dirty="0">
                <a:solidFill>
                  <a:srgbClr val="D4D4D4"/>
                </a:solidFill>
                <a:latin typeface="Menlo" panose="020B0609030804020204" pitchFamily="49" charset="0"/>
              </a:rPr>
              <a:t>(</a:t>
            </a:r>
            <a:br>
              <a:rPr lang="en-US" dirty="0">
                <a:solidFill>
                  <a:srgbClr val="D4D4D4"/>
                </a:solidFill>
                <a:latin typeface="Menlo" panose="020B0609030804020204" pitchFamily="49" charset="0"/>
              </a:rPr>
            </a:br>
            <a:r>
              <a:rPr lang="en-US" dirty="0">
                <a:solidFill>
                  <a:srgbClr val="D4D4D4"/>
                </a:solidFill>
                <a:latin typeface="Menlo" panose="020B0609030804020204" pitchFamily="49" charset="0"/>
              </a:rPr>
              <a:t> @</a:t>
            </a:r>
            <a:r>
              <a:rPr lang="en-US" dirty="0">
                <a:solidFill>
                  <a:srgbClr val="DCDCAA"/>
                </a:solidFill>
                <a:latin typeface="Menlo" panose="020B0609030804020204" pitchFamily="49" charset="0"/>
              </a:rPr>
              <a:t>Inject</a:t>
            </a:r>
            <a:r>
              <a:rPr lang="en-US" dirty="0">
                <a:solidFill>
                  <a:srgbClr val="D4D4D4"/>
                </a:solidFill>
                <a:latin typeface="Menlo" panose="020B0609030804020204" pitchFamily="49" charset="0"/>
              </a:rPr>
              <a:t>(</a:t>
            </a:r>
            <a:r>
              <a:rPr lang="en-US" dirty="0">
                <a:solidFill>
                  <a:srgbClr val="9CDCFE"/>
                </a:solidFill>
                <a:latin typeface="Menlo" panose="020B0609030804020204" pitchFamily="49" charset="0"/>
              </a:rPr>
              <a:t>PLATFORM_ID</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protected</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platformId</a:t>
            </a:r>
            <a:r>
              <a:rPr lang="en-US" dirty="0">
                <a:solidFill>
                  <a:srgbClr val="D4D4D4"/>
                </a:solidFill>
                <a:latin typeface="Menlo" panose="020B0609030804020204" pitchFamily="49" charset="0"/>
              </a:rPr>
              <a:t>: </a:t>
            </a:r>
            <a:r>
              <a:rPr lang="en-US" dirty="0">
                <a:solidFill>
                  <a:srgbClr val="4EC9B0"/>
                </a:solidFill>
                <a:latin typeface="Menlo" panose="020B0609030804020204" pitchFamily="49" charset="0"/>
              </a:rPr>
              <a:t>any</a:t>
            </a:r>
            <a:br>
              <a:rPr lang="en-US" dirty="0">
                <a:solidFill>
                  <a:srgbClr val="D4D4D4"/>
                </a:solidFill>
                <a:latin typeface="Menlo" panose="020B0609030804020204" pitchFamily="49" charset="0"/>
              </a:rPr>
            </a:br>
            <a:r>
              <a:rPr lang="en-US" dirty="0">
                <a:solidFill>
                  <a:srgbClr val="D4D4D4"/>
                </a:solidFill>
                <a:latin typeface="Menlo" panose="020B0609030804020204" pitchFamily="49" charset="0"/>
              </a:rPr>
              <a:t>) {}</a:t>
            </a:r>
          </a:p>
          <a:p>
            <a:br>
              <a:rPr lang="en-US" dirty="0">
                <a:solidFill>
                  <a:srgbClr val="D4D4D4"/>
                </a:solidFill>
                <a:latin typeface="Menlo" panose="020B0609030804020204" pitchFamily="49" charset="0"/>
              </a:rPr>
            </a:br>
            <a:r>
              <a:rPr lang="en-US" dirty="0">
                <a:solidFill>
                  <a:srgbClr val="DCDCAA"/>
                </a:solidFill>
                <a:latin typeface="Menlo" panose="020B0609030804020204" pitchFamily="49" charset="0"/>
              </a:rPr>
              <a:t>if</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isPlatformBrowser</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this.platformId</a:t>
            </a:r>
            <a:r>
              <a:rPr lang="en-US" dirty="0">
                <a:solidFill>
                  <a:srgbClr val="D4D4D4"/>
                </a:solidFill>
                <a:latin typeface="Menlo" panose="020B0609030804020204" pitchFamily="49" charset="0"/>
              </a:rPr>
              <a:t>)) {</a:t>
            </a:r>
          </a:p>
          <a:p>
            <a:r>
              <a:rPr lang="en-US" dirty="0">
                <a:solidFill>
                  <a:srgbClr val="6A9955"/>
                </a:solidFill>
                <a:latin typeface="Menlo" panose="020B0609030804020204" pitchFamily="49" charset="0"/>
              </a:rPr>
              <a:t>  // code will execute only on server</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a:t>
            </a:r>
          </a:p>
          <a:p>
            <a:br>
              <a:rPr lang="en-US" dirty="0">
                <a:solidFill>
                  <a:srgbClr val="D4D4D4"/>
                </a:solidFill>
                <a:latin typeface="Menlo" panose="020B0609030804020204" pitchFamily="49" charset="0"/>
              </a:rPr>
            </a:br>
            <a:r>
              <a:rPr lang="en-US" dirty="0">
                <a:solidFill>
                  <a:srgbClr val="DCDCAA"/>
                </a:solidFill>
                <a:latin typeface="Menlo" panose="020B0609030804020204" pitchFamily="49" charset="0"/>
              </a:rPr>
              <a:t>if</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isPlatformServer</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this.platformId</a:t>
            </a:r>
            <a:r>
              <a:rPr lang="en-US" dirty="0">
                <a:solidFill>
                  <a:srgbClr val="D4D4D4"/>
                </a:solidFill>
                <a:latin typeface="Menlo" panose="020B0609030804020204" pitchFamily="49" charset="0"/>
              </a:rPr>
              <a:t>)) {</a:t>
            </a:r>
          </a:p>
          <a:p>
            <a:r>
              <a:rPr lang="en-US" dirty="0">
                <a:solidFill>
                  <a:srgbClr val="6A9955"/>
                </a:solidFill>
                <a:latin typeface="Menlo" panose="020B0609030804020204" pitchFamily="49" charset="0"/>
              </a:rPr>
              <a:t>  // code will execute only on server</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a:t>
            </a:r>
            <a:endParaRPr lang="en-US"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2468245357"/>
      </p:ext>
    </p:extLst>
  </p:cSld>
  <p:clrMapOvr>
    <a:masterClrMapping/>
  </p:clrMapOvr>
</p:sld>
</file>

<file path=ppt/theme/theme1.xml><?xml version="1.0" encoding="utf-8"?>
<a:theme xmlns:a="http://schemas.openxmlformats.org/drawingml/2006/main" name="SAP CustomerExperience 2019 16x9 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E5AF86BF-1C71-469A-8462-B79670B57886}" vid="{503B112A-C528-4385-9ABD-7D6BD1EA3274}"/>
    </a:ext>
  </a:extLst>
</a:theme>
</file>

<file path=ppt/theme/theme2.xml><?xml version="1.0" encoding="utf-8"?>
<a:theme xmlns:a="http://schemas.openxmlformats.org/drawingml/2006/main" name="SAP CustomerExperience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E5AF86BF-1C71-469A-8462-B79670B57886}" vid="{6CB723C9-9744-49FB-93D7-DF32EFC5B43B}"/>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CustomerExperience 2019 16x9 black and white</Template>
  <TotalTime>45913</TotalTime>
  <Words>293</Words>
  <Application>Microsoft Macintosh PowerPoint</Application>
  <PresentationFormat>Custom</PresentationFormat>
  <Paragraphs>87</Paragraphs>
  <Slides>11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Courier New</vt:lpstr>
      <vt:lpstr>Menlo</vt:lpstr>
      <vt:lpstr>Symbol</vt:lpstr>
      <vt:lpstr>Wingdings</vt:lpstr>
      <vt:lpstr>Wingdings</vt:lpstr>
      <vt:lpstr>SAP CustomerExperience 2019 16x9 black and white</vt:lpstr>
      <vt:lpstr>SAP CustomerExperience 2019 16x9 blue</vt:lpstr>
      <vt:lpstr>Spartacus Enablement Custom CMS Components</vt:lpstr>
      <vt:lpstr>Custom CMS Components</vt:lpstr>
      <vt:lpstr>Resources</vt:lpstr>
      <vt:lpstr>Configure Custom Component</vt:lpstr>
      <vt:lpstr>Accessing CMS Data in Custom Components</vt:lpstr>
      <vt:lpstr>CMS Component Types</vt:lpstr>
      <vt:lpstr>Cms Component Wrapper</vt:lpstr>
      <vt:lpstr>Disabling Components in SSR</vt:lpstr>
      <vt:lpstr>Control SSR in code</vt:lpstr>
      <vt:lpstr>Learn by doing</vt:lpstr>
      <vt:lpstr>Questions? Shoot!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Marcotte, Bill</dc:creator>
  <cp:keywords>2019/16:9/black and white</cp:keywords>
  <dc:description/>
  <cp:lastModifiedBy>Ouwejan, Tobias</cp:lastModifiedBy>
  <cp:revision>488</cp:revision>
  <dcterms:created xsi:type="dcterms:W3CDTF">2019-01-20T15:11:46Z</dcterms:created>
  <dcterms:modified xsi:type="dcterms:W3CDTF">2019-07-14T03:09:43Z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bill.marcotte@sap.com</vt:lpwstr>
  </property>
  <property fmtid="{D5CDD505-2E9C-101B-9397-08002B2CF9AE}" pid="6" name="_AuthorEmailDisplayName">
    <vt:lpwstr>Marcotte, Bill</vt:lpwstr>
  </property>
  <property fmtid="{D5CDD505-2E9C-101B-9397-08002B2CF9AE}" pid="7" name="_PreviousAdHocReviewCycleID">
    <vt:i4>1357826825</vt:i4>
  </property>
</Properties>
</file>