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 id="2147483785" r:id="rId3"/>
  </p:sldMasterIdLst>
  <p:notesMasterIdLst>
    <p:notesMasterId r:id="rId13"/>
  </p:notesMasterIdLst>
  <p:handoutMasterIdLst>
    <p:handoutMasterId r:id="rId14"/>
  </p:handoutMasterIdLst>
  <p:sldIdLst>
    <p:sldId id="256" r:id="rId4"/>
    <p:sldId id="1043" r:id="rId5"/>
    <p:sldId id="1036" r:id="rId6"/>
    <p:sldId id="1104" r:id="rId7"/>
    <p:sldId id="1105" r:id="rId8"/>
    <p:sldId id="1108" r:id="rId9"/>
    <p:sldId id="1107" r:id="rId10"/>
    <p:sldId id="1044" r:id="rId11"/>
    <p:sldId id="1117"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93" autoAdjust="0"/>
    <p:restoredTop sz="94643" autoAdjust="0"/>
  </p:normalViewPr>
  <p:slideViewPr>
    <p:cSldViewPr snapToGrid="0" showGuides="1">
      <p:cViewPr varScale="1">
        <p:scale>
          <a:sx n="128" d="100"/>
          <a:sy n="128" d="100"/>
        </p:scale>
        <p:origin x="456" y="1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143A5F82-40AF-44B9-B743-F38DF6874B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1645308397"/>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C207C591-5C0B-41EC-93B9-FA3ABC9239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4255479353"/>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37FDAED4-F16A-4BB8-AAF0-F9FB459469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471931830"/>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3332069095"/>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99763200"/>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4842720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40659652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03746818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80191610"/>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0193062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042033109"/>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9273595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37933698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27752441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22906318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617176873"/>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7107412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97656639"/>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018368359"/>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921959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43736918"/>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4973044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76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4">
            <a:extLst>
              <a:ext uri="{FF2B5EF4-FFF2-40B4-BE49-F238E27FC236}">
                <a16:creationId xmlns:a16="http://schemas.microsoft.com/office/drawing/2014/main" id="{612D9C02-4EFE-4A9A-8517-28545011B8A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083722127"/>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3B1CC99E-855C-4FE3-8723-E4B407D1F20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60345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3A02CFE-5655-41D8-A122-BC7D047F4B7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01747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12020923"/>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obi-or-not-tobi/spartacus-bootcamp/tree/master/src/app/features/data-binding" TargetMode="External"/><Relationship Id="rId2" Type="http://schemas.openxmlformats.org/officeDocument/2006/relationships/hyperlink" Target="https://sap.github.io/cloud-commerce-spartacus-storefront-docs/connecting-to-other-system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dirty="0"/>
              <a:t>Tobias Ouwejan,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dirty="0"/>
              <a:t>Spartacus Enablement</a:t>
            </a:r>
            <a:br>
              <a:rPr lang="en-US" dirty="0"/>
            </a:br>
            <a:r>
              <a:rPr lang="en-US" dirty="0">
                <a:solidFill>
                  <a:schemeClr val="accent1"/>
                </a:solidFill>
              </a:rPr>
              <a:t>Data Binding</a:t>
            </a:r>
            <a:br>
              <a:rPr lang="en-US" dirty="0">
                <a:solidFill>
                  <a:schemeClr val="accent1"/>
                </a:solidFill>
              </a:rPr>
            </a:br>
            <a:endParaRPr lang="en-US" dirty="0">
              <a:solidFill>
                <a:schemeClr val="accent1"/>
              </a:solidFill>
            </a:endParaRPr>
          </a:p>
        </p:txBody>
      </p:sp>
      <p:sp>
        <p:nvSpPr>
          <p:cNvPr id="8" name="Picture Placeholder 7">
            <a:extLst>
              <a:ext uri="{FF2B5EF4-FFF2-40B4-BE49-F238E27FC236}">
                <a16:creationId xmlns:a16="http://schemas.microsoft.com/office/drawing/2014/main" id="{FE2EFFC2-0D18-4840-86A7-8C73C6AB2132}"/>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normAutofit/>
          </a:bodyPr>
          <a:lstStyle/>
          <a:p>
            <a:r>
              <a:rPr lang="en-US" dirty="0"/>
              <a:t>Topics</a:t>
            </a:r>
          </a:p>
          <a:p>
            <a:pPr marL="342900" indent="-342900">
              <a:buFont typeface="Wingdings" pitchFamily="2" charset="2"/>
              <a:buChar char="§"/>
            </a:pPr>
            <a:r>
              <a:rPr lang="en-US" dirty="0"/>
              <a:t>Data Binding Architecture</a:t>
            </a:r>
          </a:p>
          <a:p>
            <a:pPr marL="342900" indent="-342900">
              <a:buFont typeface="Wingdings" pitchFamily="2" charset="2"/>
              <a:buChar char="§"/>
            </a:pPr>
            <a:r>
              <a:rPr lang="en-US" dirty="0"/>
              <a:t>Data Domains</a:t>
            </a:r>
          </a:p>
          <a:p>
            <a:pPr marL="342900" indent="-342900">
              <a:buFont typeface="Wingdings" pitchFamily="2" charset="2"/>
              <a:buChar char="§"/>
            </a:pPr>
            <a:r>
              <a:rPr lang="en-US" dirty="0"/>
              <a:t>State Management</a:t>
            </a:r>
          </a:p>
          <a:p>
            <a:pPr marL="342900" indent="-342900">
              <a:buFont typeface="Wingdings" pitchFamily="2" charset="2"/>
              <a:buChar char="§"/>
            </a:pPr>
            <a:r>
              <a:rPr lang="en-US" dirty="0"/>
              <a:t>Connectors, Adapter &amp; Convertors</a:t>
            </a:r>
          </a:p>
          <a:p>
            <a:pPr marL="342900" indent="-342900">
              <a:buFont typeface="Wingdings" pitchFamily="2" charset="2"/>
              <a:buChar char="§"/>
            </a:pPr>
            <a:r>
              <a:rPr lang="en-US" dirty="0"/>
              <a:t>OCC Module</a:t>
            </a:r>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kern="0" dirty="0">
                <a:solidFill>
                  <a:schemeClr val="accent1"/>
                </a:solidFill>
                <a:ea typeface="Arial Unicode MS" pitchFamily="34" charset="-128"/>
                <a:cs typeface="Arial Unicode MS" pitchFamily="34" charset="-128"/>
              </a:rPr>
              <a:t>Goals</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data binding from UI to backend</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Create custom  adapter</a:t>
            </a:r>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p:txBody>
          <a:bodyPr/>
          <a:lstStyle/>
          <a:p>
            <a:r>
              <a:rPr lang="en-US" dirty="0"/>
              <a:t>Data binding</a:t>
            </a:r>
          </a:p>
        </p:txBody>
      </p:sp>
    </p:spTree>
    <p:extLst>
      <p:ext uri="{BB962C8B-B14F-4D97-AF65-F5344CB8AC3E}">
        <p14:creationId xmlns:p14="http://schemas.microsoft.com/office/powerpoint/2010/main" val="36412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r>
              <a:rPr lang="en-US" dirty="0"/>
              <a:t>Documentation</a:t>
            </a:r>
            <a:br>
              <a:rPr lang="en-US" dirty="0"/>
            </a:br>
            <a:r>
              <a:rPr lang="en-US" dirty="0">
                <a:hlinkClick r:id="rId2"/>
              </a:rPr>
              <a:t>https://sap.github.io/cloud-commerce-spartacus-storefront-docs/connecting-to-other-systems/</a:t>
            </a:r>
            <a:endParaRPr lang="en-US" dirty="0"/>
          </a:p>
          <a:p>
            <a:r>
              <a:rPr lang="en-US" dirty="0"/>
              <a:t>Bootcamp Code</a:t>
            </a:r>
            <a:br>
              <a:rPr lang="en-US" dirty="0"/>
            </a:br>
            <a:r>
              <a:rPr lang="en-US" dirty="0">
                <a:hlinkClick r:id="rId3"/>
              </a:rPr>
              <a:t>https://github.com/tobi-or-not-tobi/spartacus-bootcamp/tree/master/src/app/features/data-binding</a:t>
            </a:r>
            <a:endParaRPr lang="en-US" dirty="0"/>
          </a:p>
        </p:txBody>
      </p:sp>
      <p:sp>
        <p:nvSpPr>
          <p:cNvPr id="3" name="Title 2">
            <a:extLst>
              <a:ext uri="{FF2B5EF4-FFF2-40B4-BE49-F238E27FC236}">
                <a16:creationId xmlns:a16="http://schemas.microsoft.com/office/drawing/2014/main" id="{5FED4CA4-1580-D044-9B94-7848F9070248}"/>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56813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9D64A977-B6DA-774A-93F6-762718420F2F}"/>
              </a:ext>
            </a:extLst>
          </p:cNvPr>
          <p:cNvSpPr/>
          <p:nvPr/>
        </p:nvSpPr>
        <p:spPr bwMode="gray">
          <a:xfrm>
            <a:off x="6817269" y="2122229"/>
            <a:ext cx="1384385" cy="671118"/>
          </a:xfrm>
          <a:prstGeom prst="rect">
            <a:avLst/>
          </a:prstGeom>
          <a:solidFill>
            <a:schemeClr val="accent3">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Adapter</a:t>
            </a:r>
          </a:p>
        </p:txBody>
      </p:sp>
      <p:sp>
        <p:nvSpPr>
          <p:cNvPr id="7" name="Title 6">
            <a:extLst>
              <a:ext uri="{FF2B5EF4-FFF2-40B4-BE49-F238E27FC236}">
                <a16:creationId xmlns:a16="http://schemas.microsoft.com/office/drawing/2014/main" id="{E16F2D7C-0391-7D43-897F-06CB840A70FF}"/>
              </a:ext>
            </a:extLst>
          </p:cNvPr>
          <p:cNvSpPr>
            <a:spLocks noGrp="1"/>
          </p:cNvSpPr>
          <p:nvPr>
            <p:ph type="title"/>
          </p:nvPr>
        </p:nvSpPr>
        <p:spPr>
          <a:xfrm>
            <a:off x="504001" y="504000"/>
            <a:ext cx="11186476" cy="369332"/>
          </a:xfrm>
        </p:spPr>
        <p:txBody>
          <a:bodyPr/>
          <a:lstStyle/>
          <a:p>
            <a:r>
              <a:rPr lang="en-US" dirty="0"/>
              <a:t>Data Binding Architecture</a:t>
            </a:r>
          </a:p>
        </p:txBody>
      </p:sp>
      <p:sp>
        <p:nvSpPr>
          <p:cNvPr id="26" name="Rectangle 25">
            <a:extLst>
              <a:ext uri="{FF2B5EF4-FFF2-40B4-BE49-F238E27FC236}">
                <a16:creationId xmlns:a16="http://schemas.microsoft.com/office/drawing/2014/main" id="{7505B0C4-490F-084B-A52C-98751554178F}"/>
              </a:ext>
            </a:extLst>
          </p:cNvPr>
          <p:cNvSpPr/>
          <p:nvPr/>
        </p:nvSpPr>
        <p:spPr bwMode="gray">
          <a:xfrm>
            <a:off x="9279239" y="2122223"/>
            <a:ext cx="1487458" cy="1410595"/>
          </a:xfrm>
          <a:prstGeom prst="rect">
            <a:avLst/>
          </a:prstGeom>
          <a:solidFill>
            <a:schemeClr val="accent5">
              <a:lumMod val="75000"/>
            </a:schemeClr>
          </a:solidFill>
          <a:ln w="25400" algn="ctr">
            <a:noFill/>
            <a:miter lim="800000"/>
            <a:headEnd/>
            <a:tailEnd/>
          </a:ln>
        </p:spPr>
        <p:txBody>
          <a:bodyPr lIns="108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Backend System</a:t>
            </a:r>
          </a:p>
        </p:txBody>
      </p:sp>
      <p:sp>
        <p:nvSpPr>
          <p:cNvPr id="38" name="Rectangle 37">
            <a:extLst>
              <a:ext uri="{FF2B5EF4-FFF2-40B4-BE49-F238E27FC236}">
                <a16:creationId xmlns:a16="http://schemas.microsoft.com/office/drawing/2014/main" id="{91F1D253-866C-6346-9988-22BAE205F468}"/>
              </a:ext>
            </a:extLst>
          </p:cNvPr>
          <p:cNvSpPr/>
          <p:nvPr/>
        </p:nvSpPr>
        <p:spPr bwMode="gray">
          <a:xfrm>
            <a:off x="1373814" y="2122225"/>
            <a:ext cx="1484315" cy="1410594"/>
          </a:xfrm>
          <a:prstGeom prst="rect">
            <a:avLst/>
          </a:prstGeom>
          <a:solidFill>
            <a:schemeClr val="accent1"/>
          </a:solidFill>
          <a:ln w="25400" algn="ctr">
            <a:noFill/>
            <a:miter lim="800000"/>
            <a:headEnd/>
            <a:tailEnd/>
          </a:ln>
        </p:spPr>
        <p:txBody>
          <a:bodyPr lIns="108000" tIns="144000" rIns="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 </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Component</a:t>
            </a:r>
          </a:p>
        </p:txBody>
      </p:sp>
      <p:sp>
        <p:nvSpPr>
          <p:cNvPr id="20" name="Rectangle 19">
            <a:extLst>
              <a:ext uri="{FF2B5EF4-FFF2-40B4-BE49-F238E27FC236}">
                <a16:creationId xmlns:a16="http://schemas.microsoft.com/office/drawing/2014/main" id="{09D67995-7CFD-8A4A-888B-FC626B959946}"/>
              </a:ext>
            </a:extLst>
          </p:cNvPr>
          <p:cNvSpPr/>
          <p:nvPr/>
        </p:nvSpPr>
        <p:spPr bwMode="gray">
          <a:xfrm rot="16200000">
            <a:off x="5750407" y="2534016"/>
            <a:ext cx="1410594" cy="587020"/>
          </a:xfrm>
          <a:prstGeom prst="rect">
            <a:avLst/>
          </a:prstGeom>
          <a:solidFill>
            <a:schemeClr val="accent3">
              <a:lumMod val="75000"/>
            </a:schemeClr>
          </a:solidFill>
          <a:ln w="25400" algn="ctr">
            <a:noFill/>
            <a:miter lim="800000"/>
            <a:headEnd/>
            <a:tailEnd/>
          </a:ln>
        </p:spPr>
        <p:txBody>
          <a:bodyPr lIns="72000" tIns="144000" rIns="72000" bIns="144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Connector</a:t>
            </a:r>
          </a:p>
        </p:txBody>
      </p:sp>
      <p:cxnSp>
        <p:nvCxnSpPr>
          <p:cNvPr id="25" name="Straight Connector 24">
            <a:extLst>
              <a:ext uri="{FF2B5EF4-FFF2-40B4-BE49-F238E27FC236}">
                <a16:creationId xmlns:a16="http://schemas.microsoft.com/office/drawing/2014/main" id="{06480B49-1FF5-C845-AA4E-0B37BF7FAD0D}"/>
              </a:ext>
            </a:extLst>
          </p:cNvPr>
          <p:cNvCxnSpPr>
            <a:cxnSpLocks/>
          </p:cNvCxnSpPr>
          <p:nvPr/>
        </p:nvCxnSpPr>
        <p:spPr>
          <a:xfrm>
            <a:off x="8243256" y="2928215"/>
            <a:ext cx="0" cy="664497"/>
          </a:xfrm>
          <a:prstGeom prst="line">
            <a:avLst/>
          </a:prstGeom>
          <a:ln w="2540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B9D839-07CC-F54C-ADE4-F394F0DB5F45}"/>
              </a:ext>
            </a:extLst>
          </p:cNvPr>
          <p:cNvCxnSpPr>
            <a:cxnSpLocks/>
          </p:cNvCxnSpPr>
          <p:nvPr/>
        </p:nvCxnSpPr>
        <p:spPr>
          <a:xfrm>
            <a:off x="6872645" y="3582398"/>
            <a:ext cx="1370611" cy="0"/>
          </a:xfrm>
          <a:prstGeom prst="line">
            <a:avLst/>
          </a:prstGeom>
          <a:ln w="2540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9E553CD-29B8-BD4E-A338-38B27E547D0F}"/>
              </a:ext>
            </a:extLst>
          </p:cNvPr>
          <p:cNvGrpSpPr/>
          <p:nvPr/>
        </p:nvGrpSpPr>
        <p:grpSpPr>
          <a:xfrm>
            <a:off x="8504292" y="2256901"/>
            <a:ext cx="587020" cy="686874"/>
            <a:chOff x="9137955" y="2755811"/>
            <a:chExt cx="587020" cy="686874"/>
          </a:xfrm>
        </p:grpSpPr>
        <p:grpSp>
          <p:nvGrpSpPr>
            <p:cNvPr id="30" name="Group 29">
              <a:extLst>
                <a:ext uri="{FF2B5EF4-FFF2-40B4-BE49-F238E27FC236}">
                  <a16:creationId xmlns:a16="http://schemas.microsoft.com/office/drawing/2014/main" id="{94D42460-158D-7042-8F2A-E2C9676C30FF}"/>
                </a:ext>
              </a:extLst>
            </p:cNvPr>
            <p:cNvGrpSpPr/>
            <p:nvPr/>
          </p:nvGrpSpPr>
          <p:grpSpPr>
            <a:xfrm>
              <a:off x="9204055" y="2755811"/>
              <a:ext cx="444644" cy="326394"/>
              <a:chOff x="2343011" y="4331594"/>
              <a:chExt cx="444644" cy="326394"/>
            </a:xfrm>
          </p:grpSpPr>
          <p:grpSp>
            <p:nvGrpSpPr>
              <p:cNvPr id="31" name="Group 30">
                <a:extLst>
                  <a:ext uri="{FF2B5EF4-FFF2-40B4-BE49-F238E27FC236}">
                    <a16:creationId xmlns:a16="http://schemas.microsoft.com/office/drawing/2014/main" id="{CE40BF3D-C4C1-D14A-A5BA-B75A7713D9D3}"/>
                  </a:ext>
                </a:extLst>
              </p:cNvPr>
              <p:cNvGrpSpPr/>
              <p:nvPr/>
            </p:nvGrpSpPr>
            <p:grpSpPr>
              <a:xfrm rot="10800000">
                <a:off x="2343011" y="4334932"/>
                <a:ext cx="172157" cy="323056"/>
                <a:chOff x="2453911" y="1388534"/>
                <a:chExt cx="322241" cy="604691"/>
              </a:xfrm>
            </p:grpSpPr>
            <p:cxnSp>
              <p:nvCxnSpPr>
                <p:cNvPr id="36" name="Straight Connector 35">
                  <a:extLst>
                    <a:ext uri="{FF2B5EF4-FFF2-40B4-BE49-F238E27FC236}">
                      <a16:creationId xmlns:a16="http://schemas.microsoft.com/office/drawing/2014/main" id="{367288CE-6ADC-E04B-8D3C-B98A6FF85F3D}"/>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9978A31-381D-2547-8E82-407468D4126F}"/>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852EB536-FB2C-8D43-B225-20B710FD73F6}"/>
                  </a:ext>
                </a:extLst>
              </p:cNvPr>
              <p:cNvGrpSpPr/>
              <p:nvPr/>
            </p:nvGrpSpPr>
            <p:grpSpPr>
              <a:xfrm>
                <a:off x="2615498" y="4331594"/>
                <a:ext cx="172157" cy="323056"/>
                <a:chOff x="2453911" y="1388534"/>
                <a:chExt cx="322241" cy="604691"/>
              </a:xfrm>
            </p:grpSpPr>
            <p:cxnSp>
              <p:nvCxnSpPr>
                <p:cNvPr id="33" name="Straight Connector 32">
                  <a:extLst>
                    <a:ext uri="{FF2B5EF4-FFF2-40B4-BE49-F238E27FC236}">
                      <a16:creationId xmlns:a16="http://schemas.microsoft.com/office/drawing/2014/main" id="{202A8A56-F0A2-2A43-B86E-468ECFE1E086}"/>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EC7787B-4A02-A34E-9A83-38BF72165D83}"/>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Rectangle 2">
              <a:extLst>
                <a:ext uri="{FF2B5EF4-FFF2-40B4-BE49-F238E27FC236}">
                  <a16:creationId xmlns:a16="http://schemas.microsoft.com/office/drawing/2014/main" id="{BA5A44D4-E1FD-724C-97EA-7ED7AF98932C}"/>
                </a:ext>
              </a:extLst>
            </p:cNvPr>
            <p:cNvSpPr/>
            <p:nvPr/>
          </p:nvSpPr>
          <p:spPr>
            <a:xfrm>
              <a:off x="9137955" y="3165686"/>
              <a:ext cx="587020" cy="276999"/>
            </a:xfrm>
            <a:prstGeom prst="rect">
              <a:avLst/>
            </a:prstGeom>
            <a:ln>
              <a:noFill/>
            </a:ln>
          </p:spPr>
          <p:style>
            <a:lnRef idx="1">
              <a:schemeClr val="dk1"/>
            </a:lnRef>
            <a:fillRef idx="0">
              <a:schemeClr val="dk1"/>
            </a:fillRef>
            <a:effectRef idx="0">
              <a:schemeClr val="dk1"/>
            </a:effectRef>
            <a:fontRef idx="minor">
              <a:schemeClr val="tx1"/>
            </a:fontRef>
          </p:style>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HTTP</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61" name="Rectangle 60">
            <a:extLst>
              <a:ext uri="{FF2B5EF4-FFF2-40B4-BE49-F238E27FC236}">
                <a16:creationId xmlns:a16="http://schemas.microsoft.com/office/drawing/2014/main" id="{DCCC7E36-919F-424D-B731-E48B588436FB}"/>
              </a:ext>
            </a:extLst>
          </p:cNvPr>
          <p:cNvSpPr/>
          <p:nvPr/>
        </p:nvSpPr>
        <p:spPr bwMode="gray">
          <a:xfrm>
            <a:off x="4224249" y="2122228"/>
            <a:ext cx="1869890" cy="1410589"/>
          </a:xfrm>
          <a:prstGeom prst="rect">
            <a:avLst/>
          </a:prstGeom>
          <a:solidFill>
            <a:schemeClr val="accent4">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Store </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ngrx</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p>
        </p:txBody>
      </p:sp>
      <p:sp>
        <p:nvSpPr>
          <p:cNvPr id="65" name="Rectangle 64">
            <a:extLst>
              <a:ext uri="{FF2B5EF4-FFF2-40B4-BE49-F238E27FC236}">
                <a16:creationId xmlns:a16="http://schemas.microsoft.com/office/drawing/2014/main" id="{84031C29-554E-134B-8D9C-8139FBF1689B}"/>
              </a:ext>
            </a:extLst>
          </p:cNvPr>
          <p:cNvSpPr/>
          <p:nvPr/>
        </p:nvSpPr>
        <p:spPr bwMode="gray">
          <a:xfrm>
            <a:off x="6817269" y="2861701"/>
            <a:ext cx="1384385" cy="671117"/>
          </a:xfrm>
          <a:prstGeom prst="rect">
            <a:avLst/>
          </a:prstGeom>
          <a:solidFill>
            <a:schemeClr val="accent3">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Converter</a:t>
            </a:r>
          </a:p>
        </p:txBody>
      </p:sp>
      <p:sp>
        <p:nvSpPr>
          <p:cNvPr id="69" name="Rectangle 68">
            <a:extLst>
              <a:ext uri="{FF2B5EF4-FFF2-40B4-BE49-F238E27FC236}">
                <a16:creationId xmlns:a16="http://schemas.microsoft.com/office/drawing/2014/main" id="{012B6F8B-C691-C448-AF1F-4DEA4A59D1C6}"/>
              </a:ext>
            </a:extLst>
          </p:cNvPr>
          <p:cNvSpPr/>
          <p:nvPr/>
        </p:nvSpPr>
        <p:spPr bwMode="gray">
          <a:xfrm rot="16200000">
            <a:off x="3183841" y="2534017"/>
            <a:ext cx="1410593" cy="587020"/>
          </a:xfrm>
          <a:prstGeom prst="rect">
            <a:avLst/>
          </a:prstGeom>
          <a:solidFill>
            <a:schemeClr val="accent4">
              <a:lumMod val="50000"/>
            </a:schemeClr>
          </a:solidFill>
          <a:ln w="25400" algn="ctr">
            <a:noFill/>
            <a:miter lim="800000"/>
            <a:headEnd/>
            <a:tailEnd/>
          </a:ln>
        </p:spPr>
        <p:txBody>
          <a:bodyPr lIns="216000" tIns="144000" rIns="144000" bIns="144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Facade</a:t>
            </a:r>
          </a:p>
        </p:txBody>
      </p:sp>
      <p:grpSp>
        <p:nvGrpSpPr>
          <p:cNvPr id="72" name="Group 71">
            <a:extLst>
              <a:ext uri="{FF2B5EF4-FFF2-40B4-BE49-F238E27FC236}">
                <a16:creationId xmlns:a16="http://schemas.microsoft.com/office/drawing/2014/main" id="{2445EA08-1F7A-EC4B-A452-853A6CB09E22}"/>
              </a:ext>
            </a:extLst>
          </p:cNvPr>
          <p:cNvGrpSpPr/>
          <p:nvPr/>
        </p:nvGrpSpPr>
        <p:grpSpPr>
          <a:xfrm>
            <a:off x="3009449" y="2658685"/>
            <a:ext cx="444644" cy="326394"/>
            <a:chOff x="2343011" y="4331594"/>
            <a:chExt cx="444644" cy="326394"/>
          </a:xfrm>
        </p:grpSpPr>
        <p:grpSp>
          <p:nvGrpSpPr>
            <p:cNvPr id="74" name="Group 73">
              <a:extLst>
                <a:ext uri="{FF2B5EF4-FFF2-40B4-BE49-F238E27FC236}">
                  <a16:creationId xmlns:a16="http://schemas.microsoft.com/office/drawing/2014/main" id="{8FD72305-8123-0348-928C-E3EEDC6A38BA}"/>
                </a:ext>
              </a:extLst>
            </p:cNvPr>
            <p:cNvGrpSpPr/>
            <p:nvPr/>
          </p:nvGrpSpPr>
          <p:grpSpPr>
            <a:xfrm rot="10800000">
              <a:off x="2343011" y="4334932"/>
              <a:ext cx="172157" cy="323056"/>
              <a:chOff x="2453911" y="1388534"/>
              <a:chExt cx="322241" cy="604691"/>
            </a:xfrm>
          </p:grpSpPr>
          <p:cxnSp>
            <p:nvCxnSpPr>
              <p:cNvPr id="78" name="Straight Connector 77">
                <a:extLst>
                  <a:ext uri="{FF2B5EF4-FFF2-40B4-BE49-F238E27FC236}">
                    <a16:creationId xmlns:a16="http://schemas.microsoft.com/office/drawing/2014/main" id="{AFD90280-BBD2-1542-A161-B278BA277B20}"/>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60E5D5C-DF2B-4349-9BC9-565CAB134218}"/>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4233F22E-CD9A-0846-9211-7B0EDE8F4C7B}"/>
                </a:ext>
              </a:extLst>
            </p:cNvPr>
            <p:cNvGrpSpPr/>
            <p:nvPr/>
          </p:nvGrpSpPr>
          <p:grpSpPr>
            <a:xfrm>
              <a:off x="2615498" y="4331594"/>
              <a:ext cx="172157" cy="323056"/>
              <a:chOff x="2453911" y="1388534"/>
              <a:chExt cx="322241" cy="604691"/>
            </a:xfrm>
          </p:grpSpPr>
          <p:cxnSp>
            <p:nvCxnSpPr>
              <p:cNvPr id="76" name="Straight Connector 75">
                <a:extLst>
                  <a:ext uri="{FF2B5EF4-FFF2-40B4-BE49-F238E27FC236}">
                    <a16:creationId xmlns:a16="http://schemas.microsoft.com/office/drawing/2014/main" id="{66FA587C-FD88-9A4E-B56A-1791830E83B5}"/>
                  </a:ext>
                </a:extLst>
              </p:cNvPr>
              <p:cNvCxnSpPr/>
              <p:nvPr/>
            </p:nvCxnSpPr>
            <p:spPr>
              <a:xfrm>
                <a:off x="2453911" y="1388534"/>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9411720-B8E1-E144-BA0E-DA55959DEB4C}"/>
                  </a:ext>
                </a:extLst>
              </p:cNvPr>
              <p:cNvCxnSpPr/>
              <p:nvPr/>
            </p:nvCxnSpPr>
            <p:spPr>
              <a:xfrm flipV="1">
                <a:off x="2453911" y="1690880"/>
                <a:ext cx="322241" cy="302345"/>
              </a:xfrm>
              <a:prstGeom prst="line">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0" name="Rectangle 79">
            <a:extLst>
              <a:ext uri="{FF2B5EF4-FFF2-40B4-BE49-F238E27FC236}">
                <a16:creationId xmlns:a16="http://schemas.microsoft.com/office/drawing/2014/main" id="{73BD49B1-649E-D344-973A-D95FD7A788CA}"/>
              </a:ext>
            </a:extLst>
          </p:cNvPr>
          <p:cNvSpPr/>
          <p:nvPr/>
        </p:nvSpPr>
        <p:spPr bwMode="gray">
          <a:xfrm>
            <a:off x="1373814" y="4045618"/>
            <a:ext cx="1484315" cy="1410594"/>
          </a:xfrm>
          <a:prstGeom prst="rect">
            <a:avLst/>
          </a:prstGeom>
          <a:noFill/>
          <a:ln w="25400" algn="ctr">
            <a:solidFill>
              <a:schemeClr val="accent1"/>
            </a:solidFill>
            <a:miter lim="800000"/>
            <a:headEnd/>
            <a:tailEnd/>
          </a:ln>
        </p:spPr>
        <p:txBody>
          <a:bodyPr lIns="108000" tIns="144000" rIns="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0AB00"/>
                </a:solidFill>
                <a:effectLst/>
                <a:uLnTx/>
                <a:uFillTx/>
                <a:latin typeface="Arial"/>
                <a:ea typeface="Arial Unicode MS" pitchFamily="34" charset="-128"/>
                <a:cs typeface="Arial Unicode MS" pitchFamily="34" charset="-128"/>
              </a:rPr>
              <a:t>UI Model</a:t>
            </a:r>
          </a:p>
        </p:txBody>
      </p:sp>
      <p:sp>
        <p:nvSpPr>
          <p:cNvPr id="81" name="Rectangle 80">
            <a:extLst>
              <a:ext uri="{FF2B5EF4-FFF2-40B4-BE49-F238E27FC236}">
                <a16:creationId xmlns:a16="http://schemas.microsoft.com/office/drawing/2014/main" id="{76CAA781-B371-CC48-B906-6A5E0F1B7664}"/>
              </a:ext>
            </a:extLst>
          </p:cNvPr>
          <p:cNvSpPr/>
          <p:nvPr/>
        </p:nvSpPr>
        <p:spPr bwMode="gray">
          <a:xfrm>
            <a:off x="9279239" y="3982554"/>
            <a:ext cx="1487458" cy="1410595"/>
          </a:xfrm>
          <a:prstGeom prst="rect">
            <a:avLst/>
          </a:prstGeom>
          <a:noFill/>
          <a:ln w="25400" algn="ctr">
            <a:solidFill>
              <a:schemeClr val="accent5">
                <a:lumMod val="75000"/>
              </a:schemeClr>
            </a:solidFill>
            <a:miter lim="800000"/>
            <a:headEnd/>
            <a:tailEnd/>
          </a:ln>
        </p:spPr>
        <p:txBody>
          <a:bodyPr lIns="108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E35500">
                    <a:lumMod val="75000"/>
                  </a:srgbClr>
                </a:solidFill>
                <a:effectLst/>
                <a:uLnTx/>
                <a:uFillTx/>
                <a:latin typeface="Arial"/>
                <a:ea typeface="Arial Unicode MS" pitchFamily="34" charset="-128"/>
                <a:cs typeface="Arial Unicode MS" pitchFamily="34" charset="-128"/>
              </a:rPr>
              <a:t>Backend Model</a:t>
            </a:r>
          </a:p>
        </p:txBody>
      </p:sp>
      <p:cxnSp>
        <p:nvCxnSpPr>
          <p:cNvPr id="12" name="Straight Arrow Connector 11">
            <a:extLst>
              <a:ext uri="{FF2B5EF4-FFF2-40B4-BE49-F238E27FC236}">
                <a16:creationId xmlns:a16="http://schemas.microsoft.com/office/drawing/2014/main" id="{4156846A-556F-1849-B608-3BB935C422A5}"/>
              </a:ext>
            </a:extLst>
          </p:cNvPr>
          <p:cNvCxnSpPr>
            <a:stCxn id="26" idx="2"/>
            <a:endCxn id="81" idx="0"/>
          </p:cNvCxnSpPr>
          <p:nvPr/>
        </p:nvCxnSpPr>
        <p:spPr>
          <a:xfrm>
            <a:off x="10022968" y="3532818"/>
            <a:ext cx="0" cy="449736"/>
          </a:xfrm>
          <a:prstGeom prst="straightConnector1">
            <a:avLst/>
          </a:prstGeom>
          <a:ln w="25400">
            <a:solidFill>
              <a:schemeClr val="accent5">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BE88AA8-AF25-FF44-83C8-4E5989A2E745}"/>
              </a:ext>
            </a:extLst>
          </p:cNvPr>
          <p:cNvCxnSpPr>
            <a:cxnSpLocks/>
            <a:stCxn id="38" idx="2"/>
            <a:endCxn id="80" idx="0"/>
          </p:cNvCxnSpPr>
          <p:nvPr/>
        </p:nvCxnSpPr>
        <p:spPr>
          <a:xfrm>
            <a:off x="2115972" y="3532819"/>
            <a:ext cx="0" cy="512799"/>
          </a:xfrm>
          <a:prstGeom prst="straightConnector1">
            <a:avLst/>
          </a:prstGeom>
          <a:ln w="254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8" name="Right Arrow 87">
            <a:extLst>
              <a:ext uri="{FF2B5EF4-FFF2-40B4-BE49-F238E27FC236}">
                <a16:creationId xmlns:a16="http://schemas.microsoft.com/office/drawing/2014/main" id="{84AC39D3-DD8F-AA47-BC0B-44EA6E7CB212}"/>
              </a:ext>
            </a:extLst>
          </p:cNvPr>
          <p:cNvSpPr/>
          <p:nvPr/>
        </p:nvSpPr>
        <p:spPr bwMode="gray">
          <a:xfrm>
            <a:off x="6033584" y="2685923"/>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3" name="Right Arrow 92">
            <a:extLst>
              <a:ext uri="{FF2B5EF4-FFF2-40B4-BE49-F238E27FC236}">
                <a16:creationId xmlns:a16="http://schemas.microsoft.com/office/drawing/2014/main" id="{CBF82F3A-6D44-354E-AAE7-0E473780E960}"/>
              </a:ext>
            </a:extLst>
          </p:cNvPr>
          <p:cNvSpPr/>
          <p:nvPr/>
        </p:nvSpPr>
        <p:spPr bwMode="gray">
          <a:xfrm rot="5400000">
            <a:off x="7317799" y="2694072"/>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4" name="Right Arrow 93">
            <a:extLst>
              <a:ext uri="{FF2B5EF4-FFF2-40B4-BE49-F238E27FC236}">
                <a16:creationId xmlns:a16="http://schemas.microsoft.com/office/drawing/2014/main" id="{2D0035A3-37A8-FB46-9C7C-277B20FFB9DA}"/>
              </a:ext>
            </a:extLst>
          </p:cNvPr>
          <p:cNvSpPr/>
          <p:nvPr/>
        </p:nvSpPr>
        <p:spPr bwMode="gray">
          <a:xfrm>
            <a:off x="6674809" y="2411777"/>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7" name="Right Arrow 96">
            <a:extLst>
              <a:ext uri="{FF2B5EF4-FFF2-40B4-BE49-F238E27FC236}">
                <a16:creationId xmlns:a16="http://schemas.microsoft.com/office/drawing/2014/main" id="{0613DF58-F99B-9E42-B0B2-90933190B0DE}"/>
              </a:ext>
            </a:extLst>
          </p:cNvPr>
          <p:cNvSpPr/>
          <p:nvPr/>
        </p:nvSpPr>
        <p:spPr bwMode="gray">
          <a:xfrm>
            <a:off x="4100051" y="2692513"/>
            <a:ext cx="284920" cy="242292"/>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3C247829-E748-B24E-AD48-88370F4AB896}"/>
              </a:ext>
            </a:extLst>
          </p:cNvPr>
          <p:cNvSpPr/>
          <p:nvPr/>
        </p:nvSpPr>
        <p:spPr bwMode="gray">
          <a:xfrm>
            <a:off x="5708266" y="3982554"/>
            <a:ext cx="1487458" cy="1410595"/>
          </a:xfrm>
          <a:prstGeom prst="rect">
            <a:avLst/>
          </a:prstGeom>
          <a:noFill/>
          <a:ln w="25400" algn="ctr">
            <a:solidFill>
              <a:schemeClr val="accent3"/>
            </a:solidFill>
            <a:prstDash val="dash"/>
            <a:miter lim="800000"/>
            <a:headEnd/>
            <a:tailEnd/>
          </a:ln>
        </p:spPr>
        <p:txBody>
          <a:bodyPr lIns="108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8FD3"/>
                </a:solidFill>
                <a:effectLst/>
                <a:uLnTx/>
                <a:uFillTx/>
                <a:latin typeface="Arial"/>
                <a:ea typeface="Arial Unicode MS" pitchFamily="34" charset="-128"/>
                <a:cs typeface="Arial Unicode MS" pitchFamily="34" charset="-128"/>
              </a:rPr>
              <a:t>Static config</a:t>
            </a:r>
          </a:p>
        </p:txBody>
      </p:sp>
      <p:cxnSp>
        <p:nvCxnSpPr>
          <p:cNvPr id="40" name="Straight Arrow Connector 39">
            <a:extLst>
              <a:ext uri="{FF2B5EF4-FFF2-40B4-BE49-F238E27FC236}">
                <a16:creationId xmlns:a16="http://schemas.microsoft.com/office/drawing/2014/main" id="{572CB818-F8A2-1947-B653-1291EE78ED34}"/>
              </a:ext>
            </a:extLst>
          </p:cNvPr>
          <p:cNvCxnSpPr>
            <a:cxnSpLocks/>
            <a:stCxn id="20" idx="1"/>
            <a:endCxn id="39" idx="0"/>
          </p:cNvCxnSpPr>
          <p:nvPr/>
        </p:nvCxnSpPr>
        <p:spPr>
          <a:xfrm flipH="1">
            <a:off x="6451995" y="3532823"/>
            <a:ext cx="3709" cy="449731"/>
          </a:xfrm>
          <a:prstGeom prst="straightConnector1">
            <a:avLst/>
          </a:prstGeom>
          <a:ln w="25400">
            <a:solidFill>
              <a:schemeClr val="accent3"/>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EF202AC-4038-3944-BC94-2A41DAAFC4CA}"/>
              </a:ext>
            </a:extLst>
          </p:cNvPr>
          <p:cNvSpPr/>
          <p:nvPr/>
        </p:nvSpPr>
        <p:spPr bwMode="gray">
          <a:xfrm>
            <a:off x="6817269" y="1290923"/>
            <a:ext cx="1384385" cy="671118"/>
          </a:xfrm>
          <a:prstGeom prst="rect">
            <a:avLst/>
          </a:prstGeom>
          <a:solidFill>
            <a:schemeClr val="accent3">
              <a:lumMod val="75000"/>
            </a:schemeClr>
          </a:solidFill>
          <a:ln w="25400" algn="ctr">
            <a:noFill/>
            <a:miter lim="800000"/>
            <a:headEnd/>
            <a:tailEnd/>
          </a:ln>
        </p:spPr>
        <p:txBody>
          <a:bodyPr lIns="216000" tIns="144000" rIns="144000" bIns="144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OCC modules</a:t>
            </a:r>
          </a:p>
        </p:txBody>
      </p:sp>
      <p:sp>
        <p:nvSpPr>
          <p:cNvPr id="44" name="Right Arrow 43">
            <a:extLst>
              <a:ext uri="{FF2B5EF4-FFF2-40B4-BE49-F238E27FC236}">
                <a16:creationId xmlns:a16="http://schemas.microsoft.com/office/drawing/2014/main" id="{733A227B-169F-7A47-8B0A-599199D81A03}"/>
              </a:ext>
            </a:extLst>
          </p:cNvPr>
          <p:cNvSpPr/>
          <p:nvPr/>
        </p:nvSpPr>
        <p:spPr bwMode="gray">
          <a:xfrm rot="16200000">
            <a:off x="7317799" y="1909249"/>
            <a:ext cx="284920" cy="242292"/>
          </a:xfrm>
          <a:prstGeom prst="rightArrow">
            <a:avLst/>
          </a:prstGeom>
          <a:solidFill>
            <a:schemeClr val="bg1"/>
          </a:solidFill>
          <a:ln>
            <a:solidFill>
              <a:schemeClr val="tx1"/>
            </a:solid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4775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3EC63E-0496-6748-AFB4-560077D15EAA}"/>
              </a:ext>
            </a:extLst>
          </p:cNvPr>
          <p:cNvSpPr>
            <a:spLocks noGrp="1"/>
          </p:cNvSpPr>
          <p:nvPr>
            <p:ph type="body" sz="quarter" idx="13"/>
          </p:nvPr>
        </p:nvSpPr>
        <p:spPr/>
        <p:txBody>
          <a:bodyPr/>
          <a:lstStyle/>
          <a:p>
            <a:r>
              <a:rPr lang="en-US" b="1" dirty="0"/>
              <a:t>User</a:t>
            </a:r>
          </a:p>
          <a:p>
            <a:pPr marL="342900" indent="-342900">
              <a:buFont typeface="Wingdings" pitchFamily="2" charset="2"/>
              <a:buChar char="§"/>
            </a:pPr>
            <a:r>
              <a:rPr lang="en-US" dirty="0"/>
              <a:t>Profile</a:t>
            </a:r>
          </a:p>
          <a:p>
            <a:pPr marL="342900" indent="-342900">
              <a:buFont typeface="Wingdings" pitchFamily="2" charset="2"/>
              <a:buChar char="§"/>
            </a:pPr>
            <a:r>
              <a:rPr lang="en-US" dirty="0"/>
              <a:t>Order</a:t>
            </a:r>
          </a:p>
          <a:p>
            <a:pPr marL="342900" indent="-342900">
              <a:buFont typeface="Wingdings" pitchFamily="2" charset="2"/>
              <a:buChar char="§"/>
            </a:pPr>
            <a:r>
              <a:rPr lang="en-US" dirty="0"/>
              <a:t>Consent</a:t>
            </a:r>
          </a:p>
          <a:p>
            <a:pPr marL="342900" indent="-342900">
              <a:buFont typeface="Wingdings" pitchFamily="2" charset="2"/>
              <a:buChar char="§"/>
            </a:pPr>
            <a:r>
              <a:rPr lang="en-US" dirty="0"/>
              <a:t>Payment</a:t>
            </a:r>
          </a:p>
          <a:p>
            <a:pPr marL="342900" indent="-342900">
              <a:buFont typeface="Wingdings" pitchFamily="2" charset="2"/>
              <a:buChar char="§"/>
            </a:pPr>
            <a:r>
              <a:rPr lang="en-US" dirty="0"/>
              <a:t>Address</a:t>
            </a:r>
          </a:p>
          <a:p>
            <a:endParaRPr lang="en-US" dirty="0"/>
          </a:p>
          <a:p>
            <a:r>
              <a:rPr lang="en-US" b="1" dirty="0" err="1"/>
              <a:t>Storefinder</a:t>
            </a:r>
            <a:endParaRPr lang="en-US" dirty="0"/>
          </a:p>
        </p:txBody>
      </p:sp>
      <p:sp>
        <p:nvSpPr>
          <p:cNvPr id="2" name="Text Placeholder 1">
            <a:extLst>
              <a:ext uri="{FF2B5EF4-FFF2-40B4-BE49-F238E27FC236}">
                <a16:creationId xmlns:a16="http://schemas.microsoft.com/office/drawing/2014/main" id="{0150ED96-16CE-8B45-8767-CA18A9595031}"/>
              </a:ext>
            </a:extLst>
          </p:cNvPr>
          <p:cNvSpPr>
            <a:spLocks noGrp="1"/>
          </p:cNvSpPr>
          <p:nvPr>
            <p:ph type="body" sz="quarter" idx="12"/>
          </p:nvPr>
        </p:nvSpPr>
        <p:spPr/>
        <p:txBody>
          <a:bodyPr/>
          <a:lstStyle/>
          <a:p>
            <a:r>
              <a:rPr lang="en-US" b="1" dirty="0"/>
              <a:t>Cart</a:t>
            </a:r>
          </a:p>
          <a:p>
            <a:pPr marL="342900" indent="-342900">
              <a:buFont typeface="Wingdings" pitchFamily="2" charset="2"/>
              <a:buChar char="§"/>
            </a:pPr>
            <a:r>
              <a:rPr lang="en-US" dirty="0"/>
              <a:t>Cart details</a:t>
            </a:r>
          </a:p>
          <a:p>
            <a:pPr marL="342900" indent="-342900">
              <a:buFont typeface="Wingdings" pitchFamily="2" charset="2"/>
              <a:buChar char="§"/>
            </a:pPr>
            <a:r>
              <a:rPr lang="en-US" dirty="0"/>
              <a:t>Cart entry</a:t>
            </a:r>
          </a:p>
          <a:p>
            <a:r>
              <a:rPr lang="en-US" b="1" dirty="0"/>
              <a:t>Checkout</a:t>
            </a:r>
          </a:p>
          <a:p>
            <a:pPr marL="342900" indent="-342900">
              <a:buFont typeface="Wingdings" pitchFamily="2" charset="2"/>
              <a:buChar char="§"/>
            </a:pPr>
            <a:r>
              <a:rPr lang="en-US" dirty="0"/>
              <a:t>Order</a:t>
            </a:r>
          </a:p>
          <a:p>
            <a:pPr marL="342900" indent="-342900">
              <a:buFont typeface="Wingdings" pitchFamily="2" charset="2"/>
              <a:buChar char="§"/>
            </a:pPr>
            <a:r>
              <a:rPr lang="en-US" dirty="0"/>
              <a:t>Payment</a:t>
            </a:r>
          </a:p>
          <a:p>
            <a:pPr marL="342900" indent="-342900">
              <a:buFont typeface="Wingdings" pitchFamily="2" charset="2"/>
              <a:buChar char="§"/>
            </a:pPr>
            <a:r>
              <a:rPr lang="en-US" dirty="0"/>
              <a:t>Delivery</a:t>
            </a:r>
          </a:p>
          <a:p>
            <a:endParaRPr lang="en-US" dirty="0"/>
          </a:p>
          <a:p>
            <a:endParaRPr lang="en-US"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fontScale="92500" lnSpcReduction="10000"/>
          </a:bodyPr>
          <a:lstStyle/>
          <a:p>
            <a:r>
              <a:rPr lang="en-US" b="1" dirty="0"/>
              <a:t>Site-context</a:t>
            </a:r>
          </a:p>
          <a:p>
            <a:pPr marL="342900" indent="-342900">
              <a:buFont typeface="Wingdings" pitchFamily="2" charset="2"/>
              <a:buChar char="§"/>
            </a:pPr>
            <a:r>
              <a:rPr lang="en-US" dirty="0"/>
              <a:t>Language</a:t>
            </a:r>
          </a:p>
          <a:p>
            <a:pPr marL="342900" indent="-342900">
              <a:buFont typeface="Wingdings" pitchFamily="2" charset="2"/>
              <a:buChar char="§"/>
            </a:pPr>
            <a:r>
              <a:rPr lang="en-US" dirty="0"/>
              <a:t>Currency</a:t>
            </a:r>
          </a:p>
          <a:p>
            <a:r>
              <a:rPr lang="en-US" b="1" dirty="0"/>
              <a:t>CMS</a:t>
            </a:r>
          </a:p>
          <a:p>
            <a:pPr marL="342900" indent="-342900">
              <a:buFont typeface="Wingdings" pitchFamily="2" charset="2"/>
              <a:buChar char="§"/>
            </a:pPr>
            <a:r>
              <a:rPr lang="en-US" dirty="0"/>
              <a:t>Page</a:t>
            </a:r>
          </a:p>
          <a:p>
            <a:pPr marL="342900" indent="-342900">
              <a:buFont typeface="Wingdings" pitchFamily="2" charset="2"/>
              <a:buChar char="§"/>
            </a:pPr>
            <a:r>
              <a:rPr lang="en-US" dirty="0"/>
              <a:t>Components</a:t>
            </a:r>
            <a:endParaRPr lang="en-US" b="1" dirty="0"/>
          </a:p>
          <a:p>
            <a:r>
              <a:rPr lang="en-US" b="1" dirty="0"/>
              <a:t>Product</a:t>
            </a:r>
          </a:p>
          <a:p>
            <a:pPr marL="342900" indent="-342900">
              <a:buFont typeface="Wingdings" pitchFamily="2" charset="2"/>
              <a:buChar char="§"/>
            </a:pPr>
            <a:r>
              <a:rPr lang="en-US" dirty="0"/>
              <a:t>Product references</a:t>
            </a:r>
          </a:p>
          <a:p>
            <a:pPr marL="342900" indent="-342900">
              <a:buFont typeface="Wingdings" pitchFamily="2" charset="2"/>
              <a:buChar char="§"/>
            </a:pPr>
            <a:r>
              <a:rPr lang="en-US" dirty="0"/>
              <a:t>Product reviews</a:t>
            </a:r>
          </a:p>
          <a:p>
            <a:pPr marL="342900" indent="-342900">
              <a:buFont typeface="Wingdings" pitchFamily="2" charset="2"/>
              <a:buChar char="§"/>
            </a:pPr>
            <a:r>
              <a:rPr lang="en-US" dirty="0"/>
              <a:t>Product search</a:t>
            </a:r>
          </a:p>
          <a:p>
            <a:pPr marL="342900" indent="-342900">
              <a:buFont typeface="Wingdings" pitchFamily="2" charset="2"/>
              <a:buChar char="§"/>
            </a:pPr>
            <a:endParaRPr lang="en-US" dirty="0"/>
          </a:p>
        </p:txBody>
      </p:sp>
      <p:sp>
        <p:nvSpPr>
          <p:cNvPr id="3" name="Title 2">
            <a:extLst>
              <a:ext uri="{FF2B5EF4-FFF2-40B4-BE49-F238E27FC236}">
                <a16:creationId xmlns:a16="http://schemas.microsoft.com/office/drawing/2014/main" id="{5FED4CA4-1580-D044-9B94-7848F9070248}"/>
              </a:ext>
            </a:extLst>
          </p:cNvPr>
          <p:cNvSpPr>
            <a:spLocks noGrp="1"/>
          </p:cNvSpPr>
          <p:nvPr>
            <p:ph type="title"/>
          </p:nvPr>
        </p:nvSpPr>
        <p:spPr/>
        <p:txBody>
          <a:bodyPr/>
          <a:lstStyle/>
          <a:p>
            <a:r>
              <a:rPr lang="en-US" dirty="0"/>
              <a:t>Data Domains</a:t>
            </a:r>
          </a:p>
        </p:txBody>
      </p:sp>
    </p:spTree>
    <p:extLst>
      <p:ext uri="{BB962C8B-B14F-4D97-AF65-F5344CB8AC3E}">
        <p14:creationId xmlns:p14="http://schemas.microsoft.com/office/powerpoint/2010/main" val="316116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CB43F1C-C31D-3040-8EC7-E337B9DB47CA}"/>
              </a:ext>
            </a:extLst>
          </p:cNvPr>
          <p:cNvSpPr>
            <a:spLocks noGrp="1"/>
          </p:cNvSpPr>
          <p:nvPr>
            <p:ph type="body" sz="quarter" idx="13"/>
          </p:nvPr>
        </p:nvSpPr>
        <p:spPr/>
        <p:txBody>
          <a:bodyPr/>
          <a:lstStyle/>
          <a:p>
            <a:r>
              <a:rPr lang="en-US" b="1" dirty="0"/>
              <a:t>Convertors</a:t>
            </a:r>
          </a:p>
          <a:p>
            <a:pPr marL="342900" indent="-342900">
              <a:buFont typeface="Wingdings" pitchFamily="2" charset="2"/>
              <a:buChar char="§"/>
            </a:pPr>
            <a:r>
              <a:rPr lang="en-US" dirty="0"/>
              <a:t>Convert data from the backend to the UI and visa versa</a:t>
            </a:r>
          </a:p>
          <a:p>
            <a:pPr marL="342900" indent="-342900">
              <a:buFont typeface="Wingdings" pitchFamily="2" charset="2"/>
              <a:buChar char="§"/>
            </a:pPr>
            <a:r>
              <a:rPr lang="en-US" i="1" dirty="0"/>
              <a:t>Normalize</a:t>
            </a:r>
            <a:r>
              <a:rPr lang="en-US" dirty="0"/>
              <a:t> is the conversion from backend models to UI models</a:t>
            </a:r>
          </a:p>
          <a:p>
            <a:pPr marL="342900" indent="-342900">
              <a:buFont typeface="Wingdings" pitchFamily="2" charset="2"/>
              <a:buChar char="§"/>
            </a:pPr>
            <a:r>
              <a:rPr lang="en-US" i="1" dirty="0"/>
              <a:t>Serialize</a:t>
            </a:r>
            <a:r>
              <a:rPr lang="en-US" dirty="0"/>
              <a:t> is the conversion of UI models to backend models</a:t>
            </a:r>
          </a:p>
        </p:txBody>
      </p:sp>
      <p:sp>
        <p:nvSpPr>
          <p:cNvPr id="6" name="Text Placeholder 5">
            <a:extLst>
              <a:ext uri="{FF2B5EF4-FFF2-40B4-BE49-F238E27FC236}">
                <a16:creationId xmlns:a16="http://schemas.microsoft.com/office/drawing/2014/main" id="{8771E07C-0CC9-B947-AAFD-AD86B3D76F34}"/>
              </a:ext>
            </a:extLst>
          </p:cNvPr>
          <p:cNvSpPr>
            <a:spLocks noGrp="1"/>
          </p:cNvSpPr>
          <p:nvPr>
            <p:ph type="body" sz="quarter" idx="12"/>
          </p:nvPr>
        </p:nvSpPr>
        <p:spPr/>
        <p:txBody>
          <a:bodyPr/>
          <a:lstStyle/>
          <a:p>
            <a:r>
              <a:rPr lang="en-US" b="1" dirty="0"/>
              <a:t>Adapters</a:t>
            </a:r>
          </a:p>
          <a:p>
            <a:pPr marL="342900" indent="-342900">
              <a:buFont typeface="Wingdings" pitchFamily="2" charset="2"/>
              <a:buChar char="§"/>
            </a:pPr>
            <a:r>
              <a:rPr lang="en-US" dirty="0"/>
              <a:t>Responsible for loading and submitting data</a:t>
            </a:r>
          </a:p>
          <a:p>
            <a:pPr marL="342900" indent="-342900">
              <a:buFont typeface="Wingdings" pitchFamily="2" charset="2"/>
              <a:buChar char="§"/>
            </a:pPr>
            <a:r>
              <a:rPr lang="en-US" dirty="0"/>
              <a:t>Spartacus adapts OCC, using dedicated adapters for the different domains</a:t>
            </a:r>
          </a:p>
          <a:p>
            <a:pPr marL="342900" indent="-342900">
              <a:buFont typeface="Wingdings" pitchFamily="2" charset="2"/>
              <a:buChar char="§"/>
            </a:pPr>
            <a:r>
              <a:rPr lang="en-US" dirty="0"/>
              <a:t>Data conversion is delegated to convertors</a:t>
            </a:r>
          </a:p>
        </p:txBody>
      </p:sp>
      <p:sp>
        <p:nvSpPr>
          <p:cNvPr id="5" name="Text Placeholder 4">
            <a:extLst>
              <a:ext uri="{FF2B5EF4-FFF2-40B4-BE49-F238E27FC236}">
                <a16:creationId xmlns:a16="http://schemas.microsoft.com/office/drawing/2014/main" id="{490F4C43-434D-3C4C-BD78-58F1DDD251A7}"/>
              </a:ext>
            </a:extLst>
          </p:cNvPr>
          <p:cNvSpPr>
            <a:spLocks noGrp="1"/>
          </p:cNvSpPr>
          <p:nvPr>
            <p:ph type="body" sz="quarter" idx="10"/>
          </p:nvPr>
        </p:nvSpPr>
        <p:spPr/>
        <p:txBody>
          <a:bodyPr/>
          <a:lstStyle/>
          <a:p>
            <a:r>
              <a:rPr lang="en-US" b="1" dirty="0"/>
              <a:t>Connectors</a:t>
            </a:r>
          </a:p>
          <a:p>
            <a:pPr marL="342900" indent="-342900">
              <a:buFont typeface="Wingdings" pitchFamily="2" charset="2"/>
              <a:buChar char="§"/>
            </a:pPr>
            <a:r>
              <a:rPr lang="en-US" dirty="0"/>
              <a:t>Orchestrates connection to source systems</a:t>
            </a:r>
          </a:p>
          <a:p>
            <a:pPr marL="342900" indent="-342900">
              <a:buFont typeface="Wingdings" pitchFamily="2" charset="2"/>
              <a:buChar char="§"/>
            </a:pPr>
            <a:r>
              <a:rPr lang="en-US" dirty="0"/>
              <a:t>Delegate loading and converting to adapters</a:t>
            </a:r>
          </a:p>
          <a:p>
            <a:pPr marL="342900" indent="-342900">
              <a:buFont typeface="Wingdings" pitchFamily="2" charset="2"/>
              <a:buChar char="§"/>
            </a:pPr>
            <a:r>
              <a:rPr lang="en-US" dirty="0"/>
              <a:t>Could invoke multiple systems in one go</a:t>
            </a:r>
          </a:p>
        </p:txBody>
      </p:sp>
      <p:sp>
        <p:nvSpPr>
          <p:cNvPr id="4" name="Title 3">
            <a:extLst>
              <a:ext uri="{FF2B5EF4-FFF2-40B4-BE49-F238E27FC236}">
                <a16:creationId xmlns:a16="http://schemas.microsoft.com/office/drawing/2014/main" id="{230CED16-27A5-6A4F-9CB8-5F106BAE7A18}"/>
              </a:ext>
            </a:extLst>
          </p:cNvPr>
          <p:cNvSpPr>
            <a:spLocks noGrp="1"/>
          </p:cNvSpPr>
          <p:nvPr>
            <p:ph type="title"/>
          </p:nvPr>
        </p:nvSpPr>
        <p:spPr/>
        <p:txBody>
          <a:bodyPr/>
          <a:lstStyle/>
          <a:p>
            <a:r>
              <a:rPr lang="en-US" dirty="0"/>
              <a:t>Adapt (third-party) backend systems</a:t>
            </a:r>
          </a:p>
        </p:txBody>
      </p:sp>
    </p:spTree>
    <p:extLst>
      <p:ext uri="{BB962C8B-B14F-4D97-AF65-F5344CB8AC3E}">
        <p14:creationId xmlns:p14="http://schemas.microsoft.com/office/powerpoint/2010/main" val="330942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6D179F-9A55-0443-AC84-B4505BDED247}"/>
              </a:ext>
            </a:extLst>
          </p:cNvPr>
          <p:cNvSpPr>
            <a:spLocks noGrp="1"/>
          </p:cNvSpPr>
          <p:nvPr>
            <p:ph type="body" sz="quarter" idx="10"/>
          </p:nvPr>
        </p:nvSpPr>
        <p:spPr/>
        <p:txBody>
          <a:bodyPr/>
          <a:lstStyle/>
          <a:p>
            <a:pPr marL="342900" indent="-342900">
              <a:buFont typeface="Wingdings" pitchFamily="2" charset="2"/>
              <a:buChar char="§"/>
            </a:pPr>
            <a:r>
              <a:rPr lang="en-US" dirty="0"/>
              <a:t>Optional, but very standard</a:t>
            </a:r>
          </a:p>
          <a:p>
            <a:pPr marL="342900" indent="-342900">
              <a:buFont typeface="Wingdings" pitchFamily="2" charset="2"/>
              <a:buChar char="§"/>
            </a:pPr>
            <a:r>
              <a:rPr lang="en-US" dirty="0"/>
              <a:t>Default Adapter implementations</a:t>
            </a:r>
          </a:p>
          <a:p>
            <a:pPr marL="342900" indent="-342900">
              <a:buFont typeface="Wingdings" pitchFamily="2" charset="2"/>
              <a:buChar char="§"/>
            </a:pPr>
            <a:r>
              <a:rPr lang="en-US" dirty="0"/>
              <a:t>Configurable Endpoints</a:t>
            </a:r>
          </a:p>
        </p:txBody>
      </p:sp>
      <p:sp>
        <p:nvSpPr>
          <p:cNvPr id="3" name="Title 2">
            <a:extLst>
              <a:ext uri="{FF2B5EF4-FFF2-40B4-BE49-F238E27FC236}">
                <a16:creationId xmlns:a16="http://schemas.microsoft.com/office/drawing/2014/main" id="{8F163CDE-9894-CB4E-9298-13F5F96EB36B}"/>
              </a:ext>
            </a:extLst>
          </p:cNvPr>
          <p:cNvSpPr>
            <a:spLocks noGrp="1"/>
          </p:cNvSpPr>
          <p:nvPr>
            <p:ph type="title"/>
          </p:nvPr>
        </p:nvSpPr>
        <p:spPr/>
        <p:txBody>
          <a:bodyPr/>
          <a:lstStyle/>
          <a:p>
            <a:r>
              <a:rPr lang="en-US" dirty="0"/>
              <a:t>OCC Module</a:t>
            </a:r>
          </a:p>
        </p:txBody>
      </p:sp>
      <p:sp>
        <p:nvSpPr>
          <p:cNvPr id="4" name="Rectangle 3">
            <a:extLst>
              <a:ext uri="{FF2B5EF4-FFF2-40B4-BE49-F238E27FC236}">
                <a16:creationId xmlns:a16="http://schemas.microsoft.com/office/drawing/2014/main" id="{3D35EB5F-5E43-DB48-A7AA-16DBBBED9E6C}"/>
              </a:ext>
            </a:extLst>
          </p:cNvPr>
          <p:cNvSpPr/>
          <p:nvPr/>
        </p:nvSpPr>
        <p:spPr>
          <a:xfrm>
            <a:off x="702643" y="3513881"/>
            <a:ext cx="10987833" cy="2308324"/>
          </a:xfrm>
          <a:prstGeom prst="rect">
            <a:avLst/>
          </a:prstGeom>
        </p:spPr>
        <p:txBody>
          <a:bodyPr wrap="square">
            <a:spAutoFit/>
          </a:bodyPr>
          <a:lstStyle/>
          <a:p>
            <a:r>
              <a:rPr lang="en-US" sz="1800" dirty="0" err="1">
                <a:solidFill>
                  <a:srgbClr val="9CDCFE"/>
                </a:solidFill>
                <a:latin typeface="Menlo" panose="020B0609030804020204" pitchFamily="49" charset="0"/>
              </a:rPr>
              <a:t>ConfigModule</a:t>
            </a:r>
            <a:r>
              <a:rPr lang="en-US" sz="1800" dirty="0" err="1">
                <a:solidFill>
                  <a:srgbClr val="D4D4D4"/>
                </a:solidFill>
                <a:latin typeface="Menlo" panose="020B0609030804020204" pitchFamily="49" charset="0"/>
              </a:rPr>
              <a:t>.</a:t>
            </a:r>
            <a:r>
              <a:rPr lang="en-US" sz="1800" dirty="0" err="1">
                <a:solidFill>
                  <a:srgbClr val="DCDCAA"/>
                </a:solidFill>
                <a:latin typeface="Menlo" panose="020B0609030804020204" pitchFamily="49" charset="0"/>
              </a:rPr>
              <a:t>withConfig</a:t>
            </a:r>
            <a:r>
              <a:rPr lang="en-US" sz="1800" dirty="0">
                <a:solidFill>
                  <a:srgbClr val="D4D4D4"/>
                </a:solidFill>
                <a:latin typeface="Menlo" panose="020B0609030804020204" pitchFamily="49" charset="0"/>
              </a:rPr>
              <a:t>({</a:t>
            </a:r>
          </a:p>
          <a:p>
            <a:r>
              <a:rPr lang="en-US" sz="1800" dirty="0">
                <a:solidFill>
                  <a:srgbClr val="9CDCFE"/>
                </a:solidFill>
                <a:latin typeface="Menlo" panose="020B0609030804020204" pitchFamily="49" charset="0"/>
              </a:rPr>
              <a:t>  backend:</a:t>
            </a:r>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occ:</a:t>
            </a:r>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endpoints:</a:t>
            </a:r>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product:</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'products/${</a:t>
            </a:r>
            <a:r>
              <a:rPr lang="en-US" sz="1800" dirty="0" err="1">
                <a:solidFill>
                  <a:srgbClr val="CE9178"/>
                </a:solidFill>
                <a:latin typeface="Menlo" panose="020B0609030804020204" pitchFamily="49" charset="0"/>
              </a:rPr>
              <a:t>productCode</a:t>
            </a:r>
            <a:r>
              <a:rPr lang="en-US" sz="1800" dirty="0">
                <a:solidFill>
                  <a:srgbClr val="CE9178"/>
                </a:solidFill>
                <a:latin typeface="Menlo" panose="020B0609030804020204" pitchFamily="49" charset="0"/>
              </a:rPr>
              <a:t>}?fields=</a:t>
            </a:r>
            <a:r>
              <a:rPr lang="en-US" sz="1800" dirty="0" err="1">
                <a:solidFill>
                  <a:srgbClr val="CE9178"/>
                </a:solidFill>
                <a:latin typeface="Menlo" panose="020B0609030804020204" pitchFamily="49" charset="0"/>
              </a:rPr>
              <a:t>DEFAULT,customAttribute</a:t>
            </a:r>
            <a:r>
              <a:rPr lang="en-US" sz="1800" dirty="0">
                <a:solidFill>
                  <a:srgbClr val="CE9178"/>
                </a:solidFill>
                <a:latin typeface="Menlo" panose="020B0609030804020204" pitchFamily="49" charset="0"/>
              </a:rPr>
              <a:t>'</a:t>
            </a:r>
            <a:endParaRPr lang="en-US" sz="1800" dirty="0">
              <a:solidFill>
                <a:srgbClr val="D4D4D4"/>
              </a:solidFill>
              <a:latin typeface="Menlo" panose="020B0609030804020204" pitchFamily="49" charset="0"/>
            </a:endParaRPr>
          </a:p>
          <a:p>
            <a:r>
              <a:rPr lang="en-US" sz="1800" dirty="0">
                <a:solidFill>
                  <a:srgbClr val="D4D4D4"/>
                </a:solidFill>
                <a:latin typeface="Menlo" panose="020B0609030804020204" pitchFamily="49" charset="0"/>
              </a:rPr>
              <a:t>    },</a:t>
            </a:r>
          </a:p>
          <a:p>
            <a:r>
              <a:rPr lang="en-US" sz="1800" dirty="0">
                <a:solidFill>
                  <a:srgbClr val="D4D4D4"/>
                </a:solidFill>
                <a:latin typeface="Menlo" panose="020B0609030804020204" pitchFamily="49" charset="0"/>
              </a:rPr>
              <a:t>  },</a:t>
            </a:r>
          </a:p>
          <a:p>
            <a:r>
              <a:rPr lang="en-US" sz="1800" dirty="0">
                <a:solidFill>
                  <a:srgbClr val="D4D4D4"/>
                </a:solidFill>
                <a:latin typeface="Menlo" panose="020B0609030804020204" pitchFamily="49" charset="0"/>
              </a:rPr>
              <a:t>} </a:t>
            </a:r>
            <a:r>
              <a:rPr lang="en-US" sz="1800" dirty="0">
                <a:solidFill>
                  <a:srgbClr val="C586C0"/>
                </a:solidFill>
                <a:latin typeface="Menlo" panose="020B0609030804020204" pitchFamily="49" charset="0"/>
              </a:rPr>
              <a:t>as</a:t>
            </a:r>
            <a:r>
              <a:rPr lang="en-US" sz="1800" dirty="0">
                <a:solidFill>
                  <a:srgbClr val="D4D4D4"/>
                </a:solidFill>
                <a:latin typeface="Menlo" panose="020B0609030804020204" pitchFamily="49" charset="0"/>
              </a:rPr>
              <a:t> </a:t>
            </a:r>
            <a:r>
              <a:rPr lang="en-US" sz="1800" dirty="0" err="1">
                <a:solidFill>
                  <a:srgbClr val="4EC9B0"/>
                </a:solidFill>
                <a:latin typeface="Menlo" panose="020B0609030804020204" pitchFamily="49" charset="0"/>
              </a:rPr>
              <a:t>OccConfig</a:t>
            </a:r>
            <a:r>
              <a:rPr lang="en-US" sz="1800" dirty="0">
                <a:solidFill>
                  <a:srgbClr val="D4D4D4"/>
                </a:solidFill>
                <a:latin typeface="Menlo" panose="020B0609030804020204" pitchFamily="49" charset="0"/>
              </a:rPr>
              <a:t>),</a:t>
            </a:r>
            <a:endParaRPr lang="en-US" sz="18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9560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948F60-CD18-1A44-A18B-76B922B8BEC7}"/>
              </a:ext>
            </a:extLst>
          </p:cNvPr>
          <p:cNvSpPr>
            <a:spLocks noGrp="1"/>
          </p:cNvSpPr>
          <p:nvPr>
            <p:ph type="body" sz="quarter" idx="11"/>
          </p:nvPr>
        </p:nvSpPr>
        <p:spPr/>
        <p:txBody>
          <a:bodyPr/>
          <a:lstStyle/>
          <a:p>
            <a:r>
              <a:rPr lang="en-US" b="1" dirty="0"/>
              <a:t>Note</a:t>
            </a:r>
            <a:r>
              <a:rPr lang="en-US" dirty="0"/>
              <a:t>: </a:t>
            </a:r>
            <a:br>
              <a:rPr lang="en-US" dirty="0"/>
            </a:br>
            <a:r>
              <a:rPr lang="en-US" dirty="0"/>
              <a:t>The </a:t>
            </a:r>
            <a:r>
              <a:rPr lang="en-US" dirty="0" err="1"/>
              <a:t>bestbuy</a:t>
            </a:r>
            <a:r>
              <a:rPr lang="en-US" dirty="0"/>
              <a:t> example in the bootcamp code demonstrates to load and convert product data, but there are a limitations currently: the CMS fails if we navigate to a </a:t>
            </a:r>
            <a:r>
              <a:rPr lang="en-US" dirty="0" err="1"/>
              <a:t>bestbuy</a:t>
            </a:r>
            <a:r>
              <a:rPr lang="en-US" dirty="0"/>
              <a:t> product code, as the CMS tries to find a restricted CMS page. This is why we have a hardcoded product in the adapter, and you cannot navigate to the PDP (just use an </a:t>
            </a:r>
            <a:r>
              <a:rPr lang="en-US" dirty="0" err="1"/>
              <a:t>eisting</a:t>
            </a:r>
            <a:r>
              <a:rPr lang="en-US" dirty="0"/>
              <a:t> link to a PDP should be fine).</a:t>
            </a:r>
          </a:p>
        </p:txBody>
      </p:sp>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marL="457200" indent="-457200">
              <a:buClr>
                <a:schemeClr val="tx1"/>
              </a:buClr>
              <a:buFont typeface="+mj-lt"/>
              <a:buAutoNum type="arabicPeriod"/>
            </a:pPr>
            <a:r>
              <a:rPr lang="en-US" dirty="0"/>
              <a:t>Implement a custom adapter to load data from a third party system </a:t>
            </a:r>
            <a:br>
              <a:rPr lang="en-US" dirty="0"/>
            </a:br>
            <a:r>
              <a:rPr lang="en-US" dirty="0"/>
              <a:t>(for example </a:t>
            </a:r>
            <a:r>
              <a:rPr lang="en-US" dirty="0" err="1"/>
              <a:t>bestbuy</a:t>
            </a:r>
            <a:r>
              <a:rPr lang="en-US" dirty="0"/>
              <a:t>)</a:t>
            </a:r>
          </a:p>
          <a:p>
            <a:pPr marL="457200" indent="-457200">
              <a:buClr>
                <a:schemeClr val="tx1"/>
              </a:buClr>
              <a:buFont typeface="+mj-lt"/>
              <a:buAutoNum type="arabicPeriod"/>
            </a:pPr>
            <a:r>
              <a:rPr lang="en-US" dirty="0"/>
              <a:t>Implement a normalizer to convert the third party payload to the UI model</a:t>
            </a:r>
          </a:p>
          <a:p>
            <a:pPr marL="457200" indent="-457200">
              <a:buClr>
                <a:schemeClr val="tx1"/>
              </a:buClr>
              <a:buFont typeface="+mj-lt"/>
              <a:buAutoNum type="arabicPeriod"/>
            </a:pPr>
            <a:endParaRPr lang="en-US" dirty="0"/>
          </a:p>
          <a:p>
            <a:pPr marL="457200" indent="-457200">
              <a:buClr>
                <a:schemeClr val="tx1"/>
              </a:buClr>
              <a:buFont typeface="+mj-lt"/>
              <a:buAutoNum type="arabicPeriod"/>
            </a:pPr>
            <a:endParaRPr lang="en-US" dirty="0"/>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dirty="0"/>
              <a:t>Learn by doing</a:t>
            </a:r>
          </a:p>
        </p:txBody>
      </p:sp>
    </p:spTree>
    <p:extLst>
      <p:ext uri="{BB962C8B-B14F-4D97-AF65-F5344CB8AC3E}">
        <p14:creationId xmlns:p14="http://schemas.microsoft.com/office/powerpoint/2010/main" val="248203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2082609416"/>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SAP CustomerExperience 2019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CED28BA-37E0-4799-A661-B7497814D561}" vid="{58991990-A70D-4B18-899B-54E4F76C2BEF}"/>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44496</TotalTime>
  <Words>262</Words>
  <Application>Microsoft Macintosh PowerPoint</Application>
  <PresentationFormat>Custom</PresentationFormat>
  <Paragraphs>89</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Courier New</vt:lpstr>
      <vt:lpstr>Menlo</vt:lpstr>
      <vt:lpstr>Symbol</vt:lpstr>
      <vt:lpstr>Wingdings</vt:lpstr>
      <vt:lpstr>Wingdings</vt:lpstr>
      <vt:lpstr>SAP CustomerExperience 2019 16x9 black and white</vt:lpstr>
      <vt:lpstr>SAP CustomerExperience 2019 16x9 blue</vt:lpstr>
      <vt:lpstr>SAP CustomerExperience 2019 16x9 black</vt:lpstr>
      <vt:lpstr>Spartacus Enablement Data Binding </vt:lpstr>
      <vt:lpstr>Data binding</vt:lpstr>
      <vt:lpstr>Resources</vt:lpstr>
      <vt:lpstr>Data Binding Architecture</vt:lpstr>
      <vt:lpstr>Data Domains</vt:lpstr>
      <vt:lpstr>Adapt (third-party) backend systems</vt:lpstr>
      <vt:lpstr>OCC Module</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472</cp:revision>
  <dcterms:created xsi:type="dcterms:W3CDTF">2019-01-20T15:11:46Z</dcterms:created>
  <dcterms:modified xsi:type="dcterms:W3CDTF">2019-07-14T03:04:37Z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