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 id="2147483785" r:id="rId3"/>
  </p:sldMasterIdLst>
  <p:notesMasterIdLst>
    <p:notesMasterId r:id="rId19"/>
  </p:notesMasterIdLst>
  <p:handoutMasterIdLst>
    <p:handoutMasterId r:id="rId20"/>
  </p:handoutMasterIdLst>
  <p:sldIdLst>
    <p:sldId id="256" r:id="rId4"/>
    <p:sldId id="1039" r:id="rId5"/>
    <p:sldId id="1036" r:id="rId6"/>
    <p:sldId id="1138" r:id="rId7"/>
    <p:sldId id="1144" r:id="rId8"/>
    <p:sldId id="1140" r:id="rId9"/>
    <p:sldId id="1139" r:id="rId10"/>
    <p:sldId id="1136" r:id="rId11"/>
    <p:sldId id="1104" r:id="rId12"/>
    <p:sldId id="1141" r:id="rId13"/>
    <p:sldId id="1146" r:id="rId14"/>
    <p:sldId id="1148" r:id="rId15"/>
    <p:sldId id="1147" r:id="rId16"/>
    <p:sldId id="1038" r:id="rId17"/>
    <p:sldId id="1149"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autoAdjust="0"/>
    <p:restoredTop sz="94966" autoAdjust="0"/>
  </p:normalViewPr>
  <p:slideViewPr>
    <p:cSldViewPr snapToGrid="0" showGuides="1">
      <p:cViewPr varScale="1">
        <p:scale>
          <a:sx n="121" d="100"/>
          <a:sy n="121" d="100"/>
        </p:scale>
        <p:origin x="728" y="184"/>
      </p:cViewPr>
      <p:guideLst>
        <p:guide pos="3841"/>
        <p:guide orient="horz" pos="2160"/>
      </p:guideLst>
    </p:cSldViewPr>
  </p:slideViewPr>
  <p:outlineViewPr>
    <p:cViewPr>
      <p:scale>
        <a:sx n="33" d="100"/>
        <a:sy n="33" d="100"/>
      </p:scale>
      <p:origin x="0" y="-5604"/>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AB402417-655B-465E-BB65-D6F1C4FC0E78}"/>
              </a:ext>
            </a:extLst>
          </p:cNvPr>
          <p:cNvPicPr>
            <a:picLocks noChangeAspect="1"/>
          </p:cNvPicPr>
          <p:nvPr userDrawn="1"/>
        </p:nvPicPr>
        <p:blipFill>
          <a:blip r:embed="rId3"/>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92D1DF11-2F51-4F19-8E14-8CE834C7DE02}"/>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pic>
        <p:nvPicPr>
          <p:cNvPr id="6" name="Picture 5">
            <a:extLst>
              <a:ext uri="{FF2B5EF4-FFF2-40B4-BE49-F238E27FC236}">
                <a16:creationId xmlns:a16="http://schemas.microsoft.com/office/drawing/2014/main" id="{F3CCD44C-0B4C-4962-AAB7-294A2FB49814}"/>
              </a:ext>
            </a:extLst>
          </p:cNvPr>
          <p:cNvPicPr>
            <a:picLocks noChangeAspect="1"/>
          </p:cNvPicPr>
          <p:nvPr userDrawn="1"/>
        </p:nvPicPr>
        <p:blipFill>
          <a:blip r:embed="rId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7D45FBE9-CDDF-4989-8AD8-77BE0D99ADD1}"/>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6BBA7F0B-21BC-4907-8687-C77F20232654}"/>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143A5F82-40AF-44B9-B743-F38DF6874B8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9449686"/>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C207C591-5C0B-41EC-93B9-FA3ABC9239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36289180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37FDAED4-F16A-4BB8-AAF0-F9FB459469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950130758"/>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A23ECD7B-29B4-4CE8-ABB3-F13B2E6AD53A}"/>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14271369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111194389"/>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848949041"/>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98460980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9282909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253593"/>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4915583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5942356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59929298"/>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02255127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06097962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8836535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4150974244"/>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1322372291"/>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08096945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60301300"/>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803493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839488452"/>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667368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924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Picture 4">
            <a:extLst>
              <a:ext uri="{FF2B5EF4-FFF2-40B4-BE49-F238E27FC236}">
                <a16:creationId xmlns:a16="http://schemas.microsoft.com/office/drawing/2014/main" id="{612D9C02-4EFE-4A9A-8517-28545011B8A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223070673"/>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3B1CC99E-855C-4FE3-8723-E4B407D1F201}"/>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952722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3A02CFE-5655-41D8-A122-BC7D047F4B7E}"/>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78956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4082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CUSTOMER</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15886049"/>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obi-or-not-tobi/" TargetMode="External"/><Relationship Id="rId2" Type="http://schemas.openxmlformats.org/officeDocument/2006/relationships/hyperlink" Target="mailto:tobias.ouwejan@sap.com"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obi-or-not-tobi/spartacus-bootcamp/tree/master/src/app/features/stat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5018C8F-72F4-7F46-9181-27913E972170}"/>
              </a:ext>
            </a:extLst>
          </p:cNvPr>
          <p:cNvSpPr>
            <a:spLocks noGrp="1"/>
          </p:cNvSpPr>
          <p:nvPr>
            <p:ph type="subTitle" idx="1"/>
          </p:nvPr>
        </p:nvSpPr>
        <p:spPr/>
        <p:txBody>
          <a:bodyPr/>
          <a:lstStyle/>
          <a:p>
            <a:r>
              <a:rPr lang="en-US" noProof="0" dirty="0"/>
              <a:t>Tobias </a:t>
            </a:r>
            <a:r>
              <a:rPr lang="en-US" noProof="0" dirty="0" err="1"/>
              <a:t>Ouwejan</a:t>
            </a:r>
            <a:r>
              <a:rPr lang="en-US" noProof="0" dirty="0"/>
              <a:t>, SAP</a:t>
            </a:r>
          </a:p>
        </p:txBody>
      </p:sp>
      <p:sp>
        <p:nvSpPr>
          <p:cNvPr id="6" name="Title 5">
            <a:extLst>
              <a:ext uri="{FF2B5EF4-FFF2-40B4-BE49-F238E27FC236}">
                <a16:creationId xmlns:a16="http://schemas.microsoft.com/office/drawing/2014/main" id="{EA44AE67-C2E1-3646-8B6C-53505EE7E150}"/>
              </a:ext>
            </a:extLst>
          </p:cNvPr>
          <p:cNvSpPr>
            <a:spLocks noGrp="1"/>
          </p:cNvSpPr>
          <p:nvPr>
            <p:ph type="title"/>
          </p:nvPr>
        </p:nvSpPr>
        <p:spPr/>
        <p:txBody>
          <a:bodyPr/>
          <a:lstStyle/>
          <a:p>
            <a:r>
              <a:rPr lang="en-US" noProof="0" dirty="0"/>
              <a:t>Spartacus Enablement</a:t>
            </a:r>
            <a:br>
              <a:rPr lang="en-US" noProof="0" dirty="0"/>
            </a:br>
            <a:r>
              <a:rPr lang="en-US" noProof="0" dirty="0">
                <a:solidFill>
                  <a:schemeClr val="accent1"/>
                </a:solidFill>
              </a:rPr>
              <a:t>State</a:t>
            </a:r>
            <a:r>
              <a:rPr lang="en-US" dirty="0">
                <a:solidFill>
                  <a:schemeClr val="accent1"/>
                </a:solidFill>
              </a:rPr>
              <a:t> management with </a:t>
            </a:r>
            <a:r>
              <a:rPr lang="en-US" noProof="0" dirty="0">
                <a:solidFill>
                  <a:schemeClr val="accent1"/>
                </a:solidFill>
              </a:rPr>
              <a:t>NGRX</a:t>
            </a:r>
            <a:br>
              <a:rPr lang="en-US" noProof="0" dirty="0">
                <a:solidFill>
                  <a:schemeClr val="accent1"/>
                </a:solidFill>
              </a:rPr>
            </a:br>
            <a:endParaRPr lang="en-US" noProof="0" dirty="0">
              <a:solidFill>
                <a:schemeClr val="accent1"/>
              </a:solidFill>
            </a:endParaRPr>
          </a:p>
        </p:txBody>
      </p:sp>
    </p:spTree>
    <p:extLst>
      <p:ext uri="{BB962C8B-B14F-4D97-AF65-F5344CB8AC3E}">
        <p14:creationId xmlns:p14="http://schemas.microsoft.com/office/powerpoint/2010/main" val="86874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lstStyle/>
          <a:p>
            <a:pPr marL="342900" indent="-342900">
              <a:buFont typeface="Wingdings" pitchFamily="2" charset="2"/>
              <a:buChar char="§"/>
            </a:pPr>
            <a:r>
              <a:rPr lang="en-US" dirty="0"/>
              <a:t>Boilerplate code</a:t>
            </a:r>
          </a:p>
          <a:p>
            <a:pPr marL="342900" indent="-342900">
              <a:buFont typeface="Wingdings" pitchFamily="2" charset="2"/>
              <a:buChar char="§"/>
            </a:pPr>
            <a:r>
              <a:rPr lang="en-US" dirty="0"/>
              <a:t>Complex implementation</a:t>
            </a:r>
          </a:p>
          <a:p>
            <a:pPr marL="342900" indent="-342900">
              <a:buFont typeface="Wingdings" pitchFamily="2" charset="2"/>
              <a:buChar char="§"/>
            </a:pPr>
            <a:r>
              <a:rPr lang="en-US" dirty="0"/>
              <a:t>too much redux, not enough “</a:t>
            </a:r>
            <a:r>
              <a:rPr lang="en-US" dirty="0" err="1"/>
              <a:t>angulararised</a:t>
            </a:r>
            <a:r>
              <a:rPr lang="en-US" dirty="0"/>
              <a:t>”</a:t>
            </a:r>
          </a:p>
          <a:p>
            <a:pPr marL="342900" indent="-342900">
              <a:buFont typeface="Wingdings" pitchFamily="2" charset="2"/>
              <a:buChar char="§"/>
            </a:pPr>
            <a:r>
              <a:rPr lang="en-US" dirty="0"/>
              <a:t>More alternatives available today</a:t>
            </a:r>
          </a:p>
          <a:p>
            <a:pPr marL="342900" indent="-342900">
              <a:buFont typeface="Wingdings" pitchFamily="2" charset="2"/>
              <a:buChar char="§"/>
            </a:pPr>
            <a:r>
              <a:rPr lang="en-US" dirty="0"/>
              <a:t>NGRX could be avoided</a:t>
            </a:r>
          </a:p>
          <a:p>
            <a:pPr marL="342900" indent="-342900">
              <a:buFont typeface="Wingdings" pitchFamily="2" charset="2"/>
              <a:buChar char="§"/>
            </a:pPr>
            <a:endParaRPr lang="en-US" dirty="0"/>
          </a:p>
          <a:p>
            <a:r>
              <a:rPr lang="en-US" dirty="0">
                <a:solidFill>
                  <a:schemeClr val="accent1"/>
                </a:solidFill>
              </a:rPr>
              <a:t>This is why we’ve fronted NGRX with a facade layer.</a:t>
            </a:r>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NGRX is (considered) Complex</a:t>
            </a:r>
          </a:p>
        </p:txBody>
      </p:sp>
    </p:spTree>
    <p:extLst>
      <p:ext uri="{BB962C8B-B14F-4D97-AF65-F5344CB8AC3E}">
        <p14:creationId xmlns:p14="http://schemas.microsoft.com/office/powerpoint/2010/main" val="389132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F3408-51AB-8748-86B4-64B688D669F9}"/>
              </a:ext>
            </a:extLst>
          </p:cNvPr>
          <p:cNvSpPr/>
          <p:nvPr/>
        </p:nvSpPr>
        <p:spPr bwMode="gray">
          <a:xfrm>
            <a:off x="4802894" y="2465041"/>
            <a:ext cx="2519992" cy="1927917"/>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spartacus</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/core</a:t>
            </a:r>
          </a:p>
        </p:txBody>
      </p:sp>
      <p:sp>
        <p:nvSpPr>
          <p:cNvPr id="98" name="Rectangle 97">
            <a:extLst>
              <a:ext uri="{FF2B5EF4-FFF2-40B4-BE49-F238E27FC236}">
                <a16:creationId xmlns:a16="http://schemas.microsoft.com/office/drawing/2014/main" id="{A6C82C65-4904-1541-A31A-8D964707CBFF}"/>
              </a:ext>
            </a:extLst>
          </p:cNvPr>
          <p:cNvSpPr/>
          <p:nvPr/>
        </p:nvSpPr>
        <p:spPr bwMode="gray">
          <a:xfrm>
            <a:off x="8023671" y="2465041"/>
            <a:ext cx="1825391" cy="1927917"/>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SAP Commerce (OCC)</a:t>
            </a:r>
          </a:p>
        </p:txBody>
      </p:sp>
      <p:sp>
        <p:nvSpPr>
          <p:cNvPr id="96" name="Rectangle 95">
            <a:extLst>
              <a:ext uri="{FF2B5EF4-FFF2-40B4-BE49-F238E27FC236}">
                <a16:creationId xmlns:a16="http://schemas.microsoft.com/office/drawing/2014/main" id="{8B56BEA6-B401-EE4B-8555-9F9B5E8C2675}"/>
              </a:ext>
            </a:extLst>
          </p:cNvPr>
          <p:cNvSpPr/>
          <p:nvPr/>
        </p:nvSpPr>
        <p:spPr bwMode="gray">
          <a:xfrm>
            <a:off x="2243055" y="2465041"/>
            <a:ext cx="1825391" cy="1927917"/>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spartacus</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/storefront</a:t>
            </a:r>
          </a:p>
        </p:txBody>
      </p:sp>
      <p:sp>
        <p:nvSpPr>
          <p:cNvPr id="3" name="Text Placeholder 2">
            <a:extLst>
              <a:ext uri="{FF2B5EF4-FFF2-40B4-BE49-F238E27FC236}">
                <a16:creationId xmlns:a16="http://schemas.microsoft.com/office/drawing/2014/main" id="{B88B58D2-ECD0-7048-BE9D-719B5C3F755D}"/>
              </a:ext>
            </a:extLst>
          </p:cNvPr>
          <p:cNvSpPr>
            <a:spLocks noGrp="1"/>
          </p:cNvSpPr>
          <p:nvPr>
            <p:ph type="body" sz="quarter" idx="10"/>
          </p:nvPr>
        </p:nvSpPr>
        <p:spPr/>
        <p:txBody>
          <a:bodyPr/>
          <a:lstStyle/>
          <a:p>
            <a:r>
              <a:rPr lang="en-US" dirty="0"/>
              <a:t>Component Developers don’t need to now and understand NGRX.</a:t>
            </a:r>
          </a:p>
        </p:txBody>
      </p:sp>
      <p:sp>
        <p:nvSpPr>
          <p:cNvPr id="7" name="Title 6">
            <a:extLst>
              <a:ext uri="{FF2B5EF4-FFF2-40B4-BE49-F238E27FC236}">
                <a16:creationId xmlns:a16="http://schemas.microsoft.com/office/drawing/2014/main" id="{E16F2D7C-0391-7D43-897F-06CB840A70FF}"/>
              </a:ext>
            </a:extLst>
          </p:cNvPr>
          <p:cNvSpPr>
            <a:spLocks noGrp="1"/>
          </p:cNvSpPr>
          <p:nvPr>
            <p:ph type="title"/>
          </p:nvPr>
        </p:nvSpPr>
        <p:spPr/>
        <p:txBody>
          <a:bodyPr/>
          <a:lstStyle/>
          <a:p>
            <a:r>
              <a:rPr lang="en-US" dirty="0"/>
              <a:t>Hide complexity behind facade</a:t>
            </a:r>
          </a:p>
        </p:txBody>
      </p:sp>
      <p:sp>
        <p:nvSpPr>
          <p:cNvPr id="38" name="Rectangle 37">
            <a:extLst>
              <a:ext uri="{FF2B5EF4-FFF2-40B4-BE49-F238E27FC236}">
                <a16:creationId xmlns:a16="http://schemas.microsoft.com/office/drawing/2014/main" id="{91F1D253-866C-6346-9988-22BAE205F468}"/>
              </a:ext>
            </a:extLst>
          </p:cNvPr>
          <p:cNvSpPr/>
          <p:nvPr/>
        </p:nvSpPr>
        <p:spPr bwMode="gray">
          <a:xfrm>
            <a:off x="2406484" y="2616423"/>
            <a:ext cx="1484315" cy="1410594"/>
          </a:xfrm>
          <a:prstGeom prst="rect">
            <a:avLst/>
          </a:prstGeom>
          <a:solidFill>
            <a:schemeClr val="accent1"/>
          </a:solidFill>
          <a:ln w="25400" algn="ctr">
            <a:noFill/>
            <a:miter lim="800000"/>
            <a:headEnd/>
            <a:tailEnd/>
          </a:ln>
        </p:spPr>
        <p:txBody>
          <a:bodyPr lIns="108000" tIns="144000" rIns="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 </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Component</a:t>
            </a:r>
          </a:p>
        </p:txBody>
      </p:sp>
      <p:grpSp>
        <p:nvGrpSpPr>
          <p:cNvPr id="72" name="Group 71">
            <a:extLst>
              <a:ext uri="{FF2B5EF4-FFF2-40B4-BE49-F238E27FC236}">
                <a16:creationId xmlns:a16="http://schemas.microsoft.com/office/drawing/2014/main" id="{2445EA08-1F7A-EC4B-A452-853A6CB09E22}"/>
              </a:ext>
            </a:extLst>
          </p:cNvPr>
          <p:cNvGrpSpPr/>
          <p:nvPr/>
        </p:nvGrpSpPr>
        <p:grpSpPr>
          <a:xfrm>
            <a:off x="4230207" y="3152883"/>
            <a:ext cx="444644" cy="326394"/>
            <a:chOff x="2343011" y="4331594"/>
            <a:chExt cx="444644" cy="326394"/>
          </a:xfrm>
        </p:grpSpPr>
        <p:grpSp>
          <p:nvGrpSpPr>
            <p:cNvPr id="74" name="Group 73">
              <a:extLst>
                <a:ext uri="{FF2B5EF4-FFF2-40B4-BE49-F238E27FC236}">
                  <a16:creationId xmlns:a16="http://schemas.microsoft.com/office/drawing/2014/main" id="{8FD72305-8123-0348-928C-E3EEDC6A38BA}"/>
                </a:ext>
              </a:extLst>
            </p:cNvPr>
            <p:cNvGrpSpPr/>
            <p:nvPr/>
          </p:nvGrpSpPr>
          <p:grpSpPr>
            <a:xfrm rot="10800000">
              <a:off x="2343011" y="4334932"/>
              <a:ext cx="172157" cy="323056"/>
              <a:chOff x="2453911" y="1388534"/>
              <a:chExt cx="322241" cy="604691"/>
            </a:xfrm>
          </p:grpSpPr>
          <p:cxnSp>
            <p:nvCxnSpPr>
              <p:cNvPr id="78" name="Straight Connector 77">
                <a:extLst>
                  <a:ext uri="{FF2B5EF4-FFF2-40B4-BE49-F238E27FC236}">
                    <a16:creationId xmlns:a16="http://schemas.microsoft.com/office/drawing/2014/main" id="{AFD90280-BBD2-1542-A161-B278BA277B20}"/>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60E5D5C-DF2B-4349-9BC9-565CAB134218}"/>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4233F22E-CD9A-0846-9211-7B0EDE8F4C7B}"/>
                </a:ext>
              </a:extLst>
            </p:cNvPr>
            <p:cNvGrpSpPr/>
            <p:nvPr/>
          </p:nvGrpSpPr>
          <p:grpSpPr>
            <a:xfrm>
              <a:off x="2615498" y="4331594"/>
              <a:ext cx="172157" cy="323056"/>
              <a:chOff x="2453911" y="1388534"/>
              <a:chExt cx="322241" cy="604691"/>
            </a:xfrm>
          </p:grpSpPr>
          <p:cxnSp>
            <p:nvCxnSpPr>
              <p:cNvPr id="76" name="Straight Connector 75">
                <a:extLst>
                  <a:ext uri="{FF2B5EF4-FFF2-40B4-BE49-F238E27FC236}">
                    <a16:creationId xmlns:a16="http://schemas.microsoft.com/office/drawing/2014/main" id="{66FA587C-FD88-9A4E-B56A-1791830E83B5}"/>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9411720-B8E1-E144-BA0E-DA55959DEB4C}"/>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82" name="Rectangle 81">
            <a:extLst>
              <a:ext uri="{FF2B5EF4-FFF2-40B4-BE49-F238E27FC236}">
                <a16:creationId xmlns:a16="http://schemas.microsoft.com/office/drawing/2014/main" id="{8345EB22-7C5E-6142-83DC-BA4F3189CA12}"/>
              </a:ext>
            </a:extLst>
          </p:cNvPr>
          <p:cNvSpPr/>
          <p:nvPr/>
        </p:nvSpPr>
        <p:spPr bwMode="gray">
          <a:xfrm>
            <a:off x="8192468" y="2616421"/>
            <a:ext cx="1487458" cy="1410595"/>
          </a:xfrm>
          <a:prstGeom prst="rect">
            <a:avLst/>
          </a:prstGeom>
          <a:solidFill>
            <a:schemeClr val="accent5">
              <a:lumMod val="75000"/>
            </a:schemeClr>
          </a:solidFill>
          <a:ln w="25400" algn="ctr">
            <a:noFill/>
            <a:miter lim="800000"/>
            <a:headEnd/>
            <a:tailEnd/>
          </a:ln>
        </p:spPr>
        <p:txBody>
          <a:bodyPr lIns="108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Backend System</a:t>
            </a:r>
          </a:p>
        </p:txBody>
      </p:sp>
      <p:grpSp>
        <p:nvGrpSpPr>
          <p:cNvPr id="83" name="Group 82">
            <a:extLst>
              <a:ext uri="{FF2B5EF4-FFF2-40B4-BE49-F238E27FC236}">
                <a16:creationId xmlns:a16="http://schemas.microsoft.com/office/drawing/2014/main" id="{F5E45A70-BB58-D74C-A6E0-E802FDF3E5B4}"/>
              </a:ext>
            </a:extLst>
          </p:cNvPr>
          <p:cNvGrpSpPr/>
          <p:nvPr/>
        </p:nvGrpSpPr>
        <p:grpSpPr>
          <a:xfrm>
            <a:off x="7377329" y="3132502"/>
            <a:ext cx="587020" cy="686874"/>
            <a:chOff x="9137955" y="2755811"/>
            <a:chExt cx="587020" cy="686874"/>
          </a:xfrm>
        </p:grpSpPr>
        <p:grpSp>
          <p:nvGrpSpPr>
            <p:cNvPr id="85" name="Group 84">
              <a:extLst>
                <a:ext uri="{FF2B5EF4-FFF2-40B4-BE49-F238E27FC236}">
                  <a16:creationId xmlns:a16="http://schemas.microsoft.com/office/drawing/2014/main" id="{AB34430E-E577-7244-8AC4-58D3CA4157E9}"/>
                </a:ext>
              </a:extLst>
            </p:cNvPr>
            <p:cNvGrpSpPr/>
            <p:nvPr/>
          </p:nvGrpSpPr>
          <p:grpSpPr>
            <a:xfrm>
              <a:off x="9204055" y="2755811"/>
              <a:ext cx="444644" cy="326394"/>
              <a:chOff x="2343011" y="4331594"/>
              <a:chExt cx="444644" cy="326394"/>
            </a:xfrm>
          </p:grpSpPr>
          <p:grpSp>
            <p:nvGrpSpPr>
              <p:cNvPr id="87" name="Group 86">
                <a:extLst>
                  <a:ext uri="{FF2B5EF4-FFF2-40B4-BE49-F238E27FC236}">
                    <a16:creationId xmlns:a16="http://schemas.microsoft.com/office/drawing/2014/main" id="{4BD7447E-98F1-C04B-B543-DE991398243F}"/>
                  </a:ext>
                </a:extLst>
              </p:cNvPr>
              <p:cNvGrpSpPr/>
              <p:nvPr/>
            </p:nvGrpSpPr>
            <p:grpSpPr>
              <a:xfrm rot="10800000">
                <a:off x="2343011" y="4334932"/>
                <a:ext cx="172157" cy="323056"/>
                <a:chOff x="2453911" y="1388534"/>
                <a:chExt cx="322241" cy="604691"/>
              </a:xfrm>
            </p:grpSpPr>
            <p:cxnSp>
              <p:nvCxnSpPr>
                <p:cNvPr id="92" name="Straight Connector 91">
                  <a:extLst>
                    <a:ext uri="{FF2B5EF4-FFF2-40B4-BE49-F238E27FC236}">
                      <a16:creationId xmlns:a16="http://schemas.microsoft.com/office/drawing/2014/main" id="{B8447D02-3711-0945-82F2-3FB1CE38F88E}"/>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743C9F-6327-834B-95EA-50C8C4B81130}"/>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89" name="Group 88">
                <a:extLst>
                  <a:ext uri="{FF2B5EF4-FFF2-40B4-BE49-F238E27FC236}">
                    <a16:creationId xmlns:a16="http://schemas.microsoft.com/office/drawing/2014/main" id="{699563A7-6D58-8C43-9EF0-DEB2537547C8}"/>
                  </a:ext>
                </a:extLst>
              </p:cNvPr>
              <p:cNvGrpSpPr/>
              <p:nvPr/>
            </p:nvGrpSpPr>
            <p:grpSpPr>
              <a:xfrm>
                <a:off x="2615498" y="4331594"/>
                <a:ext cx="172157" cy="323056"/>
                <a:chOff x="2453911" y="1388534"/>
                <a:chExt cx="322241" cy="604691"/>
              </a:xfrm>
            </p:grpSpPr>
            <p:cxnSp>
              <p:nvCxnSpPr>
                <p:cNvPr id="90" name="Straight Connector 89">
                  <a:extLst>
                    <a:ext uri="{FF2B5EF4-FFF2-40B4-BE49-F238E27FC236}">
                      <a16:creationId xmlns:a16="http://schemas.microsoft.com/office/drawing/2014/main" id="{C65F360E-ECBE-8745-9618-CE7D3A53114E}"/>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1A4D267-9CFB-864C-986F-E1AAAC97E68C}"/>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86" name="Rectangle 85">
              <a:extLst>
                <a:ext uri="{FF2B5EF4-FFF2-40B4-BE49-F238E27FC236}">
                  <a16:creationId xmlns:a16="http://schemas.microsoft.com/office/drawing/2014/main" id="{6A4E8E23-C9FF-1B43-A5A1-3FD6F807DFD9}"/>
                </a:ext>
              </a:extLst>
            </p:cNvPr>
            <p:cNvSpPr/>
            <p:nvPr/>
          </p:nvSpPr>
          <p:spPr>
            <a:xfrm>
              <a:off x="9137955" y="3165686"/>
              <a:ext cx="587020" cy="276999"/>
            </a:xfrm>
            <a:prstGeom prst="rect">
              <a:avLst/>
            </a:prstGeom>
            <a:ln>
              <a:noFill/>
            </a:ln>
          </p:spPr>
          <p:style>
            <a:lnRef idx="1">
              <a:schemeClr val="dk1"/>
            </a:lnRef>
            <a:fillRef idx="0">
              <a:schemeClr val="dk1"/>
            </a:fillRef>
            <a:effectRef idx="0">
              <a:schemeClr val="dk1"/>
            </a:effectRef>
            <a:fontRef idx="minor">
              <a:schemeClr val="tx1"/>
            </a:fontRef>
          </p:style>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HTTP</a:t>
              </a: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70" name="Rectangle 69">
            <a:extLst>
              <a:ext uri="{FF2B5EF4-FFF2-40B4-BE49-F238E27FC236}">
                <a16:creationId xmlns:a16="http://schemas.microsoft.com/office/drawing/2014/main" id="{476CD69B-6581-BC4D-A2C1-46AC6EF7C0D8}"/>
              </a:ext>
            </a:extLst>
          </p:cNvPr>
          <p:cNvSpPr/>
          <p:nvPr/>
        </p:nvSpPr>
        <p:spPr bwMode="gray">
          <a:xfrm>
            <a:off x="5653554" y="2616421"/>
            <a:ext cx="1499361" cy="1410595"/>
          </a:xfrm>
          <a:prstGeom prst="rect">
            <a:avLst/>
          </a:prstGeom>
          <a:solidFill>
            <a:schemeClr val="accent4">
              <a:lumMod val="75000"/>
            </a:schemeClr>
          </a:solidFill>
          <a:ln w="25400" algn="ctr">
            <a:noFill/>
            <a:miter lim="800000"/>
            <a:headEnd/>
            <a:tailEnd/>
          </a:ln>
        </p:spPr>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Store</a:t>
            </a:r>
          </a:p>
        </p:txBody>
      </p:sp>
      <p:sp>
        <p:nvSpPr>
          <p:cNvPr id="25" name="Rectangle 24">
            <a:extLst>
              <a:ext uri="{FF2B5EF4-FFF2-40B4-BE49-F238E27FC236}">
                <a16:creationId xmlns:a16="http://schemas.microsoft.com/office/drawing/2014/main" id="{14EB009A-FF34-3440-85AF-20EFCDD80E3A}"/>
              </a:ext>
            </a:extLst>
          </p:cNvPr>
          <p:cNvSpPr/>
          <p:nvPr/>
        </p:nvSpPr>
        <p:spPr bwMode="gray">
          <a:xfrm rot="16200000">
            <a:off x="4526706" y="3028214"/>
            <a:ext cx="1410589" cy="587020"/>
          </a:xfrm>
          <a:prstGeom prst="rect">
            <a:avLst/>
          </a:prstGeom>
          <a:solidFill>
            <a:schemeClr val="accent4">
              <a:lumMod val="50000"/>
            </a:schemeClr>
          </a:solidFill>
          <a:ln w="25400" algn="ctr">
            <a:noFill/>
            <a:miter lim="800000"/>
            <a:headEnd/>
            <a:tailEnd/>
          </a:ln>
        </p:spPr>
        <p:txBody>
          <a:bodyPr lIns="216000" tIns="144000" rIns="144000" bIns="144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Facade</a:t>
            </a:r>
          </a:p>
        </p:txBody>
      </p:sp>
      <p:sp>
        <p:nvSpPr>
          <p:cNvPr id="26" name="Right Arrow 25">
            <a:extLst>
              <a:ext uri="{FF2B5EF4-FFF2-40B4-BE49-F238E27FC236}">
                <a16:creationId xmlns:a16="http://schemas.microsoft.com/office/drawing/2014/main" id="{68501EF3-4889-CF4E-8218-7F2C30E28AE4}"/>
              </a:ext>
            </a:extLst>
          </p:cNvPr>
          <p:cNvSpPr/>
          <p:nvPr/>
        </p:nvSpPr>
        <p:spPr bwMode="gray">
          <a:xfrm>
            <a:off x="5442914" y="2830410"/>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7" name="Right Arrow 26">
            <a:extLst>
              <a:ext uri="{FF2B5EF4-FFF2-40B4-BE49-F238E27FC236}">
                <a16:creationId xmlns:a16="http://schemas.microsoft.com/office/drawing/2014/main" id="{8B4D563D-A657-724C-BAE8-D9F18691574E}"/>
              </a:ext>
            </a:extLst>
          </p:cNvPr>
          <p:cNvSpPr/>
          <p:nvPr/>
        </p:nvSpPr>
        <p:spPr bwMode="gray">
          <a:xfrm>
            <a:off x="5469548" y="3718568"/>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425330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lstStyle/>
          <a:p>
            <a:pPr marL="342900" indent="-342900">
              <a:buFont typeface="Wingdings" pitchFamily="2" charset="2"/>
              <a:buChar char="§"/>
            </a:pPr>
            <a:r>
              <a:rPr lang="en-US" dirty="0"/>
              <a:t>Actions are exposed</a:t>
            </a:r>
            <a:br>
              <a:rPr lang="en-US" dirty="0"/>
            </a:br>
            <a:r>
              <a:rPr lang="en-US" dirty="0">
                <a:solidFill>
                  <a:schemeClr val="accent1"/>
                </a:solidFill>
              </a:rPr>
              <a:t>for example </a:t>
            </a:r>
            <a:r>
              <a:rPr lang="en-US" dirty="0" err="1">
                <a:solidFill>
                  <a:schemeClr val="accent1"/>
                </a:solidFill>
              </a:rPr>
              <a:t>ProductActions.LOAD_PRODUCT_SUCCESS</a:t>
            </a:r>
            <a:endParaRPr lang="en-US" dirty="0">
              <a:solidFill>
                <a:schemeClr val="accent1"/>
              </a:solidFill>
            </a:endParaRPr>
          </a:p>
          <a:p>
            <a:pPr marL="342900" indent="-342900">
              <a:buFont typeface="Wingdings" pitchFamily="2" charset="2"/>
              <a:buChar char="§"/>
            </a:pPr>
            <a:r>
              <a:rPr lang="en-US" dirty="0"/>
              <a:t>Selectors are exposed</a:t>
            </a:r>
            <a:br>
              <a:rPr lang="en-US" dirty="0"/>
            </a:br>
            <a:r>
              <a:rPr lang="en-US" dirty="0">
                <a:solidFill>
                  <a:schemeClr val="accent1"/>
                </a:solidFill>
              </a:rPr>
              <a:t>for example </a:t>
            </a:r>
            <a:r>
              <a:rPr lang="en-US" dirty="0" err="1">
                <a:solidFill>
                  <a:schemeClr val="accent1"/>
                </a:solidFill>
              </a:rPr>
              <a:t>ProductSelectors.getSearchResults</a:t>
            </a:r>
            <a:endParaRPr lang="en-US" dirty="0">
              <a:solidFill>
                <a:schemeClr val="accent1"/>
              </a:solidFill>
            </a:endParaRPr>
          </a:p>
          <a:p>
            <a:pPr marL="342900" indent="-342900">
              <a:buFont typeface="Wingdings" pitchFamily="2" charset="2"/>
              <a:buChar char="§"/>
            </a:pPr>
            <a:r>
              <a:rPr lang="en-US" dirty="0"/>
              <a:t>State interfaces are exposed</a:t>
            </a:r>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NGRX </a:t>
            </a:r>
            <a:r>
              <a:rPr lang="en-US" dirty="0"/>
              <a:t>partially made </a:t>
            </a:r>
            <a:r>
              <a:rPr lang="en-US" noProof="0" dirty="0"/>
              <a:t>it to the public API (core)</a:t>
            </a:r>
          </a:p>
        </p:txBody>
      </p:sp>
    </p:spTree>
    <p:extLst>
      <p:ext uri="{BB962C8B-B14F-4D97-AF65-F5344CB8AC3E}">
        <p14:creationId xmlns:p14="http://schemas.microsoft.com/office/powerpoint/2010/main" val="130959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F3408-51AB-8748-86B4-64B688D669F9}"/>
              </a:ext>
            </a:extLst>
          </p:cNvPr>
          <p:cNvSpPr/>
          <p:nvPr/>
        </p:nvSpPr>
        <p:spPr bwMode="gray">
          <a:xfrm>
            <a:off x="4802894" y="2708956"/>
            <a:ext cx="2519992" cy="1927917"/>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spartacus</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/core</a:t>
            </a:r>
          </a:p>
        </p:txBody>
      </p:sp>
      <p:sp>
        <p:nvSpPr>
          <p:cNvPr id="98" name="Rectangle 97">
            <a:extLst>
              <a:ext uri="{FF2B5EF4-FFF2-40B4-BE49-F238E27FC236}">
                <a16:creationId xmlns:a16="http://schemas.microsoft.com/office/drawing/2014/main" id="{A6C82C65-4904-1541-A31A-8D964707CBFF}"/>
              </a:ext>
            </a:extLst>
          </p:cNvPr>
          <p:cNvSpPr/>
          <p:nvPr/>
        </p:nvSpPr>
        <p:spPr bwMode="gray">
          <a:xfrm>
            <a:off x="8023671" y="2708956"/>
            <a:ext cx="1825391" cy="1927917"/>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SAP Commerce (OCC)</a:t>
            </a:r>
          </a:p>
        </p:txBody>
      </p:sp>
      <p:sp>
        <p:nvSpPr>
          <p:cNvPr id="96" name="Rectangle 95">
            <a:extLst>
              <a:ext uri="{FF2B5EF4-FFF2-40B4-BE49-F238E27FC236}">
                <a16:creationId xmlns:a16="http://schemas.microsoft.com/office/drawing/2014/main" id="{8B56BEA6-B401-EE4B-8555-9F9B5E8C2675}"/>
              </a:ext>
            </a:extLst>
          </p:cNvPr>
          <p:cNvSpPr/>
          <p:nvPr/>
        </p:nvSpPr>
        <p:spPr bwMode="gray">
          <a:xfrm>
            <a:off x="2243055" y="2708956"/>
            <a:ext cx="1825391" cy="1927917"/>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spartacus</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/storefront</a:t>
            </a:r>
          </a:p>
        </p:txBody>
      </p:sp>
      <p:sp>
        <p:nvSpPr>
          <p:cNvPr id="7" name="Title 6">
            <a:extLst>
              <a:ext uri="{FF2B5EF4-FFF2-40B4-BE49-F238E27FC236}">
                <a16:creationId xmlns:a16="http://schemas.microsoft.com/office/drawing/2014/main" id="{E16F2D7C-0391-7D43-897F-06CB840A70FF}"/>
              </a:ext>
            </a:extLst>
          </p:cNvPr>
          <p:cNvSpPr>
            <a:spLocks noGrp="1"/>
          </p:cNvSpPr>
          <p:nvPr>
            <p:ph type="title"/>
          </p:nvPr>
        </p:nvSpPr>
        <p:spPr>
          <a:xfrm>
            <a:off x="504001" y="504000"/>
            <a:ext cx="11186476" cy="369332"/>
          </a:xfrm>
        </p:spPr>
        <p:txBody>
          <a:bodyPr/>
          <a:lstStyle/>
          <a:p>
            <a:r>
              <a:rPr lang="en-US" dirty="0"/>
              <a:t>NGRX Public API</a:t>
            </a:r>
          </a:p>
        </p:txBody>
      </p:sp>
      <p:sp>
        <p:nvSpPr>
          <p:cNvPr id="38" name="Rectangle 37">
            <a:extLst>
              <a:ext uri="{FF2B5EF4-FFF2-40B4-BE49-F238E27FC236}">
                <a16:creationId xmlns:a16="http://schemas.microsoft.com/office/drawing/2014/main" id="{91F1D253-866C-6346-9988-22BAE205F468}"/>
              </a:ext>
            </a:extLst>
          </p:cNvPr>
          <p:cNvSpPr/>
          <p:nvPr/>
        </p:nvSpPr>
        <p:spPr bwMode="gray">
          <a:xfrm>
            <a:off x="2406484" y="2860338"/>
            <a:ext cx="1484315" cy="1410594"/>
          </a:xfrm>
          <a:prstGeom prst="rect">
            <a:avLst/>
          </a:prstGeom>
          <a:solidFill>
            <a:schemeClr val="accent1"/>
          </a:solidFill>
          <a:ln w="25400" algn="ctr">
            <a:noFill/>
            <a:miter lim="800000"/>
            <a:headEnd/>
            <a:tailEnd/>
          </a:ln>
        </p:spPr>
        <p:txBody>
          <a:bodyPr lIns="108000" tIns="144000" rIns="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 </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Component</a:t>
            </a:r>
          </a:p>
        </p:txBody>
      </p:sp>
      <p:grpSp>
        <p:nvGrpSpPr>
          <p:cNvPr id="72" name="Group 71">
            <a:extLst>
              <a:ext uri="{FF2B5EF4-FFF2-40B4-BE49-F238E27FC236}">
                <a16:creationId xmlns:a16="http://schemas.microsoft.com/office/drawing/2014/main" id="{2445EA08-1F7A-EC4B-A452-853A6CB09E22}"/>
              </a:ext>
            </a:extLst>
          </p:cNvPr>
          <p:cNvGrpSpPr/>
          <p:nvPr/>
        </p:nvGrpSpPr>
        <p:grpSpPr>
          <a:xfrm>
            <a:off x="4230207" y="3396798"/>
            <a:ext cx="444644" cy="326394"/>
            <a:chOff x="2343011" y="4331594"/>
            <a:chExt cx="444644" cy="326394"/>
          </a:xfrm>
        </p:grpSpPr>
        <p:grpSp>
          <p:nvGrpSpPr>
            <p:cNvPr id="74" name="Group 73">
              <a:extLst>
                <a:ext uri="{FF2B5EF4-FFF2-40B4-BE49-F238E27FC236}">
                  <a16:creationId xmlns:a16="http://schemas.microsoft.com/office/drawing/2014/main" id="{8FD72305-8123-0348-928C-E3EEDC6A38BA}"/>
                </a:ext>
              </a:extLst>
            </p:cNvPr>
            <p:cNvGrpSpPr/>
            <p:nvPr/>
          </p:nvGrpSpPr>
          <p:grpSpPr>
            <a:xfrm rot="10800000">
              <a:off x="2343011" y="4334932"/>
              <a:ext cx="172157" cy="323056"/>
              <a:chOff x="2453911" y="1388534"/>
              <a:chExt cx="322241" cy="604691"/>
            </a:xfrm>
          </p:grpSpPr>
          <p:cxnSp>
            <p:nvCxnSpPr>
              <p:cNvPr id="78" name="Straight Connector 77">
                <a:extLst>
                  <a:ext uri="{FF2B5EF4-FFF2-40B4-BE49-F238E27FC236}">
                    <a16:creationId xmlns:a16="http://schemas.microsoft.com/office/drawing/2014/main" id="{AFD90280-BBD2-1542-A161-B278BA277B20}"/>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60E5D5C-DF2B-4349-9BC9-565CAB134218}"/>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4233F22E-CD9A-0846-9211-7B0EDE8F4C7B}"/>
                </a:ext>
              </a:extLst>
            </p:cNvPr>
            <p:cNvGrpSpPr/>
            <p:nvPr/>
          </p:nvGrpSpPr>
          <p:grpSpPr>
            <a:xfrm>
              <a:off x="2615498" y="4331594"/>
              <a:ext cx="172157" cy="323056"/>
              <a:chOff x="2453911" y="1388534"/>
              <a:chExt cx="322241" cy="604691"/>
            </a:xfrm>
          </p:grpSpPr>
          <p:cxnSp>
            <p:nvCxnSpPr>
              <p:cNvPr id="76" name="Straight Connector 75">
                <a:extLst>
                  <a:ext uri="{FF2B5EF4-FFF2-40B4-BE49-F238E27FC236}">
                    <a16:creationId xmlns:a16="http://schemas.microsoft.com/office/drawing/2014/main" id="{66FA587C-FD88-9A4E-B56A-1791830E83B5}"/>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9411720-B8E1-E144-BA0E-DA55959DEB4C}"/>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82" name="Rectangle 81">
            <a:extLst>
              <a:ext uri="{FF2B5EF4-FFF2-40B4-BE49-F238E27FC236}">
                <a16:creationId xmlns:a16="http://schemas.microsoft.com/office/drawing/2014/main" id="{8345EB22-7C5E-6142-83DC-BA4F3189CA12}"/>
              </a:ext>
            </a:extLst>
          </p:cNvPr>
          <p:cNvSpPr/>
          <p:nvPr/>
        </p:nvSpPr>
        <p:spPr bwMode="gray">
          <a:xfrm>
            <a:off x="8192468" y="2860336"/>
            <a:ext cx="1487458" cy="1410595"/>
          </a:xfrm>
          <a:prstGeom prst="rect">
            <a:avLst/>
          </a:prstGeom>
          <a:solidFill>
            <a:schemeClr val="accent5">
              <a:lumMod val="75000"/>
            </a:schemeClr>
          </a:solidFill>
          <a:ln w="25400" algn="ctr">
            <a:noFill/>
            <a:miter lim="800000"/>
            <a:headEnd/>
            <a:tailEnd/>
          </a:ln>
        </p:spPr>
        <p:txBody>
          <a:bodyPr lIns="108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Backend System</a:t>
            </a:r>
          </a:p>
        </p:txBody>
      </p:sp>
      <p:grpSp>
        <p:nvGrpSpPr>
          <p:cNvPr id="83" name="Group 82">
            <a:extLst>
              <a:ext uri="{FF2B5EF4-FFF2-40B4-BE49-F238E27FC236}">
                <a16:creationId xmlns:a16="http://schemas.microsoft.com/office/drawing/2014/main" id="{F5E45A70-BB58-D74C-A6E0-E802FDF3E5B4}"/>
              </a:ext>
            </a:extLst>
          </p:cNvPr>
          <p:cNvGrpSpPr/>
          <p:nvPr/>
        </p:nvGrpSpPr>
        <p:grpSpPr>
          <a:xfrm>
            <a:off x="7377329" y="3376417"/>
            <a:ext cx="587020" cy="686874"/>
            <a:chOff x="9137955" y="2755811"/>
            <a:chExt cx="587020" cy="686874"/>
          </a:xfrm>
        </p:grpSpPr>
        <p:grpSp>
          <p:nvGrpSpPr>
            <p:cNvPr id="85" name="Group 84">
              <a:extLst>
                <a:ext uri="{FF2B5EF4-FFF2-40B4-BE49-F238E27FC236}">
                  <a16:creationId xmlns:a16="http://schemas.microsoft.com/office/drawing/2014/main" id="{AB34430E-E577-7244-8AC4-58D3CA4157E9}"/>
                </a:ext>
              </a:extLst>
            </p:cNvPr>
            <p:cNvGrpSpPr/>
            <p:nvPr/>
          </p:nvGrpSpPr>
          <p:grpSpPr>
            <a:xfrm>
              <a:off x="9204055" y="2755811"/>
              <a:ext cx="444644" cy="326394"/>
              <a:chOff x="2343011" y="4331594"/>
              <a:chExt cx="444644" cy="326394"/>
            </a:xfrm>
          </p:grpSpPr>
          <p:grpSp>
            <p:nvGrpSpPr>
              <p:cNvPr id="87" name="Group 86">
                <a:extLst>
                  <a:ext uri="{FF2B5EF4-FFF2-40B4-BE49-F238E27FC236}">
                    <a16:creationId xmlns:a16="http://schemas.microsoft.com/office/drawing/2014/main" id="{4BD7447E-98F1-C04B-B543-DE991398243F}"/>
                  </a:ext>
                </a:extLst>
              </p:cNvPr>
              <p:cNvGrpSpPr/>
              <p:nvPr/>
            </p:nvGrpSpPr>
            <p:grpSpPr>
              <a:xfrm rot="10800000">
                <a:off x="2343011" y="4334932"/>
                <a:ext cx="172157" cy="323056"/>
                <a:chOff x="2453911" y="1388534"/>
                <a:chExt cx="322241" cy="604691"/>
              </a:xfrm>
            </p:grpSpPr>
            <p:cxnSp>
              <p:nvCxnSpPr>
                <p:cNvPr id="92" name="Straight Connector 91">
                  <a:extLst>
                    <a:ext uri="{FF2B5EF4-FFF2-40B4-BE49-F238E27FC236}">
                      <a16:creationId xmlns:a16="http://schemas.microsoft.com/office/drawing/2014/main" id="{B8447D02-3711-0945-82F2-3FB1CE38F88E}"/>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743C9F-6327-834B-95EA-50C8C4B81130}"/>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89" name="Group 88">
                <a:extLst>
                  <a:ext uri="{FF2B5EF4-FFF2-40B4-BE49-F238E27FC236}">
                    <a16:creationId xmlns:a16="http://schemas.microsoft.com/office/drawing/2014/main" id="{699563A7-6D58-8C43-9EF0-DEB2537547C8}"/>
                  </a:ext>
                </a:extLst>
              </p:cNvPr>
              <p:cNvGrpSpPr/>
              <p:nvPr/>
            </p:nvGrpSpPr>
            <p:grpSpPr>
              <a:xfrm>
                <a:off x="2615498" y="4331594"/>
                <a:ext cx="172157" cy="323056"/>
                <a:chOff x="2453911" y="1388534"/>
                <a:chExt cx="322241" cy="604691"/>
              </a:xfrm>
            </p:grpSpPr>
            <p:cxnSp>
              <p:nvCxnSpPr>
                <p:cNvPr id="90" name="Straight Connector 89">
                  <a:extLst>
                    <a:ext uri="{FF2B5EF4-FFF2-40B4-BE49-F238E27FC236}">
                      <a16:creationId xmlns:a16="http://schemas.microsoft.com/office/drawing/2014/main" id="{C65F360E-ECBE-8745-9618-CE7D3A53114E}"/>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1A4D267-9CFB-864C-986F-E1AAAC97E68C}"/>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86" name="Rectangle 85">
              <a:extLst>
                <a:ext uri="{FF2B5EF4-FFF2-40B4-BE49-F238E27FC236}">
                  <a16:creationId xmlns:a16="http://schemas.microsoft.com/office/drawing/2014/main" id="{6A4E8E23-C9FF-1B43-A5A1-3FD6F807DFD9}"/>
                </a:ext>
              </a:extLst>
            </p:cNvPr>
            <p:cNvSpPr/>
            <p:nvPr/>
          </p:nvSpPr>
          <p:spPr>
            <a:xfrm>
              <a:off x="9137955" y="3165686"/>
              <a:ext cx="587020" cy="276999"/>
            </a:xfrm>
            <a:prstGeom prst="rect">
              <a:avLst/>
            </a:prstGeom>
            <a:ln>
              <a:noFill/>
            </a:ln>
          </p:spPr>
          <p:style>
            <a:lnRef idx="1">
              <a:schemeClr val="dk1"/>
            </a:lnRef>
            <a:fillRef idx="0">
              <a:schemeClr val="dk1"/>
            </a:fillRef>
            <a:effectRef idx="0">
              <a:schemeClr val="dk1"/>
            </a:effectRef>
            <a:fontRef idx="minor">
              <a:schemeClr val="tx1"/>
            </a:fontRef>
          </p:style>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HTTP</a:t>
              </a: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70" name="Rectangle 69">
            <a:extLst>
              <a:ext uri="{FF2B5EF4-FFF2-40B4-BE49-F238E27FC236}">
                <a16:creationId xmlns:a16="http://schemas.microsoft.com/office/drawing/2014/main" id="{476CD69B-6581-BC4D-A2C1-46AC6EF7C0D8}"/>
              </a:ext>
            </a:extLst>
          </p:cNvPr>
          <p:cNvSpPr/>
          <p:nvPr/>
        </p:nvSpPr>
        <p:spPr bwMode="gray">
          <a:xfrm>
            <a:off x="5653554" y="2860336"/>
            <a:ext cx="1499361" cy="1410595"/>
          </a:xfrm>
          <a:prstGeom prst="rect">
            <a:avLst/>
          </a:prstGeom>
          <a:solidFill>
            <a:schemeClr val="accent4">
              <a:lumMod val="75000"/>
            </a:schemeClr>
          </a:solidFill>
          <a:ln w="25400" algn="ctr">
            <a:noFill/>
            <a:miter lim="800000"/>
            <a:headEnd/>
            <a:tailEnd/>
          </a:ln>
        </p:spPr>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Store</a:t>
            </a:r>
          </a:p>
        </p:txBody>
      </p:sp>
      <p:sp>
        <p:nvSpPr>
          <p:cNvPr id="25" name="Rectangle 24">
            <a:extLst>
              <a:ext uri="{FF2B5EF4-FFF2-40B4-BE49-F238E27FC236}">
                <a16:creationId xmlns:a16="http://schemas.microsoft.com/office/drawing/2014/main" id="{14EB009A-FF34-3440-85AF-20EFCDD80E3A}"/>
              </a:ext>
            </a:extLst>
          </p:cNvPr>
          <p:cNvSpPr/>
          <p:nvPr/>
        </p:nvSpPr>
        <p:spPr bwMode="gray">
          <a:xfrm rot="16200000">
            <a:off x="4526706" y="3272129"/>
            <a:ext cx="1410589" cy="587020"/>
          </a:xfrm>
          <a:prstGeom prst="rect">
            <a:avLst/>
          </a:prstGeom>
          <a:solidFill>
            <a:schemeClr val="accent4">
              <a:lumMod val="50000"/>
            </a:schemeClr>
          </a:solidFill>
          <a:ln w="25400" algn="ctr">
            <a:noFill/>
            <a:miter lim="800000"/>
            <a:headEnd/>
            <a:tailEnd/>
          </a:ln>
        </p:spPr>
        <p:txBody>
          <a:bodyPr lIns="216000" tIns="144000" rIns="144000" bIns="144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Facade</a:t>
            </a:r>
          </a:p>
        </p:txBody>
      </p:sp>
      <p:sp>
        <p:nvSpPr>
          <p:cNvPr id="26" name="Right Arrow 25">
            <a:extLst>
              <a:ext uri="{FF2B5EF4-FFF2-40B4-BE49-F238E27FC236}">
                <a16:creationId xmlns:a16="http://schemas.microsoft.com/office/drawing/2014/main" id="{68501EF3-4889-CF4E-8218-7F2C30E28AE4}"/>
              </a:ext>
            </a:extLst>
          </p:cNvPr>
          <p:cNvSpPr/>
          <p:nvPr/>
        </p:nvSpPr>
        <p:spPr bwMode="gray">
          <a:xfrm>
            <a:off x="5442914" y="3074325"/>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7" name="Right Arrow 26">
            <a:extLst>
              <a:ext uri="{FF2B5EF4-FFF2-40B4-BE49-F238E27FC236}">
                <a16:creationId xmlns:a16="http://schemas.microsoft.com/office/drawing/2014/main" id="{8B4D563D-A657-724C-BAE8-D9F18691574E}"/>
              </a:ext>
            </a:extLst>
          </p:cNvPr>
          <p:cNvSpPr/>
          <p:nvPr/>
        </p:nvSpPr>
        <p:spPr bwMode="gray">
          <a:xfrm>
            <a:off x="5469548" y="3962483"/>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3A736F26-46AB-CD4F-A0C2-1740FA02A96C}"/>
              </a:ext>
            </a:extLst>
          </p:cNvPr>
          <p:cNvSpPr/>
          <p:nvPr/>
        </p:nvSpPr>
        <p:spPr bwMode="gray">
          <a:xfrm>
            <a:off x="5880296" y="3316992"/>
            <a:ext cx="1040111" cy="313081"/>
          </a:xfrm>
          <a:prstGeom prst="rect">
            <a:avLst/>
          </a:prstGeom>
          <a:solidFill>
            <a:schemeClr val="tx1"/>
          </a:solidFill>
          <a:ln w="3175"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400" b="0" i="0" u="none" strike="noStrike" kern="0" cap="none" spc="0" normalizeH="0" baseline="0" noProof="0" dirty="0">
                <a:ln>
                  <a:noFill/>
                </a:ln>
                <a:solidFill>
                  <a:schemeClr val="accent4">
                    <a:lumMod val="75000"/>
                  </a:schemeClr>
                </a:solidFill>
                <a:effectLst/>
                <a:uLnTx/>
                <a:uFillTx/>
                <a:latin typeface="Arial"/>
                <a:ea typeface="Arial Unicode MS" pitchFamily="34" charset="-128"/>
                <a:cs typeface="Arial Unicode MS" pitchFamily="34" charset="-128"/>
              </a:rPr>
              <a:t>Action</a:t>
            </a:r>
            <a:endParaRPr kumimoji="0" lang="en-US" sz="1800" b="0" i="0" u="none" strike="noStrike" kern="0" cap="none" spc="0" normalizeH="0" baseline="0" noProof="0" dirty="0">
              <a:ln>
                <a:noFill/>
              </a:ln>
              <a:solidFill>
                <a:schemeClr val="accent4">
                  <a:lumMod val="75000"/>
                </a:schemeClr>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CE74531C-A5A4-E349-B980-9A70CE6B30C5}"/>
              </a:ext>
            </a:extLst>
          </p:cNvPr>
          <p:cNvSpPr/>
          <p:nvPr/>
        </p:nvSpPr>
        <p:spPr bwMode="gray">
          <a:xfrm>
            <a:off x="5880296" y="3839878"/>
            <a:ext cx="1040111" cy="313081"/>
          </a:xfrm>
          <a:prstGeom prst="rect">
            <a:avLst/>
          </a:prstGeom>
          <a:solidFill>
            <a:schemeClr val="tx1"/>
          </a:solidFill>
          <a:ln w="3175"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400" b="0" i="0" u="none" strike="noStrike" kern="0" cap="none" spc="0" normalizeH="0" baseline="0" noProof="0" dirty="0">
                <a:ln>
                  <a:noFill/>
                </a:ln>
                <a:solidFill>
                  <a:schemeClr val="accent4">
                    <a:lumMod val="75000"/>
                  </a:schemeClr>
                </a:solidFill>
                <a:effectLst/>
                <a:uLnTx/>
                <a:uFillTx/>
                <a:latin typeface="Arial"/>
                <a:ea typeface="Arial Unicode MS" pitchFamily="34" charset="-128"/>
                <a:cs typeface="Arial Unicode MS" pitchFamily="34" charset="-128"/>
              </a:rPr>
              <a:t>Selector</a:t>
            </a:r>
            <a:endParaRPr kumimoji="0" lang="en-US" sz="1800" b="0" i="0" u="none" strike="noStrike" kern="0" cap="none" spc="0" normalizeH="0" baseline="0" noProof="0" dirty="0">
              <a:ln>
                <a:noFill/>
              </a:ln>
              <a:solidFill>
                <a:schemeClr val="accent4">
                  <a:lumMod val="75000"/>
                </a:schemeClr>
              </a:solidFill>
              <a:effectLst/>
              <a:uLnTx/>
              <a:uFillTx/>
              <a:latin typeface="Arial"/>
              <a:ea typeface="Arial Unicode MS" pitchFamily="34" charset="-128"/>
              <a:cs typeface="Arial Unicode MS" pitchFamily="34" charset="-128"/>
            </a:endParaRPr>
          </a:p>
        </p:txBody>
      </p:sp>
      <p:sp>
        <p:nvSpPr>
          <p:cNvPr id="30" name="Text Placeholder 2">
            <a:extLst>
              <a:ext uri="{FF2B5EF4-FFF2-40B4-BE49-F238E27FC236}">
                <a16:creationId xmlns:a16="http://schemas.microsoft.com/office/drawing/2014/main" id="{449D7F68-2C4D-DC4D-B941-EC9D62D2F4E7}"/>
              </a:ext>
            </a:extLst>
          </p:cNvPr>
          <p:cNvSpPr txBox="1">
            <a:spLocks/>
          </p:cNvSpPr>
          <p:nvPr/>
        </p:nvSpPr>
        <p:spPr>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Actions, Selectors and State are exposed in the public API</a:t>
            </a:r>
          </a:p>
        </p:txBody>
      </p:sp>
    </p:spTree>
    <p:extLst>
      <p:ext uri="{BB962C8B-B14F-4D97-AF65-F5344CB8AC3E}">
        <p14:creationId xmlns:p14="http://schemas.microsoft.com/office/powerpoint/2010/main" val="206360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21CC9B6-58FB-DC4F-AF98-6F1C56CD5C2E}"/>
              </a:ext>
            </a:extLst>
          </p:cNvPr>
          <p:cNvSpPr>
            <a:spLocks noGrp="1"/>
          </p:cNvSpPr>
          <p:nvPr>
            <p:ph type="body" sz="quarter" idx="11"/>
          </p:nvPr>
        </p:nvSpPr>
        <p:spPr/>
        <p:txBody>
          <a:bodyPr/>
          <a:lstStyle/>
          <a:p>
            <a:r>
              <a:rPr lang="en-US" dirty="0"/>
              <a:t>Implement custom state</a:t>
            </a:r>
          </a:p>
          <a:p>
            <a:pPr marL="342900" indent="-342900">
              <a:buClr>
                <a:schemeClr val="tx1"/>
              </a:buClr>
              <a:buFont typeface="Wingdings" pitchFamily="2" charset="2"/>
              <a:buChar char="§"/>
            </a:pPr>
            <a:r>
              <a:rPr lang="en-US" dirty="0"/>
              <a:t>Use standard </a:t>
            </a:r>
            <a:r>
              <a:rPr lang="en-US" dirty="0" err="1"/>
              <a:t>ngrx</a:t>
            </a:r>
            <a:r>
              <a:rPr lang="en-US" dirty="0"/>
              <a:t> to build a feature state</a:t>
            </a:r>
            <a:br>
              <a:rPr lang="en-US" dirty="0"/>
            </a:br>
            <a:r>
              <a:rPr lang="en-US" dirty="0"/>
              <a:t>(for example a </a:t>
            </a:r>
            <a:r>
              <a:rPr lang="en-US" dirty="0" err="1"/>
              <a:t>wishlist</a:t>
            </a:r>
            <a:r>
              <a:rPr lang="en-US" dirty="0"/>
              <a:t>)</a:t>
            </a:r>
          </a:p>
        </p:txBody>
      </p:sp>
      <p:sp>
        <p:nvSpPr>
          <p:cNvPr id="2" name="Text Placeholder 1">
            <a:extLst>
              <a:ext uri="{FF2B5EF4-FFF2-40B4-BE49-F238E27FC236}">
                <a16:creationId xmlns:a16="http://schemas.microsoft.com/office/drawing/2014/main" id="{1FE92395-4270-D94C-9C5D-A986B4D8476D}"/>
              </a:ext>
            </a:extLst>
          </p:cNvPr>
          <p:cNvSpPr>
            <a:spLocks noGrp="1"/>
          </p:cNvSpPr>
          <p:nvPr>
            <p:ph type="body" sz="quarter" idx="10"/>
          </p:nvPr>
        </p:nvSpPr>
        <p:spPr/>
        <p:txBody>
          <a:bodyPr/>
          <a:lstStyle/>
          <a:p>
            <a:pPr>
              <a:buClr>
                <a:schemeClr val="tx1"/>
              </a:buClr>
            </a:pPr>
            <a:r>
              <a:rPr lang="en-US" dirty="0"/>
              <a:t>Add custom effect </a:t>
            </a:r>
          </a:p>
          <a:p>
            <a:pPr marL="342900" indent="-342900">
              <a:buClr>
                <a:schemeClr val="tx1"/>
              </a:buClr>
              <a:buFont typeface="Wingdings" pitchFamily="2" charset="2"/>
              <a:buChar char="§"/>
            </a:pPr>
            <a:r>
              <a:rPr lang="en-US" dirty="0"/>
              <a:t>Use the </a:t>
            </a:r>
            <a:r>
              <a:rPr lang="en-US" dirty="0" err="1"/>
              <a:t>ngrx</a:t>
            </a:r>
            <a:r>
              <a:rPr lang="en-US" dirty="0"/>
              <a:t> @effect decorator to register a custom effect function</a:t>
            </a:r>
          </a:p>
          <a:p>
            <a:pPr marL="342900" indent="-342900">
              <a:buClr>
                <a:schemeClr val="tx1"/>
              </a:buClr>
              <a:buFont typeface="Wingdings" pitchFamily="2" charset="2"/>
              <a:buChar char="§"/>
            </a:pPr>
            <a:r>
              <a:rPr lang="en-US" dirty="0"/>
              <a:t>Use a standard action from Spartacus </a:t>
            </a:r>
            <a:br>
              <a:rPr lang="en-US" dirty="0"/>
            </a:br>
            <a:r>
              <a:rPr lang="en-US" dirty="0"/>
              <a:t>(i.e. </a:t>
            </a:r>
            <a:r>
              <a:rPr lang="en-US" sz="1600" dirty="0" err="1"/>
              <a:t>ProductActions.LOAD_PRODUCT_SUCCESS</a:t>
            </a:r>
            <a:r>
              <a:rPr lang="en-US" sz="1600" dirty="0"/>
              <a:t>)</a:t>
            </a:r>
            <a:endParaRPr lang="en-US" sz="1400" dirty="0"/>
          </a:p>
          <a:p>
            <a:pPr marL="342900" indent="-342900">
              <a:buClr>
                <a:schemeClr val="tx1"/>
              </a:buClr>
              <a:buFont typeface="Wingdings" pitchFamily="2" charset="2"/>
              <a:buChar char="§"/>
            </a:pPr>
            <a:r>
              <a:rPr lang="en-US" dirty="0"/>
              <a:t>Implement custom logic, that uses the action payload</a:t>
            </a:r>
          </a:p>
          <a:p>
            <a:pPr marL="457200" indent="-457200">
              <a:buClr>
                <a:schemeClr val="tx1"/>
              </a:buClr>
              <a:buFont typeface="+mj-lt"/>
              <a:buAutoNum type="arabicPeriod"/>
            </a:pPr>
            <a:endParaRPr lang="en-US" noProof="0" dirty="0"/>
          </a:p>
        </p:txBody>
      </p:sp>
      <p:sp>
        <p:nvSpPr>
          <p:cNvPr id="3" name="Title 2">
            <a:extLst>
              <a:ext uri="{FF2B5EF4-FFF2-40B4-BE49-F238E27FC236}">
                <a16:creationId xmlns:a16="http://schemas.microsoft.com/office/drawing/2014/main" id="{5FFD1189-1907-6544-9337-CF4C5A20A993}"/>
              </a:ext>
            </a:extLst>
          </p:cNvPr>
          <p:cNvSpPr>
            <a:spLocks noGrp="1"/>
          </p:cNvSpPr>
          <p:nvPr>
            <p:ph type="title"/>
          </p:nvPr>
        </p:nvSpPr>
        <p:spPr/>
        <p:txBody>
          <a:bodyPr/>
          <a:lstStyle/>
          <a:p>
            <a:r>
              <a:rPr lang="en-US" noProof="0" dirty="0"/>
              <a:t>Learn by doing</a:t>
            </a:r>
          </a:p>
        </p:txBody>
      </p:sp>
    </p:spTree>
    <p:extLst>
      <p:ext uri="{BB962C8B-B14F-4D97-AF65-F5344CB8AC3E}">
        <p14:creationId xmlns:p14="http://schemas.microsoft.com/office/powerpoint/2010/main" val="259325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3585-B1C7-A144-A2CB-82F13E9B609A}"/>
              </a:ext>
            </a:extLst>
          </p:cNvPr>
          <p:cNvSpPr>
            <a:spLocks noGrp="1"/>
          </p:cNvSpPr>
          <p:nvPr>
            <p:ph type="ctrTitle"/>
          </p:nvPr>
        </p:nvSpPr>
        <p:spPr>
          <a:xfrm>
            <a:off x="503999" y="1467009"/>
            <a:ext cx="7328035" cy="923116"/>
          </a:xfrm>
        </p:spPr>
        <p:txBody>
          <a:bodyPr/>
          <a:lstStyle/>
          <a:p>
            <a:r>
              <a:rPr lang="en-US" dirty="0"/>
              <a:t>Questions? Shoot! </a:t>
            </a:r>
          </a:p>
        </p:txBody>
      </p:sp>
      <p:sp>
        <p:nvSpPr>
          <p:cNvPr id="4" name="Text Placeholder 3">
            <a:extLst>
              <a:ext uri="{FF2B5EF4-FFF2-40B4-BE49-F238E27FC236}">
                <a16:creationId xmlns:a16="http://schemas.microsoft.com/office/drawing/2014/main" id="{6D0CEC5A-9DC7-3A4B-84AB-501B34CC0CAF}"/>
              </a:ext>
            </a:extLst>
          </p:cNvPr>
          <p:cNvSpPr>
            <a:spLocks noGrp="1"/>
          </p:cNvSpPr>
          <p:nvPr>
            <p:ph type="body" sz="quarter" idx="10"/>
          </p:nvPr>
        </p:nvSpPr>
        <p:spPr/>
        <p:txBody>
          <a:bodyPr/>
          <a:lstStyle/>
          <a:p>
            <a:pPr lvl="1"/>
            <a:r>
              <a:rPr lang="en-US" b="1" dirty="0"/>
              <a:t>Tobias Ouwejan</a:t>
            </a:r>
          </a:p>
          <a:p>
            <a:pPr lvl="1"/>
            <a:r>
              <a:rPr lang="en-CA" dirty="0"/>
              <a:t>Lead Architect Commerce, SAP Customer Experience</a:t>
            </a:r>
          </a:p>
          <a:p>
            <a:pPr lvl="1"/>
            <a:endParaRPr lang="en-CA" dirty="0"/>
          </a:p>
          <a:p>
            <a:pPr lvl="1"/>
            <a:r>
              <a:rPr lang="en-CA" dirty="0">
                <a:hlinkClick r:id="rId2"/>
              </a:rPr>
              <a:t>tobias.ouwejan@sap.com</a:t>
            </a:r>
            <a:endParaRPr lang="en-CA" dirty="0"/>
          </a:p>
          <a:p>
            <a:pPr lvl="1"/>
            <a:r>
              <a:rPr lang="en-US" dirty="0">
                <a:hlinkClick r:id="rId3"/>
              </a:rPr>
              <a:t>https://github.com/tobi-or-not-tobi/</a:t>
            </a:r>
            <a:endParaRPr lang="en-CA" dirty="0"/>
          </a:p>
        </p:txBody>
      </p:sp>
    </p:spTree>
    <p:extLst>
      <p:ext uri="{BB962C8B-B14F-4D97-AF65-F5344CB8AC3E}">
        <p14:creationId xmlns:p14="http://schemas.microsoft.com/office/powerpoint/2010/main" val="145535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FB6A6D-CF54-2F41-96AF-6E0E37B0F905}"/>
              </a:ext>
            </a:extLst>
          </p:cNvPr>
          <p:cNvSpPr>
            <a:spLocks noGrp="1"/>
          </p:cNvSpPr>
          <p:nvPr>
            <p:ph type="body" sz="quarter" idx="11"/>
          </p:nvPr>
        </p:nvSpPr>
        <p:spPr/>
        <p:txBody>
          <a:bodyPr/>
          <a:lstStyle/>
          <a:p>
            <a:r>
              <a:rPr lang="en-US" noProof="0" dirty="0"/>
              <a:t>Topics</a:t>
            </a:r>
          </a:p>
          <a:p>
            <a:pPr marL="342900" indent="-342900">
              <a:buFont typeface="Wingdings" pitchFamily="2" charset="2"/>
              <a:buChar char="§"/>
            </a:pPr>
            <a:r>
              <a:rPr lang="en-US" noProof="0" dirty="0"/>
              <a:t>State Management</a:t>
            </a:r>
          </a:p>
          <a:p>
            <a:pPr marL="342900" indent="-342900">
              <a:buFont typeface="Wingdings" pitchFamily="2" charset="2"/>
              <a:buChar char="§"/>
            </a:pPr>
            <a:r>
              <a:rPr lang="en-US" dirty="0"/>
              <a:t>NGRX</a:t>
            </a:r>
          </a:p>
          <a:p>
            <a:pPr marL="342900" indent="-342900">
              <a:buFont typeface="Wingdings" pitchFamily="2" charset="2"/>
              <a:buChar char="§"/>
            </a:pPr>
            <a:endParaRPr lang="en-US" dirty="0"/>
          </a:p>
          <a:p>
            <a:pPr marL="342900" indent="-342900">
              <a:buFont typeface="Wingdings" pitchFamily="2" charset="2"/>
              <a:buChar char="§"/>
            </a:pPr>
            <a:endParaRPr lang="en-US" noProof="0" dirty="0"/>
          </a:p>
          <a:p>
            <a:endParaRPr lang="en-US" noProof="0" dirty="0"/>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pPr fontAlgn="base">
              <a:spcBef>
                <a:spcPct val="50000"/>
              </a:spcBef>
              <a:spcAft>
                <a:spcPct val="0"/>
              </a:spcAft>
              <a:buClr>
                <a:srgbClr val="F0AB00"/>
              </a:buClr>
            </a:pPr>
            <a:r>
              <a:rPr lang="en-US" kern="0" noProof="0" dirty="0">
                <a:solidFill>
                  <a:schemeClr val="accent1"/>
                </a:solidFill>
                <a:ea typeface="Arial Unicode MS" pitchFamily="34" charset="-128"/>
                <a:cs typeface="Arial Unicode MS" pitchFamily="34" charset="-128"/>
              </a:rPr>
              <a:t>Goal</a:t>
            </a:r>
          </a:p>
          <a:p>
            <a:pPr marL="285750" indent="-285750" fontAlgn="base">
              <a:spcBef>
                <a:spcPct val="50000"/>
              </a:spcBef>
              <a:spcAft>
                <a:spcPct val="0"/>
              </a:spcAft>
              <a:buClr>
                <a:srgbClr val="F0AB00"/>
              </a:buClr>
              <a:buFont typeface="Wingdings" pitchFamily="2" charset="2"/>
              <a:buChar char="§"/>
            </a:pPr>
            <a:r>
              <a:rPr lang="en-US" kern="0" noProof="0" dirty="0">
                <a:solidFill>
                  <a:schemeClr val="accent1"/>
                </a:solidFill>
                <a:ea typeface="Arial Unicode MS" pitchFamily="34" charset="-128"/>
                <a:cs typeface="Arial Unicode MS" pitchFamily="34" charset="-128"/>
              </a:rPr>
              <a:t>Understand State Management</a:t>
            </a:r>
          </a:p>
          <a:p>
            <a:pPr marL="285750" indent="-285750" fontAlgn="base">
              <a:spcBef>
                <a:spcPct val="50000"/>
              </a:spcBef>
              <a:spcAft>
                <a:spcPct val="0"/>
              </a:spcAft>
              <a:buClr>
                <a:srgbClr val="F0AB00"/>
              </a:buClr>
              <a:buFont typeface="Wingdings" pitchFamily="2" charset="2"/>
              <a:buChar char="§"/>
            </a:pPr>
            <a:r>
              <a:rPr lang="en-US" kern="0" noProof="0" dirty="0">
                <a:solidFill>
                  <a:schemeClr val="accent1"/>
                </a:solidFill>
                <a:ea typeface="Arial Unicode MS" pitchFamily="34" charset="-128"/>
                <a:cs typeface="Arial Unicode MS" pitchFamily="34" charset="-128"/>
              </a:rPr>
              <a:t>Understand basics of </a:t>
            </a:r>
            <a:r>
              <a:rPr lang="en-US" kern="0" dirty="0">
                <a:solidFill>
                  <a:schemeClr val="accent1"/>
                </a:solidFill>
                <a:ea typeface="Arial Unicode MS" pitchFamily="34" charset="-128"/>
                <a:cs typeface="Arial Unicode MS" pitchFamily="34" charset="-128"/>
              </a:rPr>
              <a:t>NGRX</a:t>
            </a:r>
            <a:endParaRPr lang="en-US" kern="0" noProof="0" dirty="0">
              <a:solidFill>
                <a:schemeClr val="accent1"/>
              </a:solidFill>
              <a:ea typeface="Arial Unicode MS" pitchFamily="34" charset="-128"/>
              <a:cs typeface="Arial Unicode MS" pitchFamily="34" charset="-128"/>
            </a:endParaRP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Add effect to Spartacus actions</a:t>
            </a:r>
          </a:p>
          <a:p>
            <a:pPr marL="285750" indent="-285750" fontAlgn="base">
              <a:spcBef>
                <a:spcPct val="50000"/>
              </a:spcBef>
              <a:spcAft>
                <a:spcPct val="0"/>
              </a:spcAft>
              <a:buClr>
                <a:srgbClr val="F0AB00"/>
              </a:buClr>
              <a:buFont typeface="Wingdings" pitchFamily="2" charset="2"/>
              <a:buChar char="§"/>
            </a:pPr>
            <a:r>
              <a:rPr lang="en-US" kern="0" noProof="0" dirty="0">
                <a:solidFill>
                  <a:schemeClr val="accent1"/>
                </a:solidFill>
                <a:ea typeface="Arial Unicode MS" pitchFamily="34" charset="-128"/>
                <a:cs typeface="Arial Unicode MS" pitchFamily="34" charset="-128"/>
              </a:rPr>
              <a:t>Implement custom state</a:t>
            </a:r>
          </a:p>
        </p:txBody>
      </p:sp>
      <p:sp>
        <p:nvSpPr>
          <p:cNvPr id="8" name="Title 7">
            <a:extLst>
              <a:ext uri="{FF2B5EF4-FFF2-40B4-BE49-F238E27FC236}">
                <a16:creationId xmlns:a16="http://schemas.microsoft.com/office/drawing/2014/main" id="{1077BB12-A51A-724B-9408-7E6EA4BF7F1A}"/>
              </a:ext>
            </a:extLst>
          </p:cNvPr>
          <p:cNvSpPr>
            <a:spLocks noGrp="1"/>
          </p:cNvSpPr>
          <p:nvPr>
            <p:ph type="title"/>
          </p:nvPr>
        </p:nvSpPr>
        <p:spPr/>
        <p:txBody>
          <a:bodyPr/>
          <a:lstStyle/>
          <a:p>
            <a:r>
              <a:rPr lang="en-US" noProof="0" dirty="0"/>
              <a:t>State Management with </a:t>
            </a:r>
            <a:r>
              <a:rPr lang="en-US" noProof="0" dirty="0" err="1"/>
              <a:t>NgRX</a:t>
            </a:r>
            <a:endParaRPr lang="en-US" noProof="0" dirty="0"/>
          </a:p>
        </p:txBody>
      </p:sp>
    </p:spTree>
    <p:extLst>
      <p:ext uri="{BB962C8B-B14F-4D97-AF65-F5344CB8AC3E}">
        <p14:creationId xmlns:p14="http://schemas.microsoft.com/office/powerpoint/2010/main" val="248995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r>
              <a:rPr lang="en-US" dirty="0"/>
              <a:t>Bootcamp Code</a:t>
            </a:r>
            <a:br>
              <a:rPr lang="en-US" dirty="0"/>
            </a:br>
            <a:r>
              <a:rPr lang="en-US" dirty="0">
                <a:hlinkClick r:id="rId2"/>
              </a:rPr>
              <a:t>https://github.com/tobi-or-not-tobi/spartacus-bootcamp/tree/master/src/app/features/state</a:t>
            </a:r>
            <a:r>
              <a:rPr lang="en-US" dirty="0"/>
              <a:t> </a:t>
            </a:r>
          </a:p>
        </p:txBody>
      </p:sp>
      <p:sp>
        <p:nvSpPr>
          <p:cNvPr id="3" name="Title 2">
            <a:extLst>
              <a:ext uri="{FF2B5EF4-FFF2-40B4-BE49-F238E27FC236}">
                <a16:creationId xmlns:a16="http://schemas.microsoft.com/office/drawing/2014/main" id="{5FED4CA4-1580-D044-9B94-7848F9070248}"/>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107578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normAutofit/>
          </a:bodyPr>
          <a:lstStyle/>
          <a:p>
            <a:pPr marL="342900" indent="-342900">
              <a:buFont typeface="Wingdings" pitchFamily="2" charset="2"/>
              <a:buChar char="§"/>
            </a:pPr>
            <a:r>
              <a:rPr lang="en-US" dirty="0"/>
              <a:t>In-memory Application Store</a:t>
            </a:r>
          </a:p>
          <a:p>
            <a:pPr marL="342900" indent="-342900">
              <a:buFont typeface="Wingdings" pitchFamily="2" charset="2"/>
              <a:buChar char="§"/>
            </a:pPr>
            <a:r>
              <a:rPr lang="en-US" dirty="0"/>
              <a:t>Stores </a:t>
            </a:r>
            <a:r>
              <a:rPr lang="en-US" i="1" dirty="0"/>
              <a:t>a single source of truth</a:t>
            </a:r>
            <a:endParaRPr lang="en-US" dirty="0"/>
          </a:p>
          <a:p>
            <a:pPr marL="342900" indent="-342900">
              <a:buFont typeface="Wingdings" pitchFamily="2" charset="2"/>
              <a:buChar char="§"/>
            </a:pPr>
            <a:r>
              <a:rPr lang="en-US" dirty="0"/>
              <a:t>Manage data coming from and going to the backend</a:t>
            </a:r>
          </a:p>
          <a:p>
            <a:pPr marL="342900" indent="-342900">
              <a:buFont typeface="Wingdings" pitchFamily="2" charset="2"/>
              <a:buChar char="§"/>
            </a:pPr>
            <a:r>
              <a:rPr lang="en-US" dirty="0"/>
              <a:t>Manage data shared across multiple components </a:t>
            </a:r>
          </a:p>
          <a:p>
            <a:pPr marL="342900" indent="-342900">
              <a:buFont typeface="Wingdings" pitchFamily="2" charset="2"/>
              <a:buChar char="§"/>
            </a:pPr>
            <a:r>
              <a:rPr lang="en-US" dirty="0"/>
              <a:t>Mutates the state once, despite the component or service</a:t>
            </a:r>
          </a:p>
          <a:p>
            <a:pPr marL="342900" indent="-342900">
              <a:buFont typeface="Wingdings" pitchFamily="2" charset="2"/>
              <a:buChar char="§"/>
            </a:pPr>
            <a:r>
              <a:rPr lang="en-US" dirty="0"/>
              <a:t>Observe and mutate the state centrally</a:t>
            </a:r>
          </a:p>
          <a:p>
            <a:pPr marL="342900" indent="-342900">
              <a:buFont typeface="Wingdings" pitchFamily="2" charset="2"/>
              <a:buChar char="§"/>
            </a:pPr>
            <a:endParaRPr lang="en-US" dirty="0"/>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State Management</a:t>
            </a:r>
          </a:p>
        </p:txBody>
      </p:sp>
    </p:spTree>
    <p:extLst>
      <p:ext uri="{BB962C8B-B14F-4D97-AF65-F5344CB8AC3E}">
        <p14:creationId xmlns:p14="http://schemas.microsoft.com/office/powerpoint/2010/main" val="419200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F3408-51AB-8748-86B4-64B688D669F9}"/>
              </a:ext>
            </a:extLst>
          </p:cNvPr>
          <p:cNvSpPr/>
          <p:nvPr/>
        </p:nvSpPr>
        <p:spPr bwMode="gray">
          <a:xfrm>
            <a:off x="5198284" y="1970843"/>
            <a:ext cx="1825391" cy="1927917"/>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spartacus</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/core</a:t>
            </a:r>
          </a:p>
        </p:txBody>
      </p:sp>
      <p:sp>
        <p:nvSpPr>
          <p:cNvPr id="98" name="Rectangle 97">
            <a:extLst>
              <a:ext uri="{FF2B5EF4-FFF2-40B4-BE49-F238E27FC236}">
                <a16:creationId xmlns:a16="http://schemas.microsoft.com/office/drawing/2014/main" id="{A6C82C65-4904-1541-A31A-8D964707CBFF}"/>
              </a:ext>
            </a:extLst>
          </p:cNvPr>
          <p:cNvSpPr/>
          <p:nvPr/>
        </p:nvSpPr>
        <p:spPr bwMode="gray">
          <a:xfrm>
            <a:off x="7752983" y="1970843"/>
            <a:ext cx="1825391" cy="1927917"/>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SAP Commerce (OCC)</a:t>
            </a:r>
          </a:p>
        </p:txBody>
      </p:sp>
      <p:sp>
        <p:nvSpPr>
          <p:cNvPr id="96" name="Rectangle 95">
            <a:extLst>
              <a:ext uri="{FF2B5EF4-FFF2-40B4-BE49-F238E27FC236}">
                <a16:creationId xmlns:a16="http://schemas.microsoft.com/office/drawing/2014/main" id="{8B56BEA6-B401-EE4B-8555-9F9B5E8C2675}"/>
              </a:ext>
            </a:extLst>
          </p:cNvPr>
          <p:cNvSpPr/>
          <p:nvPr/>
        </p:nvSpPr>
        <p:spPr bwMode="gray">
          <a:xfrm>
            <a:off x="2643584" y="1970843"/>
            <a:ext cx="1825391" cy="1927917"/>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spartacus</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/storefront</a:t>
            </a:r>
          </a:p>
        </p:txBody>
      </p:sp>
      <p:sp>
        <p:nvSpPr>
          <p:cNvPr id="7" name="Title 6">
            <a:extLst>
              <a:ext uri="{FF2B5EF4-FFF2-40B4-BE49-F238E27FC236}">
                <a16:creationId xmlns:a16="http://schemas.microsoft.com/office/drawing/2014/main" id="{E16F2D7C-0391-7D43-897F-06CB840A70FF}"/>
              </a:ext>
            </a:extLst>
          </p:cNvPr>
          <p:cNvSpPr>
            <a:spLocks noGrp="1"/>
          </p:cNvSpPr>
          <p:nvPr>
            <p:ph type="title"/>
          </p:nvPr>
        </p:nvSpPr>
        <p:spPr>
          <a:xfrm>
            <a:off x="504001" y="504000"/>
            <a:ext cx="11186476" cy="369332"/>
          </a:xfrm>
        </p:spPr>
        <p:txBody>
          <a:bodyPr/>
          <a:lstStyle/>
          <a:p>
            <a:r>
              <a:rPr lang="en-US" dirty="0"/>
              <a:t>State Management</a:t>
            </a:r>
          </a:p>
        </p:txBody>
      </p:sp>
      <p:sp>
        <p:nvSpPr>
          <p:cNvPr id="38" name="Rectangle 37">
            <a:extLst>
              <a:ext uri="{FF2B5EF4-FFF2-40B4-BE49-F238E27FC236}">
                <a16:creationId xmlns:a16="http://schemas.microsoft.com/office/drawing/2014/main" id="{91F1D253-866C-6346-9988-22BAE205F468}"/>
              </a:ext>
            </a:extLst>
          </p:cNvPr>
          <p:cNvSpPr/>
          <p:nvPr/>
        </p:nvSpPr>
        <p:spPr bwMode="gray">
          <a:xfrm>
            <a:off x="2807013" y="2122225"/>
            <a:ext cx="1484315" cy="1410594"/>
          </a:xfrm>
          <a:prstGeom prst="rect">
            <a:avLst/>
          </a:prstGeom>
          <a:solidFill>
            <a:schemeClr val="accent1"/>
          </a:solidFill>
          <a:ln w="25400" algn="ctr">
            <a:noFill/>
            <a:miter lim="800000"/>
            <a:headEnd/>
            <a:tailEnd/>
          </a:ln>
        </p:spPr>
        <p:txBody>
          <a:bodyPr lIns="108000" tIns="144000" rIns="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 </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Component</a:t>
            </a:r>
          </a:p>
        </p:txBody>
      </p:sp>
      <p:grpSp>
        <p:nvGrpSpPr>
          <p:cNvPr id="72" name="Group 71">
            <a:extLst>
              <a:ext uri="{FF2B5EF4-FFF2-40B4-BE49-F238E27FC236}">
                <a16:creationId xmlns:a16="http://schemas.microsoft.com/office/drawing/2014/main" id="{2445EA08-1F7A-EC4B-A452-853A6CB09E22}"/>
              </a:ext>
            </a:extLst>
          </p:cNvPr>
          <p:cNvGrpSpPr/>
          <p:nvPr/>
        </p:nvGrpSpPr>
        <p:grpSpPr>
          <a:xfrm>
            <a:off x="4630736" y="2658685"/>
            <a:ext cx="444644" cy="326394"/>
            <a:chOff x="2343011" y="4331594"/>
            <a:chExt cx="444644" cy="326394"/>
          </a:xfrm>
        </p:grpSpPr>
        <p:grpSp>
          <p:nvGrpSpPr>
            <p:cNvPr id="74" name="Group 73">
              <a:extLst>
                <a:ext uri="{FF2B5EF4-FFF2-40B4-BE49-F238E27FC236}">
                  <a16:creationId xmlns:a16="http://schemas.microsoft.com/office/drawing/2014/main" id="{8FD72305-8123-0348-928C-E3EEDC6A38BA}"/>
                </a:ext>
              </a:extLst>
            </p:cNvPr>
            <p:cNvGrpSpPr/>
            <p:nvPr/>
          </p:nvGrpSpPr>
          <p:grpSpPr>
            <a:xfrm rot="10800000">
              <a:off x="2343011" y="4334932"/>
              <a:ext cx="172157" cy="323056"/>
              <a:chOff x="2453911" y="1388534"/>
              <a:chExt cx="322241" cy="604691"/>
            </a:xfrm>
          </p:grpSpPr>
          <p:cxnSp>
            <p:nvCxnSpPr>
              <p:cNvPr id="78" name="Straight Connector 77">
                <a:extLst>
                  <a:ext uri="{FF2B5EF4-FFF2-40B4-BE49-F238E27FC236}">
                    <a16:creationId xmlns:a16="http://schemas.microsoft.com/office/drawing/2014/main" id="{AFD90280-BBD2-1542-A161-B278BA277B20}"/>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60E5D5C-DF2B-4349-9BC9-565CAB134218}"/>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4233F22E-CD9A-0846-9211-7B0EDE8F4C7B}"/>
                </a:ext>
              </a:extLst>
            </p:cNvPr>
            <p:cNvGrpSpPr/>
            <p:nvPr/>
          </p:nvGrpSpPr>
          <p:grpSpPr>
            <a:xfrm>
              <a:off x="2615498" y="4331594"/>
              <a:ext cx="172157" cy="323056"/>
              <a:chOff x="2453911" y="1388534"/>
              <a:chExt cx="322241" cy="604691"/>
            </a:xfrm>
          </p:grpSpPr>
          <p:cxnSp>
            <p:nvCxnSpPr>
              <p:cNvPr id="76" name="Straight Connector 75">
                <a:extLst>
                  <a:ext uri="{FF2B5EF4-FFF2-40B4-BE49-F238E27FC236}">
                    <a16:creationId xmlns:a16="http://schemas.microsoft.com/office/drawing/2014/main" id="{66FA587C-FD88-9A4E-B56A-1791830E83B5}"/>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9411720-B8E1-E144-BA0E-DA55959DEB4C}"/>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82" name="Rectangle 81">
            <a:extLst>
              <a:ext uri="{FF2B5EF4-FFF2-40B4-BE49-F238E27FC236}">
                <a16:creationId xmlns:a16="http://schemas.microsoft.com/office/drawing/2014/main" id="{8345EB22-7C5E-6142-83DC-BA4F3189CA12}"/>
              </a:ext>
            </a:extLst>
          </p:cNvPr>
          <p:cNvSpPr/>
          <p:nvPr/>
        </p:nvSpPr>
        <p:spPr bwMode="gray">
          <a:xfrm>
            <a:off x="7921780" y="2122223"/>
            <a:ext cx="1487458" cy="1410595"/>
          </a:xfrm>
          <a:prstGeom prst="rect">
            <a:avLst/>
          </a:prstGeom>
          <a:solidFill>
            <a:schemeClr val="accent5">
              <a:lumMod val="75000"/>
            </a:schemeClr>
          </a:solidFill>
          <a:ln w="25400" algn="ctr">
            <a:noFill/>
            <a:miter lim="800000"/>
            <a:headEnd/>
            <a:tailEnd/>
          </a:ln>
        </p:spPr>
        <p:txBody>
          <a:bodyPr lIns="108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Backend System</a:t>
            </a:r>
          </a:p>
        </p:txBody>
      </p:sp>
      <p:grpSp>
        <p:nvGrpSpPr>
          <p:cNvPr id="83" name="Group 82">
            <a:extLst>
              <a:ext uri="{FF2B5EF4-FFF2-40B4-BE49-F238E27FC236}">
                <a16:creationId xmlns:a16="http://schemas.microsoft.com/office/drawing/2014/main" id="{F5E45A70-BB58-D74C-A6E0-E802FDF3E5B4}"/>
              </a:ext>
            </a:extLst>
          </p:cNvPr>
          <p:cNvGrpSpPr/>
          <p:nvPr/>
        </p:nvGrpSpPr>
        <p:grpSpPr>
          <a:xfrm>
            <a:off x="7106641" y="2638304"/>
            <a:ext cx="587020" cy="686874"/>
            <a:chOff x="9137955" y="2755811"/>
            <a:chExt cx="587020" cy="686874"/>
          </a:xfrm>
        </p:grpSpPr>
        <p:grpSp>
          <p:nvGrpSpPr>
            <p:cNvPr id="85" name="Group 84">
              <a:extLst>
                <a:ext uri="{FF2B5EF4-FFF2-40B4-BE49-F238E27FC236}">
                  <a16:creationId xmlns:a16="http://schemas.microsoft.com/office/drawing/2014/main" id="{AB34430E-E577-7244-8AC4-58D3CA4157E9}"/>
                </a:ext>
              </a:extLst>
            </p:cNvPr>
            <p:cNvGrpSpPr/>
            <p:nvPr/>
          </p:nvGrpSpPr>
          <p:grpSpPr>
            <a:xfrm>
              <a:off x="9204055" y="2755811"/>
              <a:ext cx="444644" cy="326394"/>
              <a:chOff x="2343011" y="4331594"/>
              <a:chExt cx="444644" cy="326394"/>
            </a:xfrm>
          </p:grpSpPr>
          <p:grpSp>
            <p:nvGrpSpPr>
              <p:cNvPr id="87" name="Group 86">
                <a:extLst>
                  <a:ext uri="{FF2B5EF4-FFF2-40B4-BE49-F238E27FC236}">
                    <a16:creationId xmlns:a16="http://schemas.microsoft.com/office/drawing/2014/main" id="{4BD7447E-98F1-C04B-B543-DE991398243F}"/>
                  </a:ext>
                </a:extLst>
              </p:cNvPr>
              <p:cNvGrpSpPr/>
              <p:nvPr/>
            </p:nvGrpSpPr>
            <p:grpSpPr>
              <a:xfrm rot="10800000">
                <a:off x="2343011" y="4334932"/>
                <a:ext cx="172157" cy="323056"/>
                <a:chOff x="2453911" y="1388534"/>
                <a:chExt cx="322241" cy="604691"/>
              </a:xfrm>
            </p:grpSpPr>
            <p:cxnSp>
              <p:nvCxnSpPr>
                <p:cNvPr id="92" name="Straight Connector 91">
                  <a:extLst>
                    <a:ext uri="{FF2B5EF4-FFF2-40B4-BE49-F238E27FC236}">
                      <a16:creationId xmlns:a16="http://schemas.microsoft.com/office/drawing/2014/main" id="{B8447D02-3711-0945-82F2-3FB1CE38F88E}"/>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743C9F-6327-834B-95EA-50C8C4B81130}"/>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89" name="Group 88">
                <a:extLst>
                  <a:ext uri="{FF2B5EF4-FFF2-40B4-BE49-F238E27FC236}">
                    <a16:creationId xmlns:a16="http://schemas.microsoft.com/office/drawing/2014/main" id="{699563A7-6D58-8C43-9EF0-DEB2537547C8}"/>
                  </a:ext>
                </a:extLst>
              </p:cNvPr>
              <p:cNvGrpSpPr/>
              <p:nvPr/>
            </p:nvGrpSpPr>
            <p:grpSpPr>
              <a:xfrm>
                <a:off x="2615498" y="4331594"/>
                <a:ext cx="172157" cy="323056"/>
                <a:chOff x="2453911" y="1388534"/>
                <a:chExt cx="322241" cy="604691"/>
              </a:xfrm>
            </p:grpSpPr>
            <p:cxnSp>
              <p:nvCxnSpPr>
                <p:cNvPr id="90" name="Straight Connector 89">
                  <a:extLst>
                    <a:ext uri="{FF2B5EF4-FFF2-40B4-BE49-F238E27FC236}">
                      <a16:creationId xmlns:a16="http://schemas.microsoft.com/office/drawing/2014/main" id="{C65F360E-ECBE-8745-9618-CE7D3A53114E}"/>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1A4D267-9CFB-864C-986F-E1AAAC97E68C}"/>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86" name="Rectangle 85">
              <a:extLst>
                <a:ext uri="{FF2B5EF4-FFF2-40B4-BE49-F238E27FC236}">
                  <a16:creationId xmlns:a16="http://schemas.microsoft.com/office/drawing/2014/main" id="{6A4E8E23-C9FF-1B43-A5A1-3FD6F807DFD9}"/>
                </a:ext>
              </a:extLst>
            </p:cNvPr>
            <p:cNvSpPr/>
            <p:nvPr/>
          </p:nvSpPr>
          <p:spPr>
            <a:xfrm>
              <a:off x="9137955" y="3165686"/>
              <a:ext cx="587020" cy="276999"/>
            </a:xfrm>
            <a:prstGeom prst="rect">
              <a:avLst/>
            </a:prstGeom>
            <a:ln>
              <a:noFill/>
            </a:ln>
          </p:spPr>
          <p:style>
            <a:lnRef idx="1">
              <a:schemeClr val="dk1"/>
            </a:lnRef>
            <a:fillRef idx="0">
              <a:schemeClr val="dk1"/>
            </a:fillRef>
            <a:effectRef idx="0">
              <a:schemeClr val="dk1"/>
            </a:effectRef>
            <a:fontRef idx="minor">
              <a:schemeClr val="tx1"/>
            </a:fontRef>
          </p:style>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HTTP</a:t>
              </a: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70" name="Rectangle 69">
            <a:extLst>
              <a:ext uri="{FF2B5EF4-FFF2-40B4-BE49-F238E27FC236}">
                <a16:creationId xmlns:a16="http://schemas.microsoft.com/office/drawing/2014/main" id="{476CD69B-6581-BC4D-A2C1-46AC6EF7C0D8}"/>
              </a:ext>
            </a:extLst>
          </p:cNvPr>
          <p:cNvSpPr/>
          <p:nvPr/>
        </p:nvSpPr>
        <p:spPr bwMode="gray">
          <a:xfrm>
            <a:off x="5354344" y="2122223"/>
            <a:ext cx="1499361" cy="1410595"/>
          </a:xfrm>
          <a:prstGeom prst="rect">
            <a:avLst/>
          </a:prstGeom>
          <a:solidFill>
            <a:schemeClr val="accent4">
              <a:lumMod val="75000"/>
            </a:schemeClr>
          </a:solidFill>
          <a:ln w="25400" algn="ctr">
            <a:noFill/>
            <a:miter lim="800000"/>
            <a:headEnd/>
            <a:tailEnd/>
          </a:ln>
        </p:spPr>
        <p:txBody>
          <a:bodyPr lIns="90000" tIns="72000" rIns="90000" bIns="72000" rtlCol="0" anchor="t"/>
          <a:lstStyle/>
          <a:p>
            <a:pPr marL="0" marR="0" lvl="0" indent="0"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Store</a:t>
            </a:r>
          </a:p>
        </p:txBody>
      </p:sp>
    </p:spTree>
    <p:extLst>
      <p:ext uri="{BB962C8B-B14F-4D97-AF65-F5344CB8AC3E}">
        <p14:creationId xmlns:p14="http://schemas.microsoft.com/office/powerpoint/2010/main" val="349845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normAutofit/>
          </a:bodyPr>
          <a:lstStyle/>
          <a:p>
            <a:pPr marL="342900" indent="-342900">
              <a:buFont typeface="Wingdings" pitchFamily="2" charset="2"/>
              <a:buChar char="§"/>
            </a:pPr>
            <a:r>
              <a:rPr lang="en-US" dirty="0"/>
              <a:t>A state management library for Angular applications inspired by Redux </a:t>
            </a:r>
          </a:p>
          <a:p>
            <a:pPr marL="342900" indent="-342900">
              <a:buFont typeface="Wingdings" pitchFamily="2" charset="2"/>
              <a:buChar char="§"/>
            </a:pPr>
            <a:r>
              <a:rPr lang="en-US" dirty="0"/>
              <a:t>NGRX is at the heard of @</a:t>
            </a:r>
            <a:r>
              <a:rPr lang="en-US" dirty="0" err="1"/>
              <a:t>spartacus</a:t>
            </a:r>
            <a:r>
              <a:rPr lang="en-US" dirty="0"/>
              <a:t>/core lib</a:t>
            </a:r>
          </a:p>
          <a:p>
            <a:pPr marL="342900" indent="-342900">
              <a:buFont typeface="Wingdings" pitchFamily="2" charset="2"/>
              <a:buChar char="§"/>
            </a:pPr>
            <a:r>
              <a:rPr lang="en-US" dirty="0"/>
              <a:t>Provides a generic approach to observe and change the state</a:t>
            </a:r>
          </a:p>
          <a:p>
            <a:pPr marL="342900" indent="-342900">
              <a:buFont typeface="Wingdings" pitchFamily="2" charset="2"/>
              <a:buChar char="§"/>
            </a:pPr>
            <a:endParaRPr lang="en-US" dirty="0"/>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NGRX</a:t>
            </a:r>
          </a:p>
        </p:txBody>
      </p:sp>
    </p:spTree>
    <p:extLst>
      <p:ext uri="{BB962C8B-B14F-4D97-AF65-F5344CB8AC3E}">
        <p14:creationId xmlns:p14="http://schemas.microsoft.com/office/powerpoint/2010/main" val="166340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normAutofit/>
          </a:bodyPr>
          <a:lstStyle/>
          <a:p>
            <a:pPr marL="342900" indent="-342900">
              <a:buFont typeface="Wingdings" pitchFamily="2" charset="2"/>
              <a:buChar char="§"/>
            </a:pPr>
            <a:r>
              <a:rPr lang="en-US" dirty="0"/>
              <a:t>Large open source project, supported by Angular team</a:t>
            </a:r>
          </a:p>
          <a:p>
            <a:pPr marL="342900" indent="-342900">
              <a:buFont typeface="Wingdings" pitchFamily="2" charset="2"/>
              <a:buChar char="§"/>
            </a:pPr>
            <a:r>
              <a:rPr lang="en-US" dirty="0"/>
              <a:t>The “standard“ state management solution around (in 2018 at least)</a:t>
            </a:r>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Why </a:t>
            </a:r>
            <a:r>
              <a:rPr lang="en-US" i="1" noProof="0" dirty="0"/>
              <a:t>NGRX</a:t>
            </a:r>
            <a:r>
              <a:rPr lang="en-US" noProof="0" dirty="0"/>
              <a:t>?</a:t>
            </a:r>
          </a:p>
        </p:txBody>
      </p:sp>
    </p:spTree>
    <p:extLst>
      <p:ext uri="{BB962C8B-B14F-4D97-AF65-F5344CB8AC3E}">
        <p14:creationId xmlns:p14="http://schemas.microsoft.com/office/powerpoint/2010/main" val="225631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lstStyle/>
          <a:p>
            <a:pPr marL="342900" indent="-342900">
              <a:buFont typeface="Wingdings" pitchFamily="2" charset="2"/>
              <a:buChar char="§"/>
            </a:pPr>
            <a:r>
              <a:rPr lang="en-US" dirty="0">
                <a:solidFill>
                  <a:schemeClr val="accent1"/>
                </a:solidFill>
              </a:rPr>
              <a:t>Actions</a:t>
            </a:r>
            <a:r>
              <a:rPr lang="en-US" dirty="0"/>
              <a:t> – describes the change in state that is to be made</a:t>
            </a:r>
          </a:p>
          <a:p>
            <a:pPr marL="342900" indent="-342900">
              <a:buFont typeface="Wingdings" pitchFamily="2" charset="2"/>
              <a:buChar char="§"/>
            </a:pPr>
            <a:r>
              <a:rPr lang="en-US" dirty="0">
                <a:solidFill>
                  <a:schemeClr val="accent1"/>
                </a:solidFill>
              </a:rPr>
              <a:t>Effects</a:t>
            </a:r>
            <a:r>
              <a:rPr lang="en-US" dirty="0"/>
              <a:t> – processes an action and (after some processing) emits a new action</a:t>
            </a:r>
          </a:p>
          <a:p>
            <a:pPr marL="342900" indent="-342900">
              <a:buFont typeface="Wingdings" pitchFamily="2" charset="2"/>
              <a:buChar char="§"/>
            </a:pPr>
            <a:r>
              <a:rPr lang="en-US" dirty="0">
                <a:solidFill>
                  <a:schemeClr val="accent1"/>
                </a:solidFill>
              </a:rPr>
              <a:t>Reducers</a:t>
            </a:r>
            <a:r>
              <a:rPr lang="en-US" dirty="0"/>
              <a:t> –  update the state in the store</a:t>
            </a:r>
          </a:p>
          <a:p>
            <a:pPr marL="342900" indent="-342900">
              <a:buFont typeface="Wingdings" pitchFamily="2" charset="2"/>
              <a:buChar char="§"/>
            </a:pPr>
            <a:r>
              <a:rPr lang="en-US" dirty="0">
                <a:solidFill>
                  <a:schemeClr val="accent1"/>
                </a:solidFill>
              </a:rPr>
              <a:t>Selectors </a:t>
            </a:r>
            <a:r>
              <a:rPr lang="en-US" dirty="0"/>
              <a:t>–  fetch the current state in an observable</a:t>
            </a:r>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NGRX</a:t>
            </a:r>
            <a:r>
              <a:rPr lang="en-US" dirty="0"/>
              <a:t> components</a:t>
            </a:r>
            <a:endParaRPr lang="en-US" noProof="0" dirty="0"/>
          </a:p>
        </p:txBody>
      </p:sp>
    </p:spTree>
    <p:extLst>
      <p:ext uri="{BB962C8B-B14F-4D97-AF65-F5344CB8AC3E}">
        <p14:creationId xmlns:p14="http://schemas.microsoft.com/office/powerpoint/2010/main" val="214887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A6C82C65-4904-1541-A31A-8D964707CBFF}"/>
              </a:ext>
            </a:extLst>
          </p:cNvPr>
          <p:cNvSpPr/>
          <p:nvPr/>
        </p:nvSpPr>
        <p:spPr bwMode="gray">
          <a:xfrm>
            <a:off x="9137894" y="2275643"/>
            <a:ext cx="1825391" cy="3000652"/>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SAP Commerce (OCC)</a:t>
            </a:r>
          </a:p>
        </p:txBody>
      </p:sp>
      <p:sp>
        <p:nvSpPr>
          <p:cNvPr id="96" name="Rectangle 95">
            <a:extLst>
              <a:ext uri="{FF2B5EF4-FFF2-40B4-BE49-F238E27FC236}">
                <a16:creationId xmlns:a16="http://schemas.microsoft.com/office/drawing/2014/main" id="{8B56BEA6-B401-EE4B-8555-9F9B5E8C2675}"/>
              </a:ext>
            </a:extLst>
          </p:cNvPr>
          <p:cNvSpPr/>
          <p:nvPr/>
        </p:nvSpPr>
        <p:spPr bwMode="gray">
          <a:xfrm>
            <a:off x="1185437" y="2275643"/>
            <a:ext cx="1825391" cy="3000652"/>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spartacus</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/storefront</a:t>
            </a:r>
          </a:p>
        </p:txBody>
      </p:sp>
      <p:sp>
        <p:nvSpPr>
          <p:cNvPr id="2" name="Rectangle 1">
            <a:extLst>
              <a:ext uri="{FF2B5EF4-FFF2-40B4-BE49-F238E27FC236}">
                <a16:creationId xmlns:a16="http://schemas.microsoft.com/office/drawing/2014/main" id="{835F3408-51AB-8748-86B4-64B688D669F9}"/>
              </a:ext>
            </a:extLst>
          </p:cNvPr>
          <p:cNvSpPr/>
          <p:nvPr/>
        </p:nvSpPr>
        <p:spPr bwMode="gray">
          <a:xfrm>
            <a:off x="3712567" y="2275643"/>
            <a:ext cx="4749943" cy="3000652"/>
          </a:xfrm>
          <a:prstGeom prst="rect">
            <a:avLst/>
          </a:prstGeom>
          <a:solidFill>
            <a:schemeClr val="bg1">
              <a:lumMod val="85000"/>
              <a:lumOff val="15000"/>
            </a:schemeClr>
          </a:solidFill>
          <a:ln w="25400" algn="ctr">
            <a:noFill/>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spartacus</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/core</a:t>
            </a:r>
          </a:p>
        </p:txBody>
      </p:sp>
      <p:sp>
        <p:nvSpPr>
          <p:cNvPr id="7" name="Title 6">
            <a:extLst>
              <a:ext uri="{FF2B5EF4-FFF2-40B4-BE49-F238E27FC236}">
                <a16:creationId xmlns:a16="http://schemas.microsoft.com/office/drawing/2014/main" id="{E16F2D7C-0391-7D43-897F-06CB840A70FF}"/>
              </a:ext>
            </a:extLst>
          </p:cNvPr>
          <p:cNvSpPr>
            <a:spLocks noGrp="1"/>
          </p:cNvSpPr>
          <p:nvPr>
            <p:ph type="title"/>
          </p:nvPr>
        </p:nvSpPr>
        <p:spPr>
          <a:xfrm>
            <a:off x="504001" y="504000"/>
            <a:ext cx="11186476" cy="369332"/>
          </a:xfrm>
        </p:spPr>
        <p:txBody>
          <a:bodyPr/>
          <a:lstStyle/>
          <a:p>
            <a:r>
              <a:rPr lang="en-US" dirty="0"/>
              <a:t>NGRX components</a:t>
            </a:r>
          </a:p>
        </p:txBody>
      </p:sp>
      <p:sp>
        <p:nvSpPr>
          <p:cNvPr id="38" name="Rectangle 37">
            <a:extLst>
              <a:ext uri="{FF2B5EF4-FFF2-40B4-BE49-F238E27FC236}">
                <a16:creationId xmlns:a16="http://schemas.microsoft.com/office/drawing/2014/main" id="{91F1D253-866C-6346-9988-22BAE205F468}"/>
              </a:ext>
            </a:extLst>
          </p:cNvPr>
          <p:cNvSpPr/>
          <p:nvPr/>
        </p:nvSpPr>
        <p:spPr bwMode="gray">
          <a:xfrm>
            <a:off x="1368963" y="2427025"/>
            <a:ext cx="1484315" cy="1410594"/>
          </a:xfrm>
          <a:prstGeom prst="rect">
            <a:avLst/>
          </a:prstGeom>
          <a:solidFill>
            <a:schemeClr val="accent1"/>
          </a:solidFill>
          <a:ln w="25400" algn="ctr">
            <a:noFill/>
            <a:miter lim="800000"/>
            <a:headEnd/>
            <a:tailEnd/>
          </a:ln>
        </p:spPr>
        <p:txBody>
          <a:bodyPr lIns="108000" tIns="144000" rIns="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 </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Component</a:t>
            </a:r>
          </a:p>
        </p:txBody>
      </p:sp>
      <p:grpSp>
        <p:nvGrpSpPr>
          <p:cNvPr id="72" name="Group 71">
            <a:extLst>
              <a:ext uri="{FF2B5EF4-FFF2-40B4-BE49-F238E27FC236}">
                <a16:creationId xmlns:a16="http://schemas.microsoft.com/office/drawing/2014/main" id="{2445EA08-1F7A-EC4B-A452-853A6CB09E22}"/>
              </a:ext>
            </a:extLst>
          </p:cNvPr>
          <p:cNvGrpSpPr/>
          <p:nvPr/>
        </p:nvGrpSpPr>
        <p:grpSpPr>
          <a:xfrm>
            <a:off x="3102253" y="2963485"/>
            <a:ext cx="444644" cy="326394"/>
            <a:chOff x="2343011" y="4331594"/>
            <a:chExt cx="444644" cy="326394"/>
          </a:xfrm>
        </p:grpSpPr>
        <p:grpSp>
          <p:nvGrpSpPr>
            <p:cNvPr id="74" name="Group 73">
              <a:extLst>
                <a:ext uri="{FF2B5EF4-FFF2-40B4-BE49-F238E27FC236}">
                  <a16:creationId xmlns:a16="http://schemas.microsoft.com/office/drawing/2014/main" id="{8FD72305-8123-0348-928C-E3EEDC6A38BA}"/>
                </a:ext>
              </a:extLst>
            </p:cNvPr>
            <p:cNvGrpSpPr/>
            <p:nvPr/>
          </p:nvGrpSpPr>
          <p:grpSpPr>
            <a:xfrm rot="10800000">
              <a:off x="2343011" y="4334932"/>
              <a:ext cx="172157" cy="323056"/>
              <a:chOff x="2453911" y="1388534"/>
              <a:chExt cx="322241" cy="604691"/>
            </a:xfrm>
          </p:grpSpPr>
          <p:cxnSp>
            <p:nvCxnSpPr>
              <p:cNvPr id="78" name="Straight Connector 77">
                <a:extLst>
                  <a:ext uri="{FF2B5EF4-FFF2-40B4-BE49-F238E27FC236}">
                    <a16:creationId xmlns:a16="http://schemas.microsoft.com/office/drawing/2014/main" id="{AFD90280-BBD2-1542-A161-B278BA277B20}"/>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60E5D5C-DF2B-4349-9BC9-565CAB134218}"/>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4233F22E-CD9A-0846-9211-7B0EDE8F4C7B}"/>
                </a:ext>
              </a:extLst>
            </p:cNvPr>
            <p:cNvGrpSpPr/>
            <p:nvPr/>
          </p:nvGrpSpPr>
          <p:grpSpPr>
            <a:xfrm>
              <a:off x="2615498" y="4331594"/>
              <a:ext cx="172157" cy="323056"/>
              <a:chOff x="2453911" y="1388534"/>
              <a:chExt cx="322241" cy="604691"/>
            </a:xfrm>
          </p:grpSpPr>
          <p:cxnSp>
            <p:nvCxnSpPr>
              <p:cNvPr id="76" name="Straight Connector 75">
                <a:extLst>
                  <a:ext uri="{FF2B5EF4-FFF2-40B4-BE49-F238E27FC236}">
                    <a16:creationId xmlns:a16="http://schemas.microsoft.com/office/drawing/2014/main" id="{66FA587C-FD88-9A4E-B56A-1791830E83B5}"/>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9411720-B8E1-E144-BA0E-DA55959DEB4C}"/>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45" name="Rectangle 44">
            <a:extLst>
              <a:ext uri="{FF2B5EF4-FFF2-40B4-BE49-F238E27FC236}">
                <a16:creationId xmlns:a16="http://schemas.microsoft.com/office/drawing/2014/main" id="{6ED47FC9-29EA-E641-A003-0B4C3D266699}"/>
              </a:ext>
            </a:extLst>
          </p:cNvPr>
          <p:cNvSpPr/>
          <p:nvPr/>
        </p:nvSpPr>
        <p:spPr bwMode="gray">
          <a:xfrm>
            <a:off x="3885724" y="2427025"/>
            <a:ext cx="1384385" cy="671117"/>
          </a:xfrm>
          <a:prstGeom prst="rect">
            <a:avLst/>
          </a:prstGeom>
          <a:solidFill>
            <a:schemeClr val="accent4">
              <a:lumMod val="75000"/>
            </a:schemeClr>
          </a:solidFill>
          <a:ln w="25400"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Action</a:t>
            </a:r>
          </a:p>
        </p:txBody>
      </p:sp>
      <p:sp>
        <p:nvSpPr>
          <p:cNvPr id="46" name="Rectangle 45">
            <a:extLst>
              <a:ext uri="{FF2B5EF4-FFF2-40B4-BE49-F238E27FC236}">
                <a16:creationId xmlns:a16="http://schemas.microsoft.com/office/drawing/2014/main" id="{5699A7A0-1C25-7B43-939B-477D27480470}"/>
              </a:ext>
            </a:extLst>
          </p:cNvPr>
          <p:cNvSpPr/>
          <p:nvPr/>
        </p:nvSpPr>
        <p:spPr bwMode="gray">
          <a:xfrm>
            <a:off x="6939408" y="2427025"/>
            <a:ext cx="1384385" cy="671117"/>
          </a:xfrm>
          <a:prstGeom prst="rect">
            <a:avLst/>
          </a:prstGeom>
          <a:solidFill>
            <a:schemeClr val="accent4">
              <a:lumMod val="75000"/>
            </a:schemeClr>
          </a:solidFill>
          <a:ln w="25400"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Effect</a:t>
            </a:r>
          </a:p>
        </p:txBody>
      </p:sp>
      <p:cxnSp>
        <p:nvCxnSpPr>
          <p:cNvPr id="47" name="Straight Connector 46">
            <a:extLst>
              <a:ext uri="{FF2B5EF4-FFF2-40B4-BE49-F238E27FC236}">
                <a16:creationId xmlns:a16="http://schemas.microsoft.com/office/drawing/2014/main" id="{0927C55E-D483-A245-83D4-080B2C09EACB}"/>
              </a:ext>
            </a:extLst>
          </p:cNvPr>
          <p:cNvCxnSpPr>
            <a:cxnSpLocks/>
          </p:cNvCxnSpPr>
          <p:nvPr/>
        </p:nvCxnSpPr>
        <p:spPr>
          <a:xfrm>
            <a:off x="6838553" y="2493539"/>
            <a:ext cx="0" cy="664497"/>
          </a:xfrm>
          <a:prstGeom prst="line">
            <a:avLst/>
          </a:prstGeom>
          <a:ln w="2540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6DD711-9393-B64A-9BD0-B3C91CF2890C}"/>
              </a:ext>
            </a:extLst>
          </p:cNvPr>
          <p:cNvCxnSpPr>
            <a:cxnSpLocks/>
          </p:cNvCxnSpPr>
          <p:nvPr/>
        </p:nvCxnSpPr>
        <p:spPr>
          <a:xfrm>
            <a:off x="5467942" y="3147722"/>
            <a:ext cx="1370611" cy="0"/>
          </a:xfrm>
          <a:prstGeom prst="line">
            <a:avLst/>
          </a:prstGeom>
          <a:ln w="2540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94B5841-B4ED-7045-8576-D91EA8551017}"/>
              </a:ext>
            </a:extLst>
          </p:cNvPr>
          <p:cNvSpPr/>
          <p:nvPr/>
        </p:nvSpPr>
        <p:spPr bwMode="gray">
          <a:xfrm>
            <a:off x="5412566" y="2427025"/>
            <a:ext cx="1384385" cy="671117"/>
          </a:xfrm>
          <a:prstGeom prst="rect">
            <a:avLst/>
          </a:prstGeom>
          <a:solidFill>
            <a:schemeClr val="accent4">
              <a:lumMod val="75000"/>
            </a:schemeClr>
          </a:solidFill>
          <a:ln w="25400"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Action</a:t>
            </a:r>
          </a:p>
        </p:txBody>
      </p:sp>
      <p:sp>
        <p:nvSpPr>
          <p:cNvPr id="52" name="Rectangle 51">
            <a:extLst>
              <a:ext uri="{FF2B5EF4-FFF2-40B4-BE49-F238E27FC236}">
                <a16:creationId xmlns:a16="http://schemas.microsoft.com/office/drawing/2014/main" id="{04D91D49-234E-8347-BC7B-C4590A4B663D}"/>
              </a:ext>
            </a:extLst>
          </p:cNvPr>
          <p:cNvSpPr/>
          <p:nvPr/>
        </p:nvSpPr>
        <p:spPr bwMode="gray">
          <a:xfrm>
            <a:off x="6939408" y="3286541"/>
            <a:ext cx="1384385" cy="671117"/>
          </a:xfrm>
          <a:prstGeom prst="rect">
            <a:avLst/>
          </a:prstGeom>
          <a:solidFill>
            <a:schemeClr val="accent4">
              <a:lumMod val="75000"/>
            </a:schemeClr>
          </a:solidFill>
          <a:ln w="25400"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Action</a:t>
            </a:r>
          </a:p>
        </p:txBody>
      </p:sp>
      <p:sp>
        <p:nvSpPr>
          <p:cNvPr id="53" name="Right Arrow 52">
            <a:extLst>
              <a:ext uri="{FF2B5EF4-FFF2-40B4-BE49-F238E27FC236}">
                <a16:creationId xmlns:a16="http://schemas.microsoft.com/office/drawing/2014/main" id="{76A814C0-038B-CD4F-9842-66D206F60D8E}"/>
              </a:ext>
            </a:extLst>
          </p:cNvPr>
          <p:cNvSpPr/>
          <p:nvPr/>
        </p:nvSpPr>
        <p:spPr bwMode="gray">
          <a:xfrm>
            <a:off x="3640503" y="2641011"/>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54" name="Right Arrow 53">
            <a:extLst>
              <a:ext uri="{FF2B5EF4-FFF2-40B4-BE49-F238E27FC236}">
                <a16:creationId xmlns:a16="http://schemas.microsoft.com/office/drawing/2014/main" id="{6BBC6739-1723-D446-970D-AFF5E1207150}"/>
              </a:ext>
            </a:extLst>
          </p:cNvPr>
          <p:cNvSpPr/>
          <p:nvPr/>
        </p:nvSpPr>
        <p:spPr bwMode="gray">
          <a:xfrm>
            <a:off x="5179157" y="2641011"/>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55" name="Right Arrow 54">
            <a:extLst>
              <a:ext uri="{FF2B5EF4-FFF2-40B4-BE49-F238E27FC236}">
                <a16:creationId xmlns:a16="http://schemas.microsoft.com/office/drawing/2014/main" id="{F0140A48-7DD0-984D-9363-2F3F5489E686}"/>
              </a:ext>
            </a:extLst>
          </p:cNvPr>
          <p:cNvSpPr/>
          <p:nvPr/>
        </p:nvSpPr>
        <p:spPr bwMode="gray">
          <a:xfrm>
            <a:off x="6709019" y="2641011"/>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56" name="Right Arrow 55">
            <a:extLst>
              <a:ext uri="{FF2B5EF4-FFF2-40B4-BE49-F238E27FC236}">
                <a16:creationId xmlns:a16="http://schemas.microsoft.com/office/drawing/2014/main" id="{89AE88DC-85AB-7B49-9954-10105E64B0ED}"/>
              </a:ext>
            </a:extLst>
          </p:cNvPr>
          <p:cNvSpPr/>
          <p:nvPr/>
        </p:nvSpPr>
        <p:spPr bwMode="gray">
          <a:xfrm rot="5400000">
            <a:off x="7489140" y="3065563"/>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57" name="Right Arrow 56">
            <a:extLst>
              <a:ext uri="{FF2B5EF4-FFF2-40B4-BE49-F238E27FC236}">
                <a16:creationId xmlns:a16="http://schemas.microsoft.com/office/drawing/2014/main" id="{5C08C645-87BB-2748-A529-163F7D409AF1}"/>
              </a:ext>
            </a:extLst>
          </p:cNvPr>
          <p:cNvSpPr/>
          <p:nvPr/>
        </p:nvSpPr>
        <p:spPr bwMode="gray">
          <a:xfrm rot="13500000">
            <a:off x="6725719" y="3084066"/>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58" name="Rectangle 57">
            <a:extLst>
              <a:ext uri="{FF2B5EF4-FFF2-40B4-BE49-F238E27FC236}">
                <a16:creationId xmlns:a16="http://schemas.microsoft.com/office/drawing/2014/main" id="{BF440BEC-6063-B34E-BAD8-777013402524}"/>
              </a:ext>
            </a:extLst>
          </p:cNvPr>
          <p:cNvSpPr/>
          <p:nvPr/>
        </p:nvSpPr>
        <p:spPr bwMode="gray">
          <a:xfrm>
            <a:off x="5430205" y="3286541"/>
            <a:ext cx="1384385" cy="671117"/>
          </a:xfrm>
          <a:prstGeom prst="rect">
            <a:avLst/>
          </a:prstGeom>
          <a:solidFill>
            <a:schemeClr val="accent4">
              <a:lumMod val="75000"/>
            </a:schemeClr>
          </a:solidFill>
          <a:ln w="25400"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Reducer</a:t>
            </a:r>
          </a:p>
        </p:txBody>
      </p:sp>
      <p:sp>
        <p:nvSpPr>
          <p:cNvPr id="59" name="Right Arrow 58">
            <a:extLst>
              <a:ext uri="{FF2B5EF4-FFF2-40B4-BE49-F238E27FC236}">
                <a16:creationId xmlns:a16="http://schemas.microsoft.com/office/drawing/2014/main" id="{657EDDD5-0F01-3440-A8F5-EC7FBC5B415A}"/>
              </a:ext>
            </a:extLst>
          </p:cNvPr>
          <p:cNvSpPr/>
          <p:nvPr/>
        </p:nvSpPr>
        <p:spPr bwMode="gray">
          <a:xfrm rot="5400000">
            <a:off x="6024324" y="3065563"/>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0" name="Rectangle 59">
            <a:extLst>
              <a:ext uri="{FF2B5EF4-FFF2-40B4-BE49-F238E27FC236}">
                <a16:creationId xmlns:a16="http://schemas.microsoft.com/office/drawing/2014/main" id="{49EC828F-C121-BD47-993A-505E6D0F0770}"/>
              </a:ext>
            </a:extLst>
          </p:cNvPr>
          <p:cNvSpPr/>
          <p:nvPr/>
        </p:nvSpPr>
        <p:spPr bwMode="gray">
          <a:xfrm>
            <a:off x="3885724" y="4114705"/>
            <a:ext cx="4438069" cy="671117"/>
          </a:xfrm>
          <a:prstGeom prst="rect">
            <a:avLst/>
          </a:prstGeom>
          <a:solidFill>
            <a:schemeClr val="accent4">
              <a:lumMod val="75000"/>
            </a:schemeClr>
          </a:solidFill>
          <a:ln w="25400" algn="ctr">
            <a:noFill/>
            <a:miter lim="800000"/>
            <a:headEnd/>
            <a:tailEnd/>
          </a:ln>
        </p:spPr>
        <p:txBody>
          <a:bodyPr lIns="216000" tIns="144000" rIns="144000" bIns="144000" rtlCol="0" anchor="ctr"/>
          <a:lstStyle/>
          <a:p>
            <a:pPr marL="0" marR="0" lvl="0" indent="0" defTabSz="914400" rtl="0" eaLnBrk="1" fontAlgn="base" latinLnBrk="0" hangingPunct="1">
              <a:lnSpc>
                <a:spcPct val="100000"/>
              </a:lnSpc>
              <a:spcBef>
                <a:spcPct val="50000"/>
              </a:spcBef>
              <a:spcAft>
                <a:spcPct val="0"/>
              </a:spcAft>
              <a:buClr>
                <a:srgbClr val="F0AB00"/>
              </a:buClr>
              <a:buSzPct val="80000"/>
              <a:buFontTx/>
              <a:buNone/>
              <a:tabLst/>
              <a:defRPr/>
            </a:pPr>
            <a:r>
              <a:rPr lang="en-US" sz="1800" kern="0" dirty="0">
                <a:solidFill>
                  <a:srgbClr val="FFFFFF"/>
                </a:solidFill>
                <a:ea typeface="Arial Unicode MS" pitchFamily="34" charset="-128"/>
                <a:cs typeface="Arial Unicode MS" pitchFamily="34" charset="-128"/>
              </a:rPr>
              <a:t>    Store</a:t>
            </a:r>
            <a:endPar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62" name="Rectangle 61">
            <a:extLst>
              <a:ext uri="{FF2B5EF4-FFF2-40B4-BE49-F238E27FC236}">
                <a16:creationId xmlns:a16="http://schemas.microsoft.com/office/drawing/2014/main" id="{994ADB2A-8934-1744-ADC2-B67E286C7DB9}"/>
              </a:ext>
            </a:extLst>
          </p:cNvPr>
          <p:cNvSpPr/>
          <p:nvPr/>
        </p:nvSpPr>
        <p:spPr bwMode="gray">
          <a:xfrm>
            <a:off x="3885724" y="3286541"/>
            <a:ext cx="1384385" cy="671117"/>
          </a:xfrm>
          <a:prstGeom prst="rect">
            <a:avLst/>
          </a:prstGeom>
          <a:solidFill>
            <a:schemeClr val="accent4">
              <a:lumMod val="75000"/>
            </a:schemeClr>
          </a:solidFill>
          <a:ln w="25400"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Selector</a:t>
            </a:r>
          </a:p>
        </p:txBody>
      </p:sp>
      <p:sp>
        <p:nvSpPr>
          <p:cNvPr id="68" name="Right Arrow 67">
            <a:extLst>
              <a:ext uri="{FF2B5EF4-FFF2-40B4-BE49-F238E27FC236}">
                <a16:creationId xmlns:a16="http://schemas.microsoft.com/office/drawing/2014/main" id="{25F99738-8E77-3B4D-B3D1-779011C074D0}"/>
              </a:ext>
            </a:extLst>
          </p:cNvPr>
          <p:cNvSpPr/>
          <p:nvPr/>
        </p:nvSpPr>
        <p:spPr bwMode="gray">
          <a:xfrm>
            <a:off x="3667137" y="3529169"/>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3" name="Right Arrow 72">
            <a:extLst>
              <a:ext uri="{FF2B5EF4-FFF2-40B4-BE49-F238E27FC236}">
                <a16:creationId xmlns:a16="http://schemas.microsoft.com/office/drawing/2014/main" id="{33DE7E10-C958-C24B-A03F-3215296B9039}"/>
              </a:ext>
            </a:extLst>
          </p:cNvPr>
          <p:cNvSpPr/>
          <p:nvPr/>
        </p:nvSpPr>
        <p:spPr bwMode="gray">
          <a:xfrm rot="5400000">
            <a:off x="4473677" y="3908941"/>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8345EB22-7C5E-6142-83DC-BA4F3189CA12}"/>
              </a:ext>
            </a:extLst>
          </p:cNvPr>
          <p:cNvSpPr/>
          <p:nvPr/>
        </p:nvSpPr>
        <p:spPr bwMode="gray">
          <a:xfrm>
            <a:off x="9316739" y="2427023"/>
            <a:ext cx="1487458" cy="1410595"/>
          </a:xfrm>
          <a:prstGeom prst="rect">
            <a:avLst/>
          </a:prstGeom>
          <a:solidFill>
            <a:schemeClr val="accent5">
              <a:lumMod val="75000"/>
            </a:schemeClr>
          </a:solidFill>
          <a:ln w="25400" algn="ctr">
            <a:noFill/>
            <a:miter lim="800000"/>
            <a:headEnd/>
            <a:tailEnd/>
          </a:ln>
        </p:spPr>
        <p:txBody>
          <a:bodyPr lIns="108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Backend System</a:t>
            </a:r>
          </a:p>
        </p:txBody>
      </p:sp>
      <p:grpSp>
        <p:nvGrpSpPr>
          <p:cNvPr id="83" name="Group 82">
            <a:extLst>
              <a:ext uri="{FF2B5EF4-FFF2-40B4-BE49-F238E27FC236}">
                <a16:creationId xmlns:a16="http://schemas.microsoft.com/office/drawing/2014/main" id="{F5E45A70-BB58-D74C-A6E0-E802FDF3E5B4}"/>
              </a:ext>
            </a:extLst>
          </p:cNvPr>
          <p:cNvGrpSpPr/>
          <p:nvPr/>
        </p:nvGrpSpPr>
        <p:grpSpPr>
          <a:xfrm>
            <a:off x="8541792" y="2561701"/>
            <a:ext cx="587020" cy="686874"/>
            <a:chOff x="9137955" y="2755811"/>
            <a:chExt cx="587020" cy="686874"/>
          </a:xfrm>
        </p:grpSpPr>
        <p:grpSp>
          <p:nvGrpSpPr>
            <p:cNvPr id="85" name="Group 84">
              <a:extLst>
                <a:ext uri="{FF2B5EF4-FFF2-40B4-BE49-F238E27FC236}">
                  <a16:creationId xmlns:a16="http://schemas.microsoft.com/office/drawing/2014/main" id="{AB34430E-E577-7244-8AC4-58D3CA4157E9}"/>
                </a:ext>
              </a:extLst>
            </p:cNvPr>
            <p:cNvGrpSpPr/>
            <p:nvPr/>
          </p:nvGrpSpPr>
          <p:grpSpPr>
            <a:xfrm>
              <a:off x="9204055" y="2755811"/>
              <a:ext cx="444644" cy="326394"/>
              <a:chOff x="2343011" y="4331594"/>
              <a:chExt cx="444644" cy="326394"/>
            </a:xfrm>
          </p:grpSpPr>
          <p:grpSp>
            <p:nvGrpSpPr>
              <p:cNvPr id="87" name="Group 86">
                <a:extLst>
                  <a:ext uri="{FF2B5EF4-FFF2-40B4-BE49-F238E27FC236}">
                    <a16:creationId xmlns:a16="http://schemas.microsoft.com/office/drawing/2014/main" id="{4BD7447E-98F1-C04B-B543-DE991398243F}"/>
                  </a:ext>
                </a:extLst>
              </p:cNvPr>
              <p:cNvGrpSpPr/>
              <p:nvPr/>
            </p:nvGrpSpPr>
            <p:grpSpPr>
              <a:xfrm rot="10800000">
                <a:off x="2343011" y="4334932"/>
                <a:ext cx="172157" cy="323056"/>
                <a:chOff x="2453911" y="1388534"/>
                <a:chExt cx="322241" cy="604691"/>
              </a:xfrm>
            </p:grpSpPr>
            <p:cxnSp>
              <p:nvCxnSpPr>
                <p:cNvPr id="92" name="Straight Connector 91">
                  <a:extLst>
                    <a:ext uri="{FF2B5EF4-FFF2-40B4-BE49-F238E27FC236}">
                      <a16:creationId xmlns:a16="http://schemas.microsoft.com/office/drawing/2014/main" id="{B8447D02-3711-0945-82F2-3FB1CE38F88E}"/>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743C9F-6327-834B-95EA-50C8C4B81130}"/>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89" name="Group 88">
                <a:extLst>
                  <a:ext uri="{FF2B5EF4-FFF2-40B4-BE49-F238E27FC236}">
                    <a16:creationId xmlns:a16="http://schemas.microsoft.com/office/drawing/2014/main" id="{699563A7-6D58-8C43-9EF0-DEB2537547C8}"/>
                  </a:ext>
                </a:extLst>
              </p:cNvPr>
              <p:cNvGrpSpPr/>
              <p:nvPr/>
            </p:nvGrpSpPr>
            <p:grpSpPr>
              <a:xfrm>
                <a:off x="2615498" y="4331594"/>
                <a:ext cx="172157" cy="323056"/>
                <a:chOff x="2453911" y="1388534"/>
                <a:chExt cx="322241" cy="604691"/>
              </a:xfrm>
            </p:grpSpPr>
            <p:cxnSp>
              <p:nvCxnSpPr>
                <p:cNvPr id="90" name="Straight Connector 89">
                  <a:extLst>
                    <a:ext uri="{FF2B5EF4-FFF2-40B4-BE49-F238E27FC236}">
                      <a16:creationId xmlns:a16="http://schemas.microsoft.com/office/drawing/2014/main" id="{C65F360E-ECBE-8745-9618-CE7D3A53114E}"/>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1A4D267-9CFB-864C-986F-E1AAAC97E68C}"/>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86" name="Rectangle 85">
              <a:extLst>
                <a:ext uri="{FF2B5EF4-FFF2-40B4-BE49-F238E27FC236}">
                  <a16:creationId xmlns:a16="http://schemas.microsoft.com/office/drawing/2014/main" id="{6A4E8E23-C9FF-1B43-A5A1-3FD6F807DFD9}"/>
                </a:ext>
              </a:extLst>
            </p:cNvPr>
            <p:cNvSpPr/>
            <p:nvPr/>
          </p:nvSpPr>
          <p:spPr>
            <a:xfrm>
              <a:off x="9137955" y="3165686"/>
              <a:ext cx="587020" cy="276999"/>
            </a:xfrm>
            <a:prstGeom prst="rect">
              <a:avLst/>
            </a:prstGeom>
            <a:ln>
              <a:noFill/>
            </a:ln>
          </p:spPr>
          <p:style>
            <a:lnRef idx="1">
              <a:schemeClr val="dk1"/>
            </a:lnRef>
            <a:fillRef idx="0">
              <a:schemeClr val="dk1"/>
            </a:fillRef>
            <a:effectRef idx="0">
              <a:schemeClr val="dk1"/>
            </a:effectRef>
            <a:fontRef idx="minor">
              <a:schemeClr val="tx1"/>
            </a:fontRef>
          </p:style>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HTTP</a:t>
              </a: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00" name="Rectangle 99">
            <a:extLst>
              <a:ext uri="{FF2B5EF4-FFF2-40B4-BE49-F238E27FC236}">
                <a16:creationId xmlns:a16="http://schemas.microsoft.com/office/drawing/2014/main" id="{D674BBF7-891C-554B-9487-E8468C78023F}"/>
              </a:ext>
            </a:extLst>
          </p:cNvPr>
          <p:cNvSpPr/>
          <p:nvPr/>
        </p:nvSpPr>
        <p:spPr bwMode="gray">
          <a:xfrm>
            <a:off x="5629161" y="4179516"/>
            <a:ext cx="478530" cy="235471"/>
          </a:xfrm>
          <a:prstGeom prst="rect">
            <a:avLst/>
          </a:prstGeom>
          <a:solidFill>
            <a:schemeClr val="accent4">
              <a:lumMod val="60000"/>
              <a:lumOff val="4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New</a:t>
            </a:r>
          </a:p>
        </p:txBody>
      </p:sp>
      <p:sp>
        <p:nvSpPr>
          <p:cNvPr id="101" name="Right Arrow 100">
            <a:extLst>
              <a:ext uri="{FF2B5EF4-FFF2-40B4-BE49-F238E27FC236}">
                <a16:creationId xmlns:a16="http://schemas.microsoft.com/office/drawing/2014/main" id="{881E3606-65BF-394C-8DF8-A082F82993EB}"/>
              </a:ext>
            </a:extLst>
          </p:cNvPr>
          <p:cNvSpPr/>
          <p:nvPr/>
        </p:nvSpPr>
        <p:spPr bwMode="gray">
          <a:xfrm rot="5400000">
            <a:off x="5716551" y="3908941"/>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34E44FE5-2B38-7B4B-B565-FD76EC3A731D}"/>
              </a:ext>
            </a:extLst>
          </p:cNvPr>
          <p:cNvSpPr/>
          <p:nvPr/>
        </p:nvSpPr>
        <p:spPr bwMode="gray">
          <a:xfrm>
            <a:off x="6206210" y="4179516"/>
            <a:ext cx="478530" cy="235471"/>
          </a:xfrm>
          <a:prstGeom prst="rect">
            <a:avLst/>
          </a:prstGeom>
          <a:solidFill>
            <a:schemeClr val="accent4">
              <a:lumMod val="60000"/>
              <a:lumOff val="4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Old</a:t>
            </a:r>
          </a:p>
        </p:txBody>
      </p:sp>
      <p:sp>
        <p:nvSpPr>
          <p:cNvPr id="103" name="Right Arrow 102">
            <a:extLst>
              <a:ext uri="{FF2B5EF4-FFF2-40B4-BE49-F238E27FC236}">
                <a16:creationId xmlns:a16="http://schemas.microsoft.com/office/drawing/2014/main" id="{F90970E6-FBD9-D545-B426-6462C09F9C19}"/>
              </a:ext>
            </a:extLst>
          </p:cNvPr>
          <p:cNvSpPr/>
          <p:nvPr/>
        </p:nvSpPr>
        <p:spPr bwMode="gray">
          <a:xfrm rot="16200000">
            <a:off x="6293600" y="3908941"/>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3480148475"/>
      </p:ext>
    </p:extLst>
  </p:cSld>
  <p:clrMapOvr>
    <a:masterClrMapping/>
  </p:clrMapOvr>
</p:sld>
</file>

<file path=ppt/theme/theme1.xml><?xml version="1.0" encoding="utf-8"?>
<a:theme xmlns:a="http://schemas.openxmlformats.org/drawingml/2006/main" name="SAP CustomerExperience 2019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503B112A-C528-4385-9ABD-7D6BD1EA3274}"/>
    </a:ext>
  </a:extLst>
</a:theme>
</file>

<file path=ppt/theme/theme2.xml><?xml version="1.0" encoding="utf-8"?>
<a:theme xmlns:a="http://schemas.openxmlformats.org/drawingml/2006/main" name="SAP CustomerExperience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6CB723C9-9744-49FB-93D7-DF32EFC5B43B}"/>
    </a:ext>
  </a:extLst>
</a:theme>
</file>

<file path=ppt/theme/theme3.xml><?xml version="1.0" encoding="utf-8"?>
<a:theme xmlns:a="http://schemas.openxmlformats.org/drawingml/2006/main" name="SAP CustomerExperience 2019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CED28BA-37E0-4799-A661-B7497814D561}" vid="{58991990-A70D-4B18-899B-54E4F76C2BEF}"/>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CustomerExperience 2019 16x9 black and white</Template>
  <TotalTime>44327</TotalTime>
  <Words>333</Words>
  <Application>Microsoft Macintosh PowerPoint</Application>
  <PresentationFormat>Custom</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Courier New</vt:lpstr>
      <vt:lpstr>Symbol</vt:lpstr>
      <vt:lpstr>Wingdings</vt:lpstr>
      <vt:lpstr>Wingdings</vt:lpstr>
      <vt:lpstr>SAP CustomerExperience 2019 16x9 black and white</vt:lpstr>
      <vt:lpstr>SAP CustomerExperience 2019 16x9 blue</vt:lpstr>
      <vt:lpstr>SAP CustomerExperience 2019 16x9 black</vt:lpstr>
      <vt:lpstr>Spartacus Enablement State management with NGRX </vt:lpstr>
      <vt:lpstr>State Management with NgRX</vt:lpstr>
      <vt:lpstr>Resources</vt:lpstr>
      <vt:lpstr>State Management</vt:lpstr>
      <vt:lpstr>State Management</vt:lpstr>
      <vt:lpstr>NGRX</vt:lpstr>
      <vt:lpstr>Why NGRX?</vt:lpstr>
      <vt:lpstr>NGRX components</vt:lpstr>
      <vt:lpstr>NGRX components</vt:lpstr>
      <vt:lpstr>NGRX is (considered) Complex</vt:lpstr>
      <vt:lpstr>Hide complexity behind facade</vt:lpstr>
      <vt:lpstr>NGRX partially made it to the public API (core)</vt:lpstr>
      <vt:lpstr>NGRX Public API</vt:lpstr>
      <vt:lpstr>Learn by doing</vt:lpstr>
      <vt:lpstr>Questions? Shoot!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Marcotte, Bill</dc:creator>
  <cp:keywords>2019/16:9/black and white</cp:keywords>
  <dc:description/>
  <cp:lastModifiedBy>Ouwejan, Tobias</cp:lastModifiedBy>
  <cp:revision>507</cp:revision>
  <dcterms:created xsi:type="dcterms:W3CDTF">2019-01-20T15:11:46Z</dcterms:created>
  <dcterms:modified xsi:type="dcterms:W3CDTF">2019-07-14T03:04:32Z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bill.marcotte@sap.com</vt:lpwstr>
  </property>
  <property fmtid="{D5CDD505-2E9C-101B-9397-08002B2CF9AE}" pid="6" name="_AuthorEmailDisplayName">
    <vt:lpwstr>Marcotte, Bill</vt:lpwstr>
  </property>
  <property fmtid="{D5CDD505-2E9C-101B-9397-08002B2CF9AE}" pid="7" name="_PreviousAdHocReviewCycleID">
    <vt:i4>1357826825</vt:i4>
  </property>
</Properties>
</file>