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1" r:id="rId2"/>
  </p:sldMasterIdLst>
  <p:notesMasterIdLst>
    <p:notesMasterId r:id="rId13"/>
  </p:notesMasterIdLst>
  <p:handoutMasterIdLst>
    <p:handoutMasterId r:id="rId14"/>
  </p:handoutMasterIdLst>
  <p:sldIdLst>
    <p:sldId id="256" r:id="rId3"/>
    <p:sldId id="1043" r:id="rId4"/>
    <p:sldId id="1127" r:id="rId5"/>
    <p:sldId id="1117" r:id="rId6"/>
    <p:sldId id="1125" r:id="rId7"/>
    <p:sldId id="1126" r:id="rId8"/>
    <p:sldId id="1129" r:id="rId9"/>
    <p:sldId id="1128" r:id="rId10"/>
    <p:sldId id="1044" r:id="rId11"/>
    <p:sldId id="1116"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99999"/>
    <a:srgbClr val="FF0000"/>
    <a:srgbClr val="00195A"/>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97" autoAdjust="0"/>
    <p:restoredTop sz="94643" autoAdjust="0"/>
  </p:normalViewPr>
  <p:slideViewPr>
    <p:cSldViewPr snapToGrid="0" showGuides="1">
      <p:cViewPr varScale="1">
        <p:scale>
          <a:sx n="128" d="100"/>
          <a:sy n="128" d="100"/>
        </p:scale>
        <p:origin x="632" y="17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AB402417-655B-465E-BB65-D6F1C4FC0E78}"/>
              </a:ext>
            </a:extLst>
          </p:cNvPr>
          <p:cNvPicPr>
            <a:picLocks noChangeAspect="1"/>
          </p:cNvPicPr>
          <p:nvPr userDrawn="1"/>
        </p:nvPicPr>
        <p:blipFill>
          <a:blip r:embed="rId3"/>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92D1DF11-2F51-4F19-8E14-8CE834C7DE02}"/>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pic>
        <p:nvPicPr>
          <p:cNvPr id="6" name="Picture 5">
            <a:extLst>
              <a:ext uri="{FF2B5EF4-FFF2-40B4-BE49-F238E27FC236}">
                <a16:creationId xmlns:a16="http://schemas.microsoft.com/office/drawing/2014/main" id="{F3CCD44C-0B4C-4962-AAB7-294A2FB49814}"/>
              </a:ext>
            </a:extLst>
          </p:cNvPr>
          <p:cNvPicPr>
            <a:picLocks noChangeAspect="1"/>
          </p:cNvPicPr>
          <p:nvPr userDrawn="1"/>
        </p:nvPicPr>
        <p:blipFill>
          <a:blip r:embed="rId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7D45FBE9-CDDF-4989-8AD8-77BE0D99ADD1}"/>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6BBA7F0B-21BC-4907-8687-C77F20232654}"/>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A23ECD7B-29B4-4CE8-ABB3-F13B2E6AD53A}"/>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obi-or-not-tobi/" TargetMode="External"/><Relationship Id="rId2" Type="http://schemas.openxmlformats.org/officeDocument/2006/relationships/hyperlink" Target="mailto:tobias.ouwejan@sap.com"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obi-or-not-tobi/spartacus-bootcamp/tree/master/src/app/features/outlet"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5018C8F-72F4-7F46-9181-27913E972170}"/>
              </a:ext>
            </a:extLst>
          </p:cNvPr>
          <p:cNvSpPr>
            <a:spLocks noGrp="1"/>
          </p:cNvSpPr>
          <p:nvPr>
            <p:ph type="subTitle" idx="1"/>
          </p:nvPr>
        </p:nvSpPr>
        <p:spPr/>
        <p:txBody>
          <a:bodyPr/>
          <a:lstStyle/>
          <a:p>
            <a:r>
              <a:rPr lang="en-US" dirty="0"/>
              <a:t>Tobias Ouwejan, SAP</a:t>
            </a:r>
          </a:p>
        </p:txBody>
      </p:sp>
      <p:sp>
        <p:nvSpPr>
          <p:cNvPr id="6" name="Title 5">
            <a:extLst>
              <a:ext uri="{FF2B5EF4-FFF2-40B4-BE49-F238E27FC236}">
                <a16:creationId xmlns:a16="http://schemas.microsoft.com/office/drawing/2014/main" id="{EA44AE67-C2E1-3646-8B6C-53505EE7E150}"/>
              </a:ext>
            </a:extLst>
          </p:cNvPr>
          <p:cNvSpPr>
            <a:spLocks noGrp="1"/>
          </p:cNvSpPr>
          <p:nvPr>
            <p:ph type="title"/>
          </p:nvPr>
        </p:nvSpPr>
        <p:spPr/>
        <p:txBody>
          <a:bodyPr/>
          <a:lstStyle/>
          <a:p>
            <a:r>
              <a:rPr lang="en-US" dirty="0"/>
              <a:t>Spartacus Enablement</a:t>
            </a:r>
            <a:br>
              <a:rPr lang="en-US" dirty="0"/>
            </a:br>
            <a:r>
              <a:rPr lang="en-US" dirty="0">
                <a:solidFill>
                  <a:schemeClr val="accent1"/>
                </a:solidFill>
              </a:rPr>
              <a:t>Outlets</a:t>
            </a:r>
          </a:p>
        </p:txBody>
      </p:sp>
      <p:sp>
        <p:nvSpPr>
          <p:cNvPr id="8" name="Picture Placeholder 7">
            <a:extLst>
              <a:ext uri="{FF2B5EF4-FFF2-40B4-BE49-F238E27FC236}">
                <a16:creationId xmlns:a16="http://schemas.microsoft.com/office/drawing/2014/main" id="{FE2EFFC2-0D18-4840-86A7-8C73C6AB2132}"/>
              </a:ext>
            </a:extLst>
          </p:cNvPr>
          <p:cNvSpPr>
            <a:spLocks noGrp="1"/>
          </p:cNvSpPr>
          <p:nvPr>
            <p:ph type="pic" sz="quarter" idx="12"/>
          </p:nvPr>
        </p:nvSpPr>
        <p:spPr/>
      </p:sp>
    </p:spTree>
    <p:extLst>
      <p:ext uri="{BB962C8B-B14F-4D97-AF65-F5344CB8AC3E}">
        <p14:creationId xmlns:p14="http://schemas.microsoft.com/office/powerpoint/2010/main" val="86874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3585-B1C7-A144-A2CB-82F13E9B609A}"/>
              </a:ext>
            </a:extLst>
          </p:cNvPr>
          <p:cNvSpPr>
            <a:spLocks noGrp="1"/>
          </p:cNvSpPr>
          <p:nvPr>
            <p:ph type="ctrTitle"/>
          </p:nvPr>
        </p:nvSpPr>
        <p:spPr>
          <a:xfrm>
            <a:off x="503999" y="1467009"/>
            <a:ext cx="7328035" cy="923116"/>
          </a:xfrm>
        </p:spPr>
        <p:txBody>
          <a:bodyPr/>
          <a:lstStyle/>
          <a:p>
            <a:r>
              <a:rPr lang="en-US" dirty="0"/>
              <a:t>Questions? Shoot! </a:t>
            </a:r>
          </a:p>
        </p:txBody>
      </p:sp>
      <p:sp>
        <p:nvSpPr>
          <p:cNvPr id="4" name="Text Placeholder 3">
            <a:extLst>
              <a:ext uri="{FF2B5EF4-FFF2-40B4-BE49-F238E27FC236}">
                <a16:creationId xmlns:a16="http://schemas.microsoft.com/office/drawing/2014/main" id="{6D0CEC5A-9DC7-3A4B-84AB-501B34CC0CAF}"/>
              </a:ext>
            </a:extLst>
          </p:cNvPr>
          <p:cNvSpPr>
            <a:spLocks noGrp="1"/>
          </p:cNvSpPr>
          <p:nvPr>
            <p:ph type="body" sz="quarter" idx="10"/>
          </p:nvPr>
        </p:nvSpPr>
        <p:spPr/>
        <p:txBody>
          <a:bodyPr/>
          <a:lstStyle/>
          <a:p>
            <a:pPr lvl="1"/>
            <a:r>
              <a:rPr lang="en-US" b="1" dirty="0"/>
              <a:t>Tobias Ouwejan</a:t>
            </a:r>
          </a:p>
          <a:p>
            <a:pPr lvl="1"/>
            <a:r>
              <a:rPr lang="en-CA" dirty="0"/>
              <a:t>Lead Architect Commerce, SAP Customer Experience</a:t>
            </a:r>
          </a:p>
          <a:p>
            <a:pPr lvl="1"/>
            <a:endParaRPr lang="en-CA" dirty="0"/>
          </a:p>
          <a:p>
            <a:pPr lvl="1"/>
            <a:r>
              <a:rPr lang="en-CA" dirty="0">
                <a:hlinkClick r:id="rId2"/>
              </a:rPr>
              <a:t>tobias.ouwejan@sap.com</a:t>
            </a:r>
            <a:endParaRPr lang="en-CA" dirty="0"/>
          </a:p>
          <a:p>
            <a:pPr lvl="1"/>
            <a:r>
              <a:rPr lang="en-US" dirty="0">
                <a:hlinkClick r:id="rId3"/>
              </a:rPr>
              <a:t>https://github.com/tobi-or-not-tobi/</a:t>
            </a:r>
            <a:endParaRPr lang="en-CA" dirty="0"/>
          </a:p>
        </p:txBody>
      </p:sp>
    </p:spTree>
    <p:extLst>
      <p:ext uri="{BB962C8B-B14F-4D97-AF65-F5344CB8AC3E}">
        <p14:creationId xmlns:p14="http://schemas.microsoft.com/office/powerpoint/2010/main" val="270313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FB6A6D-CF54-2F41-96AF-6E0E37B0F905}"/>
              </a:ext>
            </a:extLst>
          </p:cNvPr>
          <p:cNvSpPr>
            <a:spLocks noGrp="1"/>
          </p:cNvSpPr>
          <p:nvPr>
            <p:ph type="body" sz="quarter" idx="11"/>
          </p:nvPr>
        </p:nvSpPr>
        <p:spPr/>
        <p:txBody>
          <a:bodyPr>
            <a:normAutofit/>
          </a:bodyPr>
          <a:lstStyle/>
          <a:p>
            <a:r>
              <a:rPr lang="en-US" dirty="0"/>
              <a:t>Topics</a:t>
            </a:r>
          </a:p>
          <a:p>
            <a:pPr marL="342900" indent="-342900">
              <a:buFont typeface="Wingdings" pitchFamily="2" charset="2"/>
              <a:buChar char="§"/>
            </a:pPr>
            <a:r>
              <a:rPr lang="en-US" dirty="0"/>
              <a:t>Concept</a:t>
            </a:r>
          </a:p>
          <a:p>
            <a:pPr marL="342900" indent="-342900">
              <a:buFont typeface="Wingdings" pitchFamily="2" charset="2"/>
              <a:buChar char="§"/>
            </a:pPr>
            <a:r>
              <a:rPr lang="en-US" dirty="0"/>
              <a:t>Syntax</a:t>
            </a:r>
          </a:p>
          <a:p>
            <a:pPr marL="342900" indent="-342900">
              <a:buFont typeface="Wingdings" pitchFamily="2" charset="2"/>
              <a:buChar char="§"/>
            </a:pPr>
            <a:r>
              <a:rPr lang="en-US" dirty="0"/>
              <a:t>Limitations</a:t>
            </a:r>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pPr fontAlgn="base">
              <a:spcBef>
                <a:spcPct val="50000"/>
              </a:spcBef>
              <a:spcAft>
                <a:spcPct val="0"/>
              </a:spcAft>
              <a:buClr>
                <a:srgbClr val="F0AB00"/>
              </a:buClr>
            </a:pPr>
            <a:r>
              <a:rPr lang="en-US" kern="0" dirty="0">
                <a:solidFill>
                  <a:schemeClr val="accent1"/>
                </a:solidFill>
                <a:ea typeface="Arial Unicode MS" pitchFamily="34" charset="-128"/>
                <a:cs typeface="Arial Unicode MS" pitchFamily="34" charset="-128"/>
              </a:rPr>
              <a:t>Goals</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Understand where outlets can be used</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Add outlets</a:t>
            </a:r>
          </a:p>
        </p:txBody>
      </p:sp>
      <p:sp>
        <p:nvSpPr>
          <p:cNvPr id="8" name="Title 7">
            <a:extLst>
              <a:ext uri="{FF2B5EF4-FFF2-40B4-BE49-F238E27FC236}">
                <a16:creationId xmlns:a16="http://schemas.microsoft.com/office/drawing/2014/main" id="{1077BB12-A51A-724B-9408-7E6EA4BF7F1A}"/>
              </a:ext>
            </a:extLst>
          </p:cNvPr>
          <p:cNvSpPr>
            <a:spLocks noGrp="1"/>
          </p:cNvSpPr>
          <p:nvPr>
            <p:ph type="title"/>
          </p:nvPr>
        </p:nvSpPr>
        <p:spPr/>
        <p:txBody>
          <a:bodyPr/>
          <a:lstStyle/>
          <a:p>
            <a:r>
              <a:rPr lang="en-US" dirty="0"/>
              <a:t>Outlets</a:t>
            </a:r>
          </a:p>
        </p:txBody>
      </p:sp>
    </p:spTree>
    <p:extLst>
      <p:ext uri="{BB962C8B-B14F-4D97-AF65-F5344CB8AC3E}">
        <p14:creationId xmlns:p14="http://schemas.microsoft.com/office/powerpoint/2010/main" val="72493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0333CA2-D5A4-754E-B29F-8F2313BDB1E9}"/>
              </a:ext>
            </a:extLst>
          </p:cNvPr>
          <p:cNvSpPr>
            <a:spLocks noGrp="1"/>
          </p:cNvSpPr>
          <p:nvPr>
            <p:ph type="body" sz="quarter" idx="10"/>
          </p:nvPr>
        </p:nvSpPr>
        <p:spPr/>
        <p:txBody>
          <a:bodyPr/>
          <a:lstStyle/>
          <a:p>
            <a:r>
              <a:rPr lang="en-US" dirty="0"/>
              <a:t>Documentation</a:t>
            </a:r>
          </a:p>
          <a:p>
            <a:r>
              <a:rPr lang="en-US" dirty="0">
                <a:solidFill>
                  <a:srgbClr val="FF0000"/>
                </a:solidFill>
              </a:rPr>
              <a:t>TODO</a:t>
            </a:r>
          </a:p>
          <a:p>
            <a:r>
              <a:rPr lang="en-US" dirty="0"/>
              <a:t>Feature</a:t>
            </a:r>
          </a:p>
          <a:p>
            <a:r>
              <a:rPr lang="en-US" dirty="0">
                <a:hlinkClick r:id="rId2"/>
              </a:rPr>
              <a:t>https://github.com/tobi-or-not-tobi/spartacus-bootcamp/tree/master/src/app/features/outlet</a:t>
            </a:r>
            <a:endParaRPr lang="en-US" dirty="0"/>
          </a:p>
          <a:p>
            <a:endParaRPr lang="en-US" dirty="0"/>
          </a:p>
        </p:txBody>
      </p:sp>
      <p:sp>
        <p:nvSpPr>
          <p:cNvPr id="4" name="Title 3">
            <a:extLst>
              <a:ext uri="{FF2B5EF4-FFF2-40B4-BE49-F238E27FC236}">
                <a16:creationId xmlns:a16="http://schemas.microsoft.com/office/drawing/2014/main" id="{0E72BEBF-539D-5242-986D-1AF3F3C43F2A}"/>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205876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2B9F45-D49C-2141-AD00-B3739571E71E}"/>
              </a:ext>
            </a:extLst>
          </p:cNvPr>
          <p:cNvSpPr>
            <a:spLocks noGrp="1"/>
          </p:cNvSpPr>
          <p:nvPr>
            <p:ph type="body" sz="quarter" idx="10"/>
          </p:nvPr>
        </p:nvSpPr>
        <p:spPr>
          <a:xfrm>
            <a:off x="503999" y="1620000"/>
            <a:ext cx="11186477" cy="4716000"/>
          </a:xfrm>
        </p:spPr>
        <p:txBody>
          <a:bodyPr/>
          <a:lstStyle/>
          <a:p>
            <a:r>
              <a:rPr lang="en-US" dirty="0"/>
              <a:t>Use outlets to replace, remove, or add view-logic to:</a:t>
            </a:r>
          </a:p>
          <a:p>
            <a:pPr marL="342900" indent="-342900">
              <a:buFont typeface="Wingdings" pitchFamily="2" charset="2"/>
              <a:buChar char="§"/>
            </a:pPr>
            <a:r>
              <a:rPr lang="en-US" dirty="0"/>
              <a:t>CMS Page template</a:t>
            </a:r>
          </a:p>
          <a:p>
            <a:pPr marL="342900" indent="-342900">
              <a:buFont typeface="Wingdings" pitchFamily="2" charset="2"/>
              <a:buChar char="§"/>
            </a:pPr>
            <a:r>
              <a:rPr lang="en-US" dirty="0"/>
              <a:t>Page section (i.e. header)</a:t>
            </a:r>
          </a:p>
          <a:p>
            <a:pPr marL="342900" indent="-342900">
              <a:buFont typeface="Wingdings" pitchFamily="2" charset="2"/>
              <a:buChar char="§"/>
            </a:pPr>
            <a:r>
              <a:rPr lang="en-US" dirty="0"/>
              <a:t>CMS content slot position</a:t>
            </a:r>
          </a:p>
          <a:p>
            <a:pPr marL="342900" indent="-342900">
              <a:buFont typeface="Wingdings" pitchFamily="2" charset="2"/>
              <a:buChar char="§"/>
            </a:pPr>
            <a:r>
              <a:rPr lang="en-US" dirty="0"/>
              <a:t>CMS component</a:t>
            </a:r>
          </a:p>
          <a:p>
            <a:pPr marL="342900" indent="-342900">
              <a:buFont typeface="Wingdings" pitchFamily="2" charset="2"/>
              <a:buChar char="§"/>
            </a:pPr>
            <a:r>
              <a:rPr lang="en-US" dirty="0"/>
              <a:t>Component fragments</a:t>
            </a:r>
          </a:p>
          <a:p>
            <a:pPr marL="342900" indent="-342900">
              <a:buFontTx/>
              <a:buChar char="-"/>
            </a:pPr>
            <a:endParaRPr lang="en-US" dirty="0"/>
          </a:p>
          <a:p>
            <a:pPr marL="342900" indent="-342900">
              <a:buFontTx/>
              <a:buChar char="-"/>
            </a:pPr>
            <a:endParaRPr lang="en-US" dirty="0"/>
          </a:p>
        </p:txBody>
      </p:sp>
      <p:sp>
        <p:nvSpPr>
          <p:cNvPr id="5" name="Title 4">
            <a:extLst>
              <a:ext uri="{FF2B5EF4-FFF2-40B4-BE49-F238E27FC236}">
                <a16:creationId xmlns:a16="http://schemas.microsoft.com/office/drawing/2014/main" id="{A589B915-967B-4545-AA0F-F8C69BE16AB8}"/>
              </a:ext>
            </a:extLst>
          </p:cNvPr>
          <p:cNvSpPr>
            <a:spLocks noGrp="1"/>
          </p:cNvSpPr>
          <p:nvPr>
            <p:ph type="title"/>
          </p:nvPr>
        </p:nvSpPr>
        <p:spPr/>
        <p:txBody>
          <a:bodyPr/>
          <a:lstStyle/>
          <a:p>
            <a:r>
              <a:rPr lang="en-US" dirty="0"/>
              <a:t>Concept</a:t>
            </a:r>
          </a:p>
        </p:txBody>
      </p:sp>
    </p:spTree>
    <p:extLst>
      <p:ext uri="{BB962C8B-B14F-4D97-AF65-F5344CB8AC3E}">
        <p14:creationId xmlns:p14="http://schemas.microsoft.com/office/powerpoint/2010/main" val="154790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B0F23A-40EB-DA43-AAC8-4E2792F48EAF}"/>
              </a:ext>
            </a:extLst>
          </p:cNvPr>
          <p:cNvSpPr>
            <a:spLocks noGrp="1"/>
          </p:cNvSpPr>
          <p:nvPr>
            <p:ph type="body" sz="quarter" idx="10"/>
          </p:nvPr>
        </p:nvSpPr>
        <p:spPr/>
        <p:txBody>
          <a:bodyPr/>
          <a:lstStyle/>
          <a:p>
            <a:r>
              <a:rPr lang="en-US" dirty="0"/>
              <a:t>The outlet syntax comes with 2 directives: </a:t>
            </a:r>
          </a:p>
          <a:p>
            <a:pPr marL="285750" indent="-285750">
              <a:buFontTx/>
              <a:buChar char="-"/>
            </a:pPr>
            <a:r>
              <a:rPr lang="en-US" sz="1800" dirty="0" err="1">
                <a:latin typeface="Monaco" pitchFamily="2" charset="77"/>
              </a:rPr>
              <a:t>cxOutletRef</a:t>
            </a:r>
            <a:r>
              <a:rPr lang="en-US" dirty="0"/>
              <a:t> – a string reference to a named outlet</a:t>
            </a:r>
          </a:p>
          <a:p>
            <a:pPr marL="285750" indent="-285750">
              <a:buFontTx/>
              <a:buChar char="-"/>
            </a:pPr>
            <a:r>
              <a:rPr lang="en-US" sz="1800" dirty="0" err="1">
                <a:latin typeface="Monaco" pitchFamily="2" charset="77"/>
              </a:rPr>
              <a:t>cxOutletPos</a:t>
            </a:r>
            <a:r>
              <a:rPr lang="en-US" sz="1800" dirty="0"/>
              <a:t> – either “before” or “after” to indicate where the UI should be added. </a:t>
            </a:r>
            <a:endParaRPr lang="en-US" dirty="0"/>
          </a:p>
        </p:txBody>
      </p:sp>
      <p:sp>
        <p:nvSpPr>
          <p:cNvPr id="3" name="Title 2">
            <a:extLst>
              <a:ext uri="{FF2B5EF4-FFF2-40B4-BE49-F238E27FC236}">
                <a16:creationId xmlns:a16="http://schemas.microsoft.com/office/drawing/2014/main" id="{C4D724EE-BC76-9742-8266-3574D9088974}"/>
              </a:ext>
            </a:extLst>
          </p:cNvPr>
          <p:cNvSpPr>
            <a:spLocks noGrp="1"/>
          </p:cNvSpPr>
          <p:nvPr>
            <p:ph type="title"/>
          </p:nvPr>
        </p:nvSpPr>
        <p:spPr/>
        <p:txBody>
          <a:bodyPr/>
          <a:lstStyle/>
          <a:p>
            <a:r>
              <a:rPr lang="en-US" dirty="0"/>
              <a:t>Using the </a:t>
            </a:r>
            <a:r>
              <a:rPr lang="en-US" dirty="0" err="1"/>
              <a:t>cxOutletRef</a:t>
            </a:r>
            <a:endParaRPr lang="en-US" dirty="0"/>
          </a:p>
        </p:txBody>
      </p:sp>
      <p:sp>
        <p:nvSpPr>
          <p:cNvPr id="4" name="Rectangle 3">
            <a:extLst>
              <a:ext uri="{FF2B5EF4-FFF2-40B4-BE49-F238E27FC236}">
                <a16:creationId xmlns:a16="http://schemas.microsoft.com/office/drawing/2014/main" id="{415226C5-D91B-A643-882E-369366D01395}"/>
              </a:ext>
            </a:extLst>
          </p:cNvPr>
          <p:cNvSpPr/>
          <p:nvPr/>
        </p:nvSpPr>
        <p:spPr>
          <a:xfrm>
            <a:off x="432784" y="3786342"/>
            <a:ext cx="11257693" cy="1187606"/>
          </a:xfrm>
          <a:prstGeom prst="rect">
            <a:avLst/>
          </a:prstGeom>
          <a:solidFill>
            <a:schemeClr val="tx1"/>
          </a:solidFill>
        </p:spPr>
        <p:txBody>
          <a:bodyPr wrap="square" lIns="108000" tIns="108000" rIns="108000" bIns="108000">
            <a:spAutoFit/>
          </a:bodyPr>
          <a:lstStyle/>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ng-template</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cxOutletRef</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"footer"</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cxOutletPos</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"before"</a:t>
            </a:r>
            <a:r>
              <a:rPr lang="en-US" dirty="0">
                <a:solidFill>
                  <a:srgbClr val="808080"/>
                </a:solidFill>
                <a:latin typeface="Menlo" panose="020B0609030804020204" pitchFamily="49" charset="0"/>
              </a:rPr>
              <a:t>&gt;</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  custom content…</a:t>
            </a:r>
          </a:p>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ng-template</a:t>
            </a:r>
            <a:r>
              <a:rPr lang="en-US" dirty="0">
                <a:solidFill>
                  <a:srgbClr val="808080"/>
                </a:solidFill>
                <a:latin typeface="Menlo" panose="020B0609030804020204" pitchFamily="49" charset="0"/>
              </a:rPr>
              <a:t>&gt;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28166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A67702-7489-E94F-BEC2-5C44EF7A701C}"/>
              </a:ext>
            </a:extLst>
          </p:cNvPr>
          <p:cNvSpPr>
            <a:spLocks noGrp="1"/>
          </p:cNvSpPr>
          <p:nvPr>
            <p:ph type="body" sz="quarter" idx="10"/>
          </p:nvPr>
        </p:nvSpPr>
        <p:spPr/>
        <p:txBody>
          <a:bodyPr/>
          <a:lstStyle/>
          <a:p>
            <a:r>
              <a:rPr lang="en-US" dirty="0"/>
              <a:t>The ng-template comes with some syntactical sugar to get the current context in a local variable, using “let-</a:t>
            </a:r>
            <a:r>
              <a:rPr lang="en-US" dirty="0" err="1"/>
              <a:t>xyz</a:t>
            </a:r>
            <a:r>
              <a:rPr lang="en-US" dirty="0"/>
              <a:t>”. The context is different per outlet. </a:t>
            </a:r>
          </a:p>
        </p:txBody>
      </p:sp>
      <p:sp>
        <p:nvSpPr>
          <p:cNvPr id="3" name="Title 2">
            <a:extLst>
              <a:ext uri="{FF2B5EF4-FFF2-40B4-BE49-F238E27FC236}">
                <a16:creationId xmlns:a16="http://schemas.microsoft.com/office/drawing/2014/main" id="{C4D724EE-BC76-9742-8266-3574D9088974}"/>
              </a:ext>
            </a:extLst>
          </p:cNvPr>
          <p:cNvSpPr>
            <a:spLocks noGrp="1"/>
          </p:cNvSpPr>
          <p:nvPr>
            <p:ph type="title"/>
          </p:nvPr>
        </p:nvSpPr>
        <p:spPr/>
        <p:txBody>
          <a:bodyPr/>
          <a:lstStyle/>
          <a:p>
            <a:r>
              <a:rPr lang="en-US" dirty="0"/>
              <a:t>let-model</a:t>
            </a:r>
          </a:p>
        </p:txBody>
      </p:sp>
      <p:sp>
        <p:nvSpPr>
          <p:cNvPr id="5" name="Rectangle 4">
            <a:extLst>
              <a:ext uri="{FF2B5EF4-FFF2-40B4-BE49-F238E27FC236}">
                <a16:creationId xmlns:a16="http://schemas.microsoft.com/office/drawing/2014/main" id="{CFB94E2B-F26B-D146-85E1-C74F54ACB876}"/>
              </a:ext>
            </a:extLst>
          </p:cNvPr>
          <p:cNvSpPr/>
          <p:nvPr/>
        </p:nvSpPr>
        <p:spPr>
          <a:xfrm>
            <a:off x="432784" y="3786342"/>
            <a:ext cx="11257693" cy="1187606"/>
          </a:xfrm>
          <a:prstGeom prst="rect">
            <a:avLst/>
          </a:prstGeom>
          <a:solidFill>
            <a:schemeClr val="tx1"/>
          </a:solidFill>
        </p:spPr>
        <p:txBody>
          <a:bodyPr wrap="square" lIns="108000" tIns="108000" rIns="108000" bIns="108000">
            <a:spAutoFit/>
          </a:bodyPr>
          <a:lstStyle/>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ng-template</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cxOutletRef</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"footer"</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let-model</a:t>
            </a:r>
            <a:r>
              <a:rPr lang="en-US" dirty="0">
                <a:solidFill>
                  <a:srgbClr val="808080"/>
                </a:solidFill>
                <a:latin typeface="Menlo" panose="020B0609030804020204" pitchFamily="49" charset="0"/>
              </a:rPr>
              <a:t>&gt;</a:t>
            </a:r>
            <a:endParaRPr lang="en-US" dirty="0">
              <a:solidFill>
                <a:srgbClr val="D4D4D4"/>
              </a:solidFill>
              <a:latin typeface="Menlo" panose="020B0609030804020204" pitchFamily="49" charset="0"/>
            </a:endParaRPr>
          </a:p>
          <a:p>
            <a:r>
              <a:rPr lang="en-US" dirty="0">
                <a:solidFill>
                  <a:srgbClr val="808080"/>
                </a:solidFill>
                <a:latin typeface="Menlo" panose="020B0609030804020204" pitchFamily="49" charset="0"/>
              </a:rPr>
              <a:t>  </a:t>
            </a:r>
            <a:r>
              <a:rPr lang="en-US" dirty="0">
                <a:solidFill>
                  <a:schemeClr val="bg1"/>
                </a:solidFill>
                <a:latin typeface="Menlo" panose="020B0609030804020204" pitchFamily="49" charset="0"/>
              </a:rPr>
              <a:t>{{model}}</a:t>
            </a:r>
          </a:p>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ng-template</a:t>
            </a:r>
            <a:r>
              <a:rPr lang="en-US" dirty="0">
                <a:solidFill>
                  <a:srgbClr val="808080"/>
                </a:solidFill>
                <a:latin typeface="Menlo" panose="020B0609030804020204" pitchFamily="49" charset="0"/>
              </a:rPr>
              <a:t>&gt;</a:t>
            </a:r>
            <a:endParaRPr lang="en-US" dirty="0">
              <a:solidFill>
                <a:srgbClr val="D4D4D4"/>
              </a:solidFill>
              <a:latin typeface="Menlo" panose="020B0609030804020204" pitchFamily="49" charset="0"/>
            </a:endParaRPr>
          </a:p>
        </p:txBody>
      </p:sp>
    </p:spTree>
    <p:extLst>
      <p:ext uri="{BB962C8B-B14F-4D97-AF65-F5344CB8AC3E}">
        <p14:creationId xmlns:p14="http://schemas.microsoft.com/office/powerpoint/2010/main" val="357464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B0F23A-40EB-DA43-AAC8-4E2792F48EAF}"/>
              </a:ext>
            </a:extLst>
          </p:cNvPr>
          <p:cNvSpPr>
            <a:spLocks noGrp="1"/>
          </p:cNvSpPr>
          <p:nvPr>
            <p:ph type="body" sz="quarter" idx="10"/>
          </p:nvPr>
        </p:nvSpPr>
        <p:spPr/>
        <p:txBody>
          <a:bodyPr/>
          <a:lstStyle/>
          <a:p>
            <a:pPr marL="342900" indent="-342900">
              <a:buFont typeface="Wingdings" pitchFamily="2" charset="2"/>
              <a:buChar char="§"/>
            </a:pPr>
            <a:r>
              <a:rPr lang="en-US" dirty="0"/>
              <a:t>Register a </a:t>
            </a:r>
            <a:r>
              <a:rPr lang="en-US" dirty="0" err="1"/>
              <a:t>cxOutlet</a:t>
            </a:r>
            <a:r>
              <a:rPr lang="en-US" dirty="0"/>
              <a:t> name in your html</a:t>
            </a:r>
          </a:p>
          <a:p>
            <a:pPr marL="342900" indent="-342900">
              <a:buFont typeface="Wingdings" pitchFamily="2" charset="2"/>
              <a:buChar char="§"/>
            </a:pPr>
            <a:r>
              <a:rPr lang="en-US" dirty="0"/>
              <a:t>(optionally) register the context for the given outlet</a:t>
            </a:r>
          </a:p>
        </p:txBody>
      </p:sp>
      <p:sp>
        <p:nvSpPr>
          <p:cNvPr id="3" name="Title 2">
            <a:extLst>
              <a:ext uri="{FF2B5EF4-FFF2-40B4-BE49-F238E27FC236}">
                <a16:creationId xmlns:a16="http://schemas.microsoft.com/office/drawing/2014/main" id="{C4D724EE-BC76-9742-8266-3574D9088974}"/>
              </a:ext>
            </a:extLst>
          </p:cNvPr>
          <p:cNvSpPr>
            <a:spLocks noGrp="1"/>
          </p:cNvSpPr>
          <p:nvPr>
            <p:ph type="title"/>
          </p:nvPr>
        </p:nvSpPr>
        <p:spPr/>
        <p:txBody>
          <a:bodyPr/>
          <a:lstStyle/>
          <a:p>
            <a:r>
              <a:rPr lang="en-US" dirty="0"/>
              <a:t>Adding new Outlets to your code</a:t>
            </a:r>
          </a:p>
        </p:txBody>
      </p:sp>
      <p:sp>
        <p:nvSpPr>
          <p:cNvPr id="4" name="Rectangle 3">
            <a:extLst>
              <a:ext uri="{FF2B5EF4-FFF2-40B4-BE49-F238E27FC236}">
                <a16:creationId xmlns:a16="http://schemas.microsoft.com/office/drawing/2014/main" id="{415226C5-D91B-A643-882E-369366D01395}"/>
              </a:ext>
            </a:extLst>
          </p:cNvPr>
          <p:cNvSpPr/>
          <p:nvPr/>
        </p:nvSpPr>
        <p:spPr>
          <a:xfrm>
            <a:off x="432784" y="3786342"/>
            <a:ext cx="11257693" cy="1187606"/>
          </a:xfrm>
          <a:prstGeom prst="rect">
            <a:avLst/>
          </a:prstGeom>
          <a:solidFill>
            <a:schemeClr val="tx1"/>
          </a:solidFill>
        </p:spPr>
        <p:txBody>
          <a:bodyPr wrap="square" lIns="108000" tIns="108000" rIns="108000" bIns="108000">
            <a:spAutoFit/>
          </a:bodyPr>
          <a:lstStyle/>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div</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cxOutlet</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"footer” </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cxOutletContext</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 </a:t>
            </a:r>
            <a:r>
              <a:rPr lang="en-US" dirty="0">
                <a:solidFill>
                  <a:srgbClr val="808080"/>
                </a:solidFill>
                <a:latin typeface="Menlo" panose="020B0609030804020204" pitchFamily="49" charset="0"/>
              </a:rPr>
              <a:t>&gt;</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  …</a:t>
            </a:r>
          </a:p>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div</a:t>
            </a:r>
            <a:r>
              <a:rPr lang="en-US" dirty="0">
                <a:solidFill>
                  <a:srgbClr val="808080"/>
                </a:solidFill>
                <a:latin typeface="Menlo" panose="020B0609030804020204" pitchFamily="49" charset="0"/>
              </a:rPr>
              <a:t>&gt;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13716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A67702-7489-E94F-BEC2-5C44EF7A701C}"/>
              </a:ext>
            </a:extLst>
          </p:cNvPr>
          <p:cNvSpPr>
            <a:spLocks noGrp="1"/>
          </p:cNvSpPr>
          <p:nvPr>
            <p:ph type="body" sz="quarter" idx="10"/>
          </p:nvPr>
        </p:nvSpPr>
        <p:spPr/>
        <p:txBody>
          <a:bodyPr/>
          <a:lstStyle/>
          <a:p>
            <a:pPr marL="342900" indent="-342900">
              <a:buFont typeface="Wingdings" pitchFamily="2" charset="2"/>
              <a:buChar char="§"/>
            </a:pPr>
            <a:r>
              <a:rPr lang="en-US" dirty="0"/>
              <a:t>If multiple outlets are defined, there’s only 1 outlet that “wins”</a:t>
            </a:r>
            <a:br>
              <a:rPr lang="en-US" dirty="0"/>
            </a:br>
            <a:r>
              <a:rPr lang="en-US" dirty="0"/>
              <a:t>Idea: we could come up with stackable outlets</a:t>
            </a:r>
          </a:p>
          <a:p>
            <a:pPr marL="342900" indent="-342900">
              <a:buFont typeface="Wingdings" pitchFamily="2" charset="2"/>
              <a:buChar char="§"/>
            </a:pPr>
            <a:r>
              <a:rPr lang="en-US" dirty="0"/>
              <a:t>Some outlets will no be rendered if they’re added after the cx-storefront</a:t>
            </a:r>
            <a:br>
              <a:rPr lang="en-US" dirty="0"/>
            </a:br>
            <a:r>
              <a:rPr lang="en-US" dirty="0"/>
              <a:t>footer(i.e. footer)</a:t>
            </a:r>
          </a:p>
          <a:p>
            <a:pPr marL="342900" indent="-342900">
              <a:buFont typeface="Wingdings" pitchFamily="2" charset="2"/>
              <a:buChar char="§"/>
            </a:pPr>
            <a:r>
              <a:rPr lang="en-US" dirty="0"/>
              <a:t>There’s only a lower level API for outlets, while the outlet type and context differ from page templates, slots, components and fragments.</a:t>
            </a:r>
          </a:p>
          <a:p>
            <a:pPr marL="342900" indent="-342900">
              <a:buFont typeface="Wingdings" pitchFamily="2" charset="2"/>
              <a:buChar char="§"/>
            </a:pPr>
            <a:r>
              <a:rPr lang="en-US" dirty="0"/>
              <a:t>A page-slot outlet is generic and will be used cross pages</a:t>
            </a:r>
          </a:p>
          <a:p>
            <a:pPr marL="342900" indent="-342900">
              <a:buFont typeface="Wingdings" pitchFamily="2" charset="2"/>
              <a:buChar char="§"/>
            </a:pPr>
            <a:r>
              <a:rPr lang="en-US" dirty="0"/>
              <a:t>There’s no page outlet, only a page-template. </a:t>
            </a:r>
          </a:p>
          <a:p>
            <a:pPr marL="342900" indent="-342900">
              <a:buFont typeface="Wingdings" pitchFamily="2" charset="2"/>
              <a:buChar char="§"/>
            </a:pPr>
            <a:r>
              <a:rPr lang="en-US" dirty="0"/>
              <a:t>Adding multiple variants of outlets is polluting the HTML, we should come up with a cleaner way</a:t>
            </a:r>
          </a:p>
          <a:p>
            <a:pPr marL="342900" indent="-342900">
              <a:buFont typeface="Wingdings" pitchFamily="2" charset="2"/>
              <a:buChar char="§"/>
            </a:pPr>
            <a:r>
              <a:rPr lang="en-US" dirty="0"/>
              <a:t>No documentation yet</a:t>
            </a:r>
          </a:p>
        </p:txBody>
      </p:sp>
      <p:sp>
        <p:nvSpPr>
          <p:cNvPr id="3" name="Title 2">
            <a:extLst>
              <a:ext uri="{FF2B5EF4-FFF2-40B4-BE49-F238E27FC236}">
                <a16:creationId xmlns:a16="http://schemas.microsoft.com/office/drawing/2014/main" id="{C4D724EE-BC76-9742-8266-3574D9088974}"/>
              </a:ext>
            </a:extLst>
          </p:cNvPr>
          <p:cNvSpPr>
            <a:spLocks noGrp="1"/>
          </p:cNvSpPr>
          <p:nvPr>
            <p:ph type="title"/>
          </p:nvPr>
        </p:nvSpPr>
        <p:spPr/>
        <p:txBody>
          <a:bodyPr/>
          <a:lstStyle/>
          <a:p>
            <a:r>
              <a:rPr lang="en-US" dirty="0"/>
              <a:t>Limitations</a:t>
            </a:r>
          </a:p>
        </p:txBody>
      </p:sp>
    </p:spTree>
    <p:extLst>
      <p:ext uri="{BB962C8B-B14F-4D97-AF65-F5344CB8AC3E}">
        <p14:creationId xmlns:p14="http://schemas.microsoft.com/office/powerpoint/2010/main" val="36047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948F60-CD18-1A44-A18B-76B922B8BEC7}"/>
              </a:ext>
            </a:extLst>
          </p:cNvPr>
          <p:cNvSpPr>
            <a:spLocks noGrp="1"/>
          </p:cNvSpPr>
          <p:nvPr>
            <p:ph type="body" sz="quarter" idx="11"/>
          </p:nvPr>
        </p:nvSpPr>
        <p:spPr>
          <a:xfrm>
            <a:off x="374604" y="4926432"/>
            <a:ext cx="11186477" cy="986393"/>
          </a:xfrm>
          <a:solidFill>
            <a:schemeClr val="tx1"/>
          </a:solidFill>
        </p:spPr>
        <p:txBody>
          <a:bodyPr lIns="108000" tIns="108000" rIns="108000" bIns="108000">
            <a:normAutofit fontScale="92500" lnSpcReduction="10000"/>
          </a:bodyPr>
          <a:lstStyle/>
          <a:p>
            <a:r>
              <a:rPr lang="en-US" dirty="0">
                <a:solidFill>
                  <a:schemeClr val="bg1"/>
                </a:solidFill>
              </a:rPr>
              <a:t>Use “</a:t>
            </a:r>
            <a:r>
              <a:rPr lang="en-US" sz="1800" dirty="0">
                <a:solidFill>
                  <a:schemeClr val="bg1"/>
                </a:solidFill>
                <a:latin typeface="Monaco" pitchFamily="2" charset="77"/>
              </a:rPr>
              <a:t>ng generate module” (“ng g m”) </a:t>
            </a:r>
            <a:r>
              <a:rPr lang="en-US" sz="1800" dirty="0">
                <a:solidFill>
                  <a:schemeClr val="bg1"/>
                </a:solidFill>
              </a:rPr>
              <a:t>to create a new module.</a:t>
            </a:r>
            <a:endParaRPr lang="en-US" sz="1800" dirty="0">
              <a:solidFill>
                <a:schemeClr val="bg1"/>
              </a:solidFill>
              <a:latin typeface="Monaco" pitchFamily="2" charset="77"/>
            </a:endParaRPr>
          </a:p>
          <a:p>
            <a:r>
              <a:rPr lang="en-US" dirty="0">
                <a:solidFill>
                  <a:schemeClr val="bg1"/>
                </a:solidFill>
              </a:rPr>
              <a:t>Use </a:t>
            </a:r>
            <a:r>
              <a:rPr lang="en-US" sz="1800" dirty="0">
                <a:solidFill>
                  <a:schemeClr val="bg1"/>
                </a:solidFill>
              </a:rPr>
              <a:t>“</a:t>
            </a:r>
            <a:r>
              <a:rPr lang="en-US" sz="1800" dirty="0">
                <a:solidFill>
                  <a:schemeClr val="bg1"/>
                </a:solidFill>
                <a:latin typeface="Monaco" pitchFamily="2" charset="77"/>
              </a:rPr>
              <a:t>ng generate component” (“ng g c”) </a:t>
            </a:r>
            <a:r>
              <a:rPr lang="en-US" sz="1800" dirty="0">
                <a:solidFill>
                  <a:schemeClr val="bg1"/>
                </a:solidFill>
              </a:rPr>
              <a:t>to create a new component.</a:t>
            </a:r>
            <a:endParaRPr lang="en-US" sz="1800" dirty="0">
              <a:solidFill>
                <a:schemeClr val="bg1"/>
              </a:solidFill>
              <a:latin typeface="Monaco" pitchFamily="2" charset="77"/>
            </a:endParaRPr>
          </a:p>
          <a:p>
            <a:endParaRPr lang="en-US" dirty="0">
              <a:solidFill>
                <a:schemeClr val="bg1"/>
              </a:solidFill>
              <a:latin typeface="Monaco" pitchFamily="2" charset="77"/>
            </a:endParaRPr>
          </a:p>
        </p:txBody>
      </p:sp>
      <p:sp>
        <p:nvSpPr>
          <p:cNvPr id="2" name="Text Placeholder 1">
            <a:extLst>
              <a:ext uri="{FF2B5EF4-FFF2-40B4-BE49-F238E27FC236}">
                <a16:creationId xmlns:a16="http://schemas.microsoft.com/office/drawing/2014/main" id="{1FE92395-4270-D94C-9C5D-A986B4D8476D}"/>
              </a:ext>
            </a:extLst>
          </p:cNvPr>
          <p:cNvSpPr>
            <a:spLocks noGrp="1"/>
          </p:cNvSpPr>
          <p:nvPr>
            <p:ph type="body" sz="quarter" idx="10"/>
          </p:nvPr>
        </p:nvSpPr>
        <p:spPr/>
        <p:txBody>
          <a:bodyPr/>
          <a:lstStyle/>
          <a:p>
            <a:pPr>
              <a:buClr>
                <a:schemeClr val="tx1"/>
              </a:buClr>
            </a:pPr>
            <a:r>
              <a:rPr lang="en-US" dirty="0"/>
              <a:t>Add a custom UI to your storefront, by using outlets. Use one (or multiple) of the outlet references, such a page template, page-slot or component.</a:t>
            </a:r>
          </a:p>
          <a:p>
            <a:pPr>
              <a:buClr>
                <a:schemeClr val="tx1"/>
              </a:buClr>
            </a:pPr>
            <a:r>
              <a:rPr lang="en-US" dirty="0"/>
              <a:t>Experiment with the </a:t>
            </a:r>
            <a:r>
              <a:rPr lang="en-US" dirty="0" err="1">
                <a:latin typeface="Monaco" pitchFamily="2" charset="77"/>
              </a:rPr>
              <a:t>cxOutletPos</a:t>
            </a:r>
            <a:r>
              <a:rPr lang="en-US" dirty="0"/>
              <a:t> and context (let-model)</a:t>
            </a:r>
          </a:p>
        </p:txBody>
      </p:sp>
      <p:sp>
        <p:nvSpPr>
          <p:cNvPr id="3" name="Title 2">
            <a:extLst>
              <a:ext uri="{FF2B5EF4-FFF2-40B4-BE49-F238E27FC236}">
                <a16:creationId xmlns:a16="http://schemas.microsoft.com/office/drawing/2014/main" id="{5FFD1189-1907-6544-9337-CF4C5A20A993}"/>
              </a:ext>
            </a:extLst>
          </p:cNvPr>
          <p:cNvSpPr>
            <a:spLocks noGrp="1"/>
          </p:cNvSpPr>
          <p:nvPr>
            <p:ph type="title"/>
          </p:nvPr>
        </p:nvSpPr>
        <p:spPr/>
        <p:txBody>
          <a:bodyPr/>
          <a:lstStyle/>
          <a:p>
            <a:r>
              <a:rPr lang="en-US" dirty="0"/>
              <a:t>Learn by doing</a:t>
            </a:r>
          </a:p>
        </p:txBody>
      </p:sp>
    </p:spTree>
    <p:extLst>
      <p:ext uri="{BB962C8B-B14F-4D97-AF65-F5344CB8AC3E}">
        <p14:creationId xmlns:p14="http://schemas.microsoft.com/office/powerpoint/2010/main" val="3856536193"/>
      </p:ext>
    </p:extLst>
  </p:cSld>
  <p:clrMapOvr>
    <a:masterClrMapping/>
  </p:clrMapOvr>
</p:sld>
</file>

<file path=ppt/theme/theme1.xml><?xml version="1.0" encoding="utf-8"?>
<a:theme xmlns:a="http://schemas.openxmlformats.org/drawingml/2006/main" name="SAP CustomerExperience 2019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503B112A-C528-4385-9ABD-7D6BD1EA3274}"/>
    </a:ext>
  </a:extLst>
</a:theme>
</file>

<file path=ppt/theme/theme2.xml><?xml version="1.0" encoding="utf-8"?>
<a:theme xmlns:a="http://schemas.openxmlformats.org/drawingml/2006/main" name="SAP CustomerExperience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6CB723C9-9744-49FB-93D7-DF32EFC5B43B}"/>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CustomerExperience 2019 16x9 black and white</Template>
  <TotalTime>44567</TotalTime>
  <Words>311</Words>
  <Application>Microsoft Macintosh PowerPoint</Application>
  <PresentationFormat>Custom</PresentationFormat>
  <Paragraphs>59</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Courier New</vt:lpstr>
      <vt:lpstr>Menlo</vt:lpstr>
      <vt:lpstr>Monaco</vt:lpstr>
      <vt:lpstr>Symbol</vt:lpstr>
      <vt:lpstr>Wingdings</vt:lpstr>
      <vt:lpstr>Wingdings</vt:lpstr>
      <vt:lpstr>SAP CustomerExperience 2019 16x9 black and white</vt:lpstr>
      <vt:lpstr>SAP CustomerExperience 2019 16x9 blue</vt:lpstr>
      <vt:lpstr>Spartacus Enablement Outlets</vt:lpstr>
      <vt:lpstr>Outlets</vt:lpstr>
      <vt:lpstr>Resources</vt:lpstr>
      <vt:lpstr>Concept</vt:lpstr>
      <vt:lpstr>Using the cxOutletRef</vt:lpstr>
      <vt:lpstr>let-model</vt:lpstr>
      <vt:lpstr>Adding new Outlets to your code</vt:lpstr>
      <vt:lpstr>Limitations</vt:lpstr>
      <vt:lpstr>Learn by doing</vt:lpstr>
      <vt:lpstr>Questions? Shoot!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Marcotte, Bill</dc:creator>
  <cp:keywords>2019/16:9/black and white</cp:keywords>
  <dc:description/>
  <cp:lastModifiedBy>Ouwejan, Tobias</cp:lastModifiedBy>
  <cp:revision>486</cp:revision>
  <dcterms:created xsi:type="dcterms:W3CDTF">2019-01-20T15:11:46Z</dcterms:created>
  <dcterms:modified xsi:type="dcterms:W3CDTF">2019-07-14T03:11:44Z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bill.marcotte@sap.com</vt:lpwstr>
  </property>
  <property fmtid="{D5CDD505-2E9C-101B-9397-08002B2CF9AE}" pid="6" name="_AuthorEmailDisplayName">
    <vt:lpwstr>Marcotte, Bill</vt:lpwstr>
  </property>
  <property fmtid="{D5CDD505-2E9C-101B-9397-08002B2CF9AE}" pid="7" name="_PreviousAdHocReviewCycleID">
    <vt:i4>1357826825</vt:i4>
  </property>
</Properties>
</file>