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 id="2147483785" r:id="rId3"/>
  </p:sldMasterIdLst>
  <p:notesMasterIdLst>
    <p:notesMasterId r:id="rId13"/>
  </p:notesMasterIdLst>
  <p:handoutMasterIdLst>
    <p:handoutMasterId r:id="rId14"/>
  </p:handoutMasterIdLst>
  <p:sldIdLst>
    <p:sldId id="256" r:id="rId4"/>
    <p:sldId id="1039" r:id="rId5"/>
    <p:sldId id="1121" r:id="rId6"/>
    <p:sldId id="1050" r:id="rId7"/>
    <p:sldId id="992" r:id="rId8"/>
    <p:sldId id="1122" r:id="rId9"/>
    <p:sldId id="1123" r:id="rId10"/>
    <p:sldId id="1038" r:id="rId11"/>
    <p:sldId id="1127"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5102" autoAdjust="0"/>
  </p:normalViewPr>
  <p:slideViewPr>
    <p:cSldViewPr snapToGrid="0" showGuides="1">
      <p:cViewPr varScale="1">
        <p:scale>
          <a:sx n="122" d="100"/>
          <a:sy n="122" d="100"/>
        </p:scale>
        <p:origin x="720" y="184"/>
      </p:cViewPr>
      <p:guideLst>
        <p:guide pos="3841"/>
        <p:guide orient="horz" pos="2160"/>
      </p:guideLst>
    </p:cSldViewPr>
  </p:slideViewPr>
  <p:outlineViewPr>
    <p:cViewPr>
      <p:scale>
        <a:sx n="33" d="100"/>
        <a:sy n="33" d="100"/>
      </p:scale>
      <p:origin x="0" y="-560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0.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3.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143A5F82-40AF-44B9-B743-F38DF6874B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660602239"/>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C207C591-5C0B-41EC-93B9-FA3ABC9239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81967893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37FDAED4-F16A-4BB8-AAF0-F9FB459469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849831416"/>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01765545"/>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14529279"/>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812706770"/>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2035941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784250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7297062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2114029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565950225"/>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8268263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3693362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8461468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5516839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319891492"/>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1967154381"/>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7465496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51121714"/>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68975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60246598"/>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9922058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04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a:extLst>
              <a:ext uri="{FF2B5EF4-FFF2-40B4-BE49-F238E27FC236}">
                <a16:creationId xmlns:a16="http://schemas.microsoft.com/office/drawing/2014/main" id="{612D9C02-4EFE-4A9A-8517-28545011B8A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130812400"/>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3B1CC99E-855C-4FE3-8723-E4B407D1F20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539092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cstate="screen">
            <a:extLst>
              <a:ext uri="{28A0092B-C50C-407E-A947-70E740481C1C}">
                <a14:useLocalDpi xmlns:a14="http://schemas.microsoft.com/office/drawing/2010/main"/>
              </a:ext>
            </a:extLst>
          </a:blip>
          <a:srcRect/>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3A02CFE-5655-41D8-A122-BC7D047F4B7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504000" y="507365"/>
            <a:ext cx="1909210" cy="144000"/>
          </a:xfrm>
          <a:prstGeom prst="rect">
            <a:avLst/>
          </a:prstGeom>
        </p:spPr>
      </p:pic>
    </p:spTree>
    <p:extLst>
      <p:ext uri="{BB962C8B-B14F-4D97-AF65-F5344CB8AC3E}">
        <p14:creationId xmlns:p14="http://schemas.microsoft.com/office/powerpoint/2010/main" val="52555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423258629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sap.github.io/cloud-commerce-spartacus-storefront-docs/Server-Side-Rendering-Coding-Guidelines/" TargetMode="External"/><Relationship Id="rId2" Type="http://schemas.openxmlformats.org/officeDocument/2006/relationships/hyperlink" Target="https://sap.github.io/cloud-commerce-spartacus-storefront-docs/Server-Side-Rendering-in-Spartacus/" TargetMode="External"/><Relationship Id="rId1" Type="http://schemas.openxmlformats.org/officeDocument/2006/relationships/slideLayout" Target="../slideLayouts/slideLayout8.xml"/><Relationship Id="rId4" Type="http://schemas.openxmlformats.org/officeDocument/2006/relationships/hyperlink" Target="https://sap.github.io/cloud-commerce-spartacus-storefront-docs/Configurable-State-Persistence-and-Rehyd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3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hyperlink" Target="https://angular.io/guide/service-worker-getting-started"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noProof="0" dirty="0"/>
              <a:t>Tobias </a:t>
            </a:r>
            <a:r>
              <a:rPr lang="en-US" noProof="0" dirty="0" err="1"/>
              <a:t>Ouwejan</a:t>
            </a:r>
            <a:r>
              <a:rPr lang="en-US" noProof="0" dirty="0"/>
              <a:t>,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noProof="0" dirty="0"/>
              <a:t>Spartacus Enablement</a:t>
            </a:r>
            <a:br>
              <a:rPr lang="en-US" noProof="0" dirty="0"/>
            </a:br>
            <a:r>
              <a:rPr lang="en-US" noProof="0" dirty="0">
                <a:solidFill>
                  <a:schemeClr val="accent1"/>
                </a:solidFill>
              </a:rPr>
              <a:t>PWA Setup</a:t>
            </a:r>
          </a:p>
        </p:txBody>
      </p:sp>
      <p:sp>
        <p:nvSpPr>
          <p:cNvPr id="4" name="Picture Placeholder 3">
            <a:extLst>
              <a:ext uri="{FF2B5EF4-FFF2-40B4-BE49-F238E27FC236}">
                <a16:creationId xmlns:a16="http://schemas.microsoft.com/office/drawing/2014/main" id="{EBC16E90-56A9-E24E-BCD7-0149EBAC7C27}"/>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b="1" noProof="0" dirty="0"/>
              <a:t>Topics</a:t>
            </a:r>
          </a:p>
          <a:p>
            <a:pPr marL="342900" indent="-342900">
              <a:buFont typeface="Wingdings" pitchFamily="2" charset="2"/>
              <a:buChar char="§"/>
            </a:pPr>
            <a:r>
              <a:rPr lang="en-US" dirty="0"/>
              <a:t>Caching Architecture</a:t>
            </a:r>
            <a:endParaRPr lang="en-US" noProof="0" dirty="0"/>
          </a:p>
          <a:p>
            <a:pPr marL="342900" indent="-342900">
              <a:buFont typeface="Wingdings" pitchFamily="2" charset="2"/>
              <a:buChar char="§"/>
            </a:pPr>
            <a:r>
              <a:rPr lang="en-US" noProof="0" dirty="0"/>
              <a:t>Application manifest</a:t>
            </a:r>
            <a:endParaRPr lang="en-US" dirty="0"/>
          </a:p>
          <a:p>
            <a:pPr marL="342900" indent="-342900">
              <a:buFont typeface="Wingdings" pitchFamily="2" charset="2"/>
              <a:buChar char="§"/>
            </a:pPr>
            <a:r>
              <a:rPr lang="en-US" dirty="0"/>
              <a:t>Service worker config</a:t>
            </a:r>
          </a:p>
          <a:p>
            <a:pPr marL="342900" indent="-342900">
              <a:buFont typeface="Wingdings" pitchFamily="2" charset="2"/>
              <a:buChar char="§"/>
            </a:pPr>
            <a:r>
              <a:rPr lang="en-US" dirty="0"/>
              <a:t>Build steps</a:t>
            </a:r>
            <a:endParaRPr lang="en-US" noProof="0" dirty="0"/>
          </a:p>
          <a:p>
            <a:pPr marL="342900" indent="-342900">
              <a:buFont typeface="Wingdings" pitchFamily="2" charset="2"/>
              <a:buChar char="§"/>
            </a:pPr>
            <a:endParaRPr lang="en-US" noProof="0" dirty="0"/>
          </a:p>
          <a:p>
            <a:endParaRPr lang="en-US" noProof="0"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b="1" kern="0" noProof="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PWA configuration</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Build application for PWA</a:t>
            </a:r>
            <a:endParaRPr lang="en-US" kern="0" noProof="0" dirty="0">
              <a:solidFill>
                <a:schemeClr val="accent1"/>
              </a:solidFill>
              <a:ea typeface="Arial Unicode MS" pitchFamily="34" charset="-128"/>
              <a:cs typeface="Arial Unicode MS" pitchFamily="34" charset="-128"/>
            </a:endParaRPr>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noProof="0" dirty="0"/>
              <a:t>PWA Setup</a:t>
            </a:r>
          </a:p>
        </p:txBody>
      </p:sp>
    </p:spTree>
    <p:extLst>
      <p:ext uri="{BB962C8B-B14F-4D97-AF65-F5344CB8AC3E}">
        <p14:creationId xmlns:p14="http://schemas.microsoft.com/office/powerpoint/2010/main" val="248995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D37540-6324-AC43-9BE2-5408D134C78B}"/>
              </a:ext>
            </a:extLst>
          </p:cNvPr>
          <p:cNvSpPr>
            <a:spLocks noGrp="1"/>
          </p:cNvSpPr>
          <p:nvPr>
            <p:ph type="body" sz="quarter" idx="10"/>
          </p:nvPr>
        </p:nvSpPr>
        <p:spPr/>
        <p:txBody>
          <a:bodyPr/>
          <a:lstStyle/>
          <a:p>
            <a:r>
              <a:rPr lang="en-US" dirty="0"/>
              <a:t>Documentation</a:t>
            </a:r>
          </a:p>
          <a:p>
            <a:r>
              <a:rPr lang="pl-PL" sz="1800" dirty="0">
                <a:hlinkClick r:id="rId2"/>
              </a:rPr>
              <a:t>https://sap.github.io/cloud-commerce-spartacus-storefront-docs/Server-Side-Rendering-in-Spartacus/</a:t>
            </a:r>
            <a:endParaRPr lang="pl-PL" sz="1800" dirty="0"/>
          </a:p>
          <a:p>
            <a:r>
              <a:rPr lang="pl-PL" sz="1800" dirty="0">
                <a:hlinkClick r:id="rId3"/>
              </a:rPr>
              <a:t>https://sap.github.io/cloud-commerce-spartacus-storefront-docs/Server-Side-Rendering-Coding-Guidelines/</a:t>
            </a:r>
            <a:endParaRPr lang="pl-PL" sz="1800" dirty="0"/>
          </a:p>
          <a:p>
            <a:r>
              <a:rPr lang="pl-PL" sz="1800" dirty="0">
                <a:hlinkClick r:id="rId4"/>
              </a:rPr>
              <a:t>https://sap.github.io/cloud-commerce-spartacus-storefront-docs/Configurable-State-Persistence-and-Rehydration</a:t>
            </a:r>
            <a:endParaRPr lang="en-US" dirty="0"/>
          </a:p>
        </p:txBody>
      </p:sp>
      <p:sp>
        <p:nvSpPr>
          <p:cNvPr id="5" name="Title 4">
            <a:extLst>
              <a:ext uri="{FF2B5EF4-FFF2-40B4-BE49-F238E27FC236}">
                <a16:creationId xmlns:a16="http://schemas.microsoft.com/office/drawing/2014/main" id="{6275EBAC-EC89-3943-BDB3-3F05F2296340}"/>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348021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20996A07-0136-574D-9088-6B26E168E927}"/>
              </a:ext>
            </a:extLst>
          </p:cNvPr>
          <p:cNvSpPr/>
          <p:nvPr/>
        </p:nvSpPr>
        <p:spPr bwMode="gray">
          <a:xfrm>
            <a:off x="2127917" y="4375268"/>
            <a:ext cx="8224775" cy="1640531"/>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2" name="Rectangle 91">
            <a:extLst>
              <a:ext uri="{FF2B5EF4-FFF2-40B4-BE49-F238E27FC236}">
                <a16:creationId xmlns:a16="http://schemas.microsoft.com/office/drawing/2014/main" id="{8CCF1FBF-5739-3C4A-81FE-66A251147017}"/>
              </a:ext>
            </a:extLst>
          </p:cNvPr>
          <p:cNvSpPr/>
          <p:nvPr/>
        </p:nvSpPr>
        <p:spPr bwMode="gray">
          <a:xfrm>
            <a:off x="2127916" y="3327098"/>
            <a:ext cx="8224776" cy="645074"/>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A52BA85-F7B1-D14B-BAD6-36FABCD4D10C}"/>
              </a:ext>
            </a:extLst>
          </p:cNvPr>
          <p:cNvCxnSpPr>
            <a:cxnSpLocks/>
            <a:stCxn id="103" idx="2"/>
            <a:endCxn id="118" idx="0"/>
          </p:cNvCxnSpPr>
          <p:nvPr/>
        </p:nvCxnSpPr>
        <p:spPr>
          <a:xfrm flipH="1">
            <a:off x="9309889" y="2546610"/>
            <a:ext cx="13590" cy="986361"/>
          </a:xfrm>
          <a:prstGeom prst="straightConnector1">
            <a:avLst/>
          </a:prstGeom>
          <a:noFill/>
          <a:ln w="12700" cap="flat" cmpd="sng" algn="ctr">
            <a:solidFill>
              <a:srgbClr val="F0AB00"/>
            </a:solidFill>
            <a:prstDash val="solid"/>
            <a:headEnd type="none" w="med" len="lg"/>
            <a:tailEnd type="triangle" w="lg" len="lg"/>
          </a:ln>
          <a:effectLst/>
        </p:spPr>
      </p:cxnSp>
      <p:sp>
        <p:nvSpPr>
          <p:cNvPr id="94" name="Rectangle 93">
            <a:extLst>
              <a:ext uri="{FF2B5EF4-FFF2-40B4-BE49-F238E27FC236}">
                <a16:creationId xmlns:a16="http://schemas.microsoft.com/office/drawing/2014/main" id="{5E38E5AC-3AB9-A94A-A8CE-02EA4FBDF71E}"/>
              </a:ext>
            </a:extLst>
          </p:cNvPr>
          <p:cNvSpPr/>
          <p:nvPr/>
        </p:nvSpPr>
        <p:spPr bwMode="gray">
          <a:xfrm>
            <a:off x="4353528" y="1940910"/>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Web Client</a:t>
            </a:r>
          </a:p>
        </p:txBody>
      </p:sp>
      <p:cxnSp>
        <p:nvCxnSpPr>
          <p:cNvPr id="95" name="Straight Arrow Connector 8">
            <a:extLst>
              <a:ext uri="{FF2B5EF4-FFF2-40B4-BE49-F238E27FC236}">
                <a16:creationId xmlns:a16="http://schemas.microsoft.com/office/drawing/2014/main" id="{2E49F0CF-95B8-454B-B4A2-F5DE6C14253C}"/>
              </a:ext>
            </a:extLst>
          </p:cNvPr>
          <p:cNvCxnSpPr>
            <a:cxnSpLocks/>
            <a:stCxn id="94" idx="2"/>
            <a:endCxn id="124" idx="0"/>
          </p:cNvCxnSpPr>
          <p:nvPr/>
        </p:nvCxnSpPr>
        <p:spPr>
          <a:xfrm rot="16200000" flipH="1">
            <a:off x="5749715" y="2028029"/>
            <a:ext cx="990219" cy="2029809"/>
          </a:xfrm>
          <a:prstGeom prst="bentConnector3">
            <a:avLst>
              <a:gd name="adj1" fmla="val 50000"/>
            </a:avLst>
          </a:prstGeom>
          <a:noFill/>
          <a:ln w="12700" cap="flat" cmpd="sng" algn="ctr">
            <a:solidFill>
              <a:srgbClr val="F0AB00"/>
            </a:solidFill>
            <a:prstDash val="solid"/>
            <a:headEnd type="none" w="lg" len="lg"/>
            <a:tailEnd type="triangle" w="lg" len="lg"/>
          </a:ln>
          <a:effectLst/>
        </p:spPr>
      </p:cxnSp>
      <p:sp>
        <p:nvSpPr>
          <p:cNvPr id="96" name="Rectangle 95">
            <a:extLst>
              <a:ext uri="{FF2B5EF4-FFF2-40B4-BE49-F238E27FC236}">
                <a16:creationId xmlns:a16="http://schemas.microsoft.com/office/drawing/2014/main" id="{8696AB9C-87B9-E34D-8489-4D19F118277C}"/>
              </a:ext>
            </a:extLst>
          </p:cNvPr>
          <p:cNvSpPr/>
          <p:nvPr/>
        </p:nvSpPr>
        <p:spPr bwMode="gray">
          <a:xfrm>
            <a:off x="2294964"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Static Content</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(JPS, PNG)</a:t>
            </a:r>
          </a:p>
        </p:txBody>
      </p:sp>
      <p:cxnSp>
        <p:nvCxnSpPr>
          <p:cNvPr id="97" name="Straight Arrow Connector 67">
            <a:extLst>
              <a:ext uri="{FF2B5EF4-FFF2-40B4-BE49-F238E27FC236}">
                <a16:creationId xmlns:a16="http://schemas.microsoft.com/office/drawing/2014/main" id="{710AB575-EFD7-F04F-8EDD-505F552F8CEA}"/>
              </a:ext>
            </a:extLst>
          </p:cNvPr>
          <p:cNvCxnSpPr>
            <a:cxnSpLocks/>
            <a:stCxn id="94" idx="2"/>
            <a:endCxn id="123" idx="0"/>
          </p:cNvCxnSpPr>
          <p:nvPr/>
        </p:nvCxnSpPr>
        <p:spPr>
          <a:xfrm rot="5400000">
            <a:off x="3705530" y="2013653"/>
            <a:ext cx="990219" cy="2058563"/>
          </a:xfrm>
          <a:prstGeom prst="bentConnector3">
            <a:avLst>
              <a:gd name="adj1" fmla="val 50000"/>
            </a:avLst>
          </a:prstGeom>
          <a:noFill/>
          <a:ln w="12700" cap="flat" cmpd="sng" algn="ctr">
            <a:solidFill>
              <a:srgbClr val="F0AB00"/>
            </a:solidFill>
            <a:prstDash val="solid"/>
            <a:headEnd type="none" w="lg" len="lg"/>
            <a:tailEnd type="triangle" w="lg" len="lg"/>
          </a:ln>
          <a:effectLst/>
        </p:spPr>
      </p:cxnSp>
      <p:sp>
        <p:nvSpPr>
          <p:cNvPr id="98" name="Rectangle 97">
            <a:extLst>
              <a:ext uri="{FF2B5EF4-FFF2-40B4-BE49-F238E27FC236}">
                <a16:creationId xmlns:a16="http://schemas.microsoft.com/office/drawing/2014/main" id="{1CBD5117-72D2-8440-98BA-57460C513B16}"/>
              </a:ext>
            </a:extLst>
          </p:cNvPr>
          <p:cNvSpPr/>
          <p:nvPr/>
        </p:nvSpPr>
        <p:spPr bwMode="gray">
          <a:xfrm>
            <a:off x="4332285"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Static Application</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(JS, CSS)</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99" name="Straight Arrow Connector 67">
            <a:extLst>
              <a:ext uri="{FF2B5EF4-FFF2-40B4-BE49-F238E27FC236}">
                <a16:creationId xmlns:a16="http://schemas.microsoft.com/office/drawing/2014/main" id="{20C68CFD-EF34-B44A-B9AD-99FECB68F991}"/>
              </a:ext>
            </a:extLst>
          </p:cNvPr>
          <p:cNvCxnSpPr>
            <a:cxnSpLocks/>
            <a:stCxn id="94" idx="2"/>
            <a:endCxn id="117" idx="0"/>
          </p:cNvCxnSpPr>
          <p:nvPr/>
        </p:nvCxnSpPr>
        <p:spPr>
          <a:xfrm flipH="1">
            <a:off x="5213291" y="2547825"/>
            <a:ext cx="16629" cy="990219"/>
          </a:xfrm>
          <a:prstGeom prst="straightConnector1">
            <a:avLst/>
          </a:prstGeom>
          <a:noFill/>
          <a:ln w="12700" cap="flat" cmpd="sng" algn="ctr">
            <a:solidFill>
              <a:srgbClr val="F0AB00"/>
            </a:solidFill>
            <a:prstDash val="solid"/>
            <a:headEnd type="none" w="lg" len="lg"/>
            <a:tailEnd type="triangle" w="lg" len="lg"/>
          </a:ln>
          <a:effectLst/>
        </p:spPr>
      </p:cxnSp>
      <p:sp>
        <p:nvSpPr>
          <p:cNvPr id="100" name="Rectangle 99">
            <a:extLst>
              <a:ext uri="{FF2B5EF4-FFF2-40B4-BE49-F238E27FC236}">
                <a16:creationId xmlns:a16="http://schemas.microsoft.com/office/drawing/2014/main" id="{A8E633EE-7741-7246-B379-D6A398141670}"/>
              </a:ext>
            </a:extLst>
          </p:cNvPr>
          <p:cNvSpPr/>
          <p:nvPr/>
        </p:nvSpPr>
        <p:spPr bwMode="gray">
          <a:xfrm>
            <a:off x="6381516"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Backend</a:t>
            </a:r>
            <a:br>
              <a:rPr kumimoji="0" lang="en-US" sz="18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(REST API)</a:t>
            </a:r>
            <a:endParaRPr kumimoji="0" lang="en-US" sz="20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DEE31C20-1E86-124D-9F09-6B8CD70DB58F}"/>
              </a:ext>
            </a:extLst>
          </p:cNvPr>
          <p:cNvSpPr/>
          <p:nvPr/>
        </p:nvSpPr>
        <p:spPr bwMode="gray">
          <a:xfrm>
            <a:off x="8434168"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SSR</a:t>
            </a:r>
            <a:b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br>
            <a:r>
              <a:rPr kumimoji="0" lang="en-US" sz="12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(NODEJS)</a:t>
            </a:r>
            <a:endPar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85C8390D-273E-DB4C-BC3B-9E0097B8729D}"/>
              </a:ext>
            </a:extLst>
          </p:cNvPr>
          <p:cNvSpPr/>
          <p:nvPr/>
        </p:nvSpPr>
        <p:spPr bwMode="gray">
          <a:xfrm>
            <a:off x="610635" y="3825204"/>
            <a:ext cx="1398978" cy="316033"/>
          </a:xfrm>
          <a:prstGeom prst="rect">
            <a:avLst/>
          </a:prstGeom>
          <a:noFill/>
          <a:ln w="25400" algn="ctr">
            <a:noFill/>
            <a:miter lim="800000"/>
            <a:headEnd/>
            <a:tailEnd/>
          </a:ln>
        </p:spPr>
        <p:txBody>
          <a:bodyPr lIns="90000" tIns="36000" rIns="90000" bIns="36000" rtlCol="0" anchor="ct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200" b="0" i="0" u="none" strike="noStrike" kern="0" cap="none" spc="0" normalizeH="0" baseline="0" noProof="0" dirty="0">
                <a:ln>
                  <a:noFill/>
                </a:ln>
                <a:solidFill>
                  <a:srgbClr val="999999"/>
                </a:solidFill>
                <a:effectLst/>
                <a:uLnTx/>
                <a:uFillTx/>
                <a:latin typeface="Arial"/>
                <a:ea typeface="Arial Unicode MS" pitchFamily="34" charset="-128"/>
                <a:cs typeface="Arial Unicode MS" pitchFamily="34" charset="-128"/>
              </a:rPr>
              <a:t>Distributed Edge Cache (CDN)</a:t>
            </a:r>
          </a:p>
        </p:txBody>
      </p:sp>
      <p:sp>
        <p:nvSpPr>
          <p:cNvPr id="103" name="Rectangle 102">
            <a:extLst>
              <a:ext uri="{FF2B5EF4-FFF2-40B4-BE49-F238E27FC236}">
                <a16:creationId xmlns:a16="http://schemas.microsoft.com/office/drawing/2014/main" id="{06E62F51-E464-E34C-BE39-BCF5C088DFE2}"/>
              </a:ext>
            </a:extLst>
          </p:cNvPr>
          <p:cNvSpPr/>
          <p:nvPr/>
        </p:nvSpPr>
        <p:spPr bwMode="gray">
          <a:xfrm>
            <a:off x="8447087" y="1939695"/>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Web Crawler</a:t>
            </a:r>
          </a:p>
        </p:txBody>
      </p:sp>
      <p:cxnSp>
        <p:nvCxnSpPr>
          <p:cNvPr id="105" name="Straight Arrow Connector 77">
            <a:extLst>
              <a:ext uri="{FF2B5EF4-FFF2-40B4-BE49-F238E27FC236}">
                <a16:creationId xmlns:a16="http://schemas.microsoft.com/office/drawing/2014/main" id="{A3DA745A-F306-4748-9AF7-9E4A132129BB}"/>
              </a:ext>
            </a:extLst>
          </p:cNvPr>
          <p:cNvCxnSpPr>
            <a:cxnSpLocks/>
            <a:stCxn id="108" idx="3"/>
            <a:endCxn id="107" idx="1"/>
          </p:cNvCxnSpPr>
          <p:nvPr/>
        </p:nvCxnSpPr>
        <p:spPr>
          <a:xfrm flipV="1">
            <a:off x="10094585" y="4824628"/>
            <a:ext cx="875017" cy="429070"/>
          </a:xfrm>
          <a:prstGeom prst="bentConnector2">
            <a:avLst/>
          </a:prstGeom>
          <a:noFill/>
          <a:ln w="12700" cap="flat" cmpd="sng" algn="ctr">
            <a:solidFill>
              <a:srgbClr val="F0AB00"/>
            </a:solidFill>
            <a:prstDash val="dash"/>
            <a:headEnd type="none" w="med" len="med"/>
            <a:tailEnd type="none" w="med" len="med"/>
          </a:ln>
          <a:effectLst/>
        </p:spPr>
      </p:cxnSp>
      <p:sp>
        <p:nvSpPr>
          <p:cNvPr id="106" name="TextBox 105">
            <a:extLst>
              <a:ext uri="{FF2B5EF4-FFF2-40B4-BE49-F238E27FC236}">
                <a16:creationId xmlns:a16="http://schemas.microsoft.com/office/drawing/2014/main" id="{0059E6AD-6A54-9643-8724-11B823542379}"/>
              </a:ext>
            </a:extLst>
          </p:cNvPr>
          <p:cNvSpPr txBox="1"/>
          <p:nvPr/>
        </p:nvSpPr>
        <p:spPr>
          <a:xfrm>
            <a:off x="5614215" y="2001832"/>
            <a:ext cx="440986" cy="161583"/>
          </a:xfrm>
          <a:prstGeom prst="rect">
            <a:avLst/>
          </a:prstGeom>
          <a:solidFill>
            <a:srgbClr val="F0AB00"/>
          </a:solidFill>
          <a:ln>
            <a:noFill/>
          </a:ln>
        </p:spPr>
        <p:txBody>
          <a:bodyPr wrap="none" lIns="36000" tIns="0" rIns="36000" bIns="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state</a:t>
            </a:r>
          </a:p>
        </p:txBody>
      </p:sp>
      <p:sp>
        <p:nvSpPr>
          <p:cNvPr id="107" name="Rectangle 106">
            <a:extLst>
              <a:ext uri="{FF2B5EF4-FFF2-40B4-BE49-F238E27FC236}">
                <a16:creationId xmlns:a16="http://schemas.microsoft.com/office/drawing/2014/main" id="{A6514E0E-09BD-3A47-82E9-E3C3DC3EA174}"/>
              </a:ext>
            </a:extLst>
          </p:cNvPr>
          <p:cNvSpPr/>
          <p:nvPr/>
        </p:nvSpPr>
        <p:spPr>
          <a:xfrm rot="16200000">
            <a:off x="10484533" y="4212601"/>
            <a:ext cx="970137" cy="253916"/>
          </a:xfrm>
          <a:prstGeom prst="rect">
            <a:avLst/>
          </a:prstGeom>
          <a:no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0AB00"/>
                </a:solidFill>
                <a:effectLst/>
                <a:uLnTx/>
                <a:uFillTx/>
                <a:latin typeface="Arial"/>
                <a:ea typeface="Arial Unicode MS" pitchFamily="34" charset="-128"/>
                <a:cs typeface="Arial Unicode MS" pitchFamily="34" charset="-128"/>
              </a:rPr>
              <a:t>transfer state</a:t>
            </a:r>
            <a:endParaRPr kumimoji="0" lang="en-US" sz="1050" b="0" i="0" u="none" strike="noStrike" kern="0" cap="none" spc="0" normalizeH="0" baseline="0" noProof="0" dirty="0">
              <a:ln>
                <a:noFill/>
              </a:ln>
              <a:solidFill>
                <a:srgbClr val="F0AB00"/>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CA488D4B-1F7E-4643-AC77-A628442AFFC0}"/>
              </a:ext>
            </a:extLst>
          </p:cNvPr>
          <p:cNvSpPr txBox="1"/>
          <p:nvPr/>
        </p:nvSpPr>
        <p:spPr>
          <a:xfrm>
            <a:off x="9679582" y="5169059"/>
            <a:ext cx="415003" cy="169277"/>
          </a:xfrm>
          <a:prstGeom prst="rect">
            <a:avLst/>
          </a:prstGeom>
          <a:solidFill>
            <a:srgbClr val="F0AB00"/>
          </a:solidFill>
          <a:ln>
            <a:noFill/>
          </a:ln>
        </p:spPr>
        <p:txBody>
          <a:bodyPr wrap="none" lIns="36000" tIns="0" rIns="36000" bIns="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state</a:t>
            </a:r>
          </a:p>
        </p:txBody>
      </p:sp>
      <p:pic>
        <p:nvPicPr>
          <p:cNvPr id="112" name="Graphic 111" descr="Cloud">
            <a:extLst>
              <a:ext uri="{FF2B5EF4-FFF2-40B4-BE49-F238E27FC236}">
                <a16:creationId xmlns:a16="http://schemas.microsoft.com/office/drawing/2014/main" id="{8D8980EC-4DB2-E248-9BB9-1ABF728817B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17774" y="3359001"/>
            <a:ext cx="567771" cy="567771"/>
          </a:xfrm>
          <a:prstGeom prst="rect">
            <a:avLst/>
          </a:prstGeom>
        </p:spPr>
      </p:pic>
      <p:cxnSp>
        <p:nvCxnSpPr>
          <p:cNvPr id="113" name="Straight Arrow Connector 76">
            <a:extLst>
              <a:ext uri="{FF2B5EF4-FFF2-40B4-BE49-F238E27FC236}">
                <a16:creationId xmlns:a16="http://schemas.microsoft.com/office/drawing/2014/main" id="{5D78DB37-EDA8-054A-BE19-400659968E1F}"/>
              </a:ext>
            </a:extLst>
          </p:cNvPr>
          <p:cNvCxnSpPr>
            <a:cxnSpLocks/>
            <a:stCxn id="101" idx="2"/>
            <a:endCxn id="125" idx="3"/>
          </p:cNvCxnSpPr>
          <p:nvPr/>
        </p:nvCxnSpPr>
        <p:spPr>
          <a:xfrm rot="5400000">
            <a:off x="8935194" y="5930066"/>
            <a:ext cx="503471" cy="247263"/>
          </a:xfrm>
          <a:prstGeom prst="bentConnector2">
            <a:avLst/>
          </a:prstGeom>
          <a:noFill/>
          <a:ln w="12700" cap="flat" cmpd="sng" algn="ctr">
            <a:solidFill>
              <a:srgbClr val="F0AB00"/>
            </a:solidFill>
            <a:prstDash val="solid"/>
            <a:headEnd type="none" w="med" len="med"/>
            <a:tailEnd type="none" w="med" len="med"/>
          </a:ln>
          <a:effectLst/>
        </p:spPr>
      </p:cxnSp>
      <p:cxnSp>
        <p:nvCxnSpPr>
          <p:cNvPr id="114" name="Straight Arrow Connector 77">
            <a:extLst>
              <a:ext uri="{FF2B5EF4-FFF2-40B4-BE49-F238E27FC236}">
                <a16:creationId xmlns:a16="http://schemas.microsoft.com/office/drawing/2014/main" id="{CD4A0E64-CC45-9742-B86F-A5A354F6C494}"/>
              </a:ext>
            </a:extLst>
          </p:cNvPr>
          <p:cNvCxnSpPr>
            <a:cxnSpLocks/>
            <a:stCxn id="107" idx="3"/>
            <a:endCxn id="106" idx="0"/>
          </p:cNvCxnSpPr>
          <p:nvPr/>
        </p:nvCxnSpPr>
        <p:spPr>
          <a:xfrm rot="16200000" flipV="1">
            <a:off x="7475826" y="360715"/>
            <a:ext cx="1852659" cy="5134894"/>
          </a:xfrm>
          <a:prstGeom prst="bentConnector3">
            <a:avLst>
              <a:gd name="adj1" fmla="val 112339"/>
            </a:avLst>
          </a:prstGeom>
          <a:noFill/>
          <a:ln w="12700" cap="flat" cmpd="sng" algn="ctr">
            <a:solidFill>
              <a:srgbClr val="F0AB00"/>
            </a:solidFill>
            <a:prstDash val="dash"/>
            <a:headEnd type="none" w="med" len="med"/>
            <a:tailEnd type="triangle"/>
          </a:ln>
          <a:effectLst/>
        </p:spPr>
      </p:cxnSp>
      <p:cxnSp>
        <p:nvCxnSpPr>
          <p:cNvPr id="115" name="Straight Connector 114">
            <a:extLst>
              <a:ext uri="{FF2B5EF4-FFF2-40B4-BE49-F238E27FC236}">
                <a16:creationId xmlns:a16="http://schemas.microsoft.com/office/drawing/2014/main" id="{AE3B0C84-096A-5D48-815D-2B0864FB9B5E}"/>
              </a:ext>
            </a:extLst>
          </p:cNvPr>
          <p:cNvCxnSpPr>
            <a:cxnSpLocks/>
            <a:stCxn id="112" idx="3"/>
            <a:endCxn id="92" idx="1"/>
          </p:cNvCxnSpPr>
          <p:nvPr/>
        </p:nvCxnSpPr>
        <p:spPr>
          <a:xfrm>
            <a:off x="1585545" y="3642887"/>
            <a:ext cx="542371" cy="6748"/>
          </a:xfrm>
          <a:prstGeom prst="line">
            <a:avLst/>
          </a:prstGeom>
          <a:noFill/>
          <a:ln w="12700" cap="flat" cmpd="sng" algn="ctr">
            <a:solidFill>
              <a:srgbClr val="999999"/>
            </a:solidFill>
            <a:prstDash val="dash"/>
            <a:headEnd type="none" w="med" len="med"/>
            <a:tailEnd type="none" w="med" len="med"/>
          </a:ln>
          <a:effectLst/>
        </p:spPr>
      </p:cxnSp>
      <p:sp>
        <p:nvSpPr>
          <p:cNvPr id="117" name="TextBox 116">
            <a:extLst>
              <a:ext uri="{FF2B5EF4-FFF2-40B4-BE49-F238E27FC236}">
                <a16:creationId xmlns:a16="http://schemas.microsoft.com/office/drawing/2014/main" id="{DEB36DB6-CDC6-E54F-B22E-472798BA8FAA}"/>
              </a:ext>
            </a:extLst>
          </p:cNvPr>
          <p:cNvSpPr txBox="1"/>
          <p:nvPr/>
        </p:nvSpPr>
        <p:spPr>
          <a:xfrm>
            <a:off x="4337718" y="3538044"/>
            <a:ext cx="1751146"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18" name="TextBox 117">
            <a:extLst>
              <a:ext uri="{FF2B5EF4-FFF2-40B4-BE49-F238E27FC236}">
                <a16:creationId xmlns:a16="http://schemas.microsoft.com/office/drawing/2014/main" id="{7B22FD81-5302-A54F-8889-9DBEA1E71D0D}"/>
              </a:ext>
            </a:extLst>
          </p:cNvPr>
          <p:cNvSpPr txBox="1"/>
          <p:nvPr/>
        </p:nvSpPr>
        <p:spPr>
          <a:xfrm>
            <a:off x="8435284" y="3532971"/>
            <a:ext cx="1749210"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3" name="TextBox 122">
            <a:extLst>
              <a:ext uri="{FF2B5EF4-FFF2-40B4-BE49-F238E27FC236}">
                <a16:creationId xmlns:a16="http://schemas.microsoft.com/office/drawing/2014/main" id="{A8E5A3A9-D176-E847-89A3-A02A0E156FAE}"/>
              </a:ext>
            </a:extLst>
          </p:cNvPr>
          <p:cNvSpPr txBox="1"/>
          <p:nvPr/>
        </p:nvSpPr>
        <p:spPr>
          <a:xfrm>
            <a:off x="2296752" y="3538044"/>
            <a:ext cx="174920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4" name="TextBox 123">
            <a:extLst>
              <a:ext uri="{FF2B5EF4-FFF2-40B4-BE49-F238E27FC236}">
                <a16:creationId xmlns:a16="http://schemas.microsoft.com/office/drawing/2014/main" id="{BDC9FCE3-8036-C743-B4B7-663FE411566A}"/>
              </a:ext>
            </a:extLst>
          </p:cNvPr>
          <p:cNvSpPr txBox="1"/>
          <p:nvPr/>
        </p:nvSpPr>
        <p:spPr>
          <a:xfrm>
            <a:off x="6379579" y="3538044"/>
            <a:ext cx="176029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a:t>
            </a:r>
          </a:p>
        </p:txBody>
      </p:sp>
      <p:sp>
        <p:nvSpPr>
          <p:cNvPr id="125" name="TextBox 124">
            <a:extLst>
              <a:ext uri="{FF2B5EF4-FFF2-40B4-BE49-F238E27FC236}">
                <a16:creationId xmlns:a16="http://schemas.microsoft.com/office/drawing/2014/main" id="{D3BB4C62-C9C5-884D-B0C4-09D4772C1E46}"/>
              </a:ext>
            </a:extLst>
          </p:cNvPr>
          <p:cNvSpPr txBox="1"/>
          <p:nvPr/>
        </p:nvSpPr>
        <p:spPr>
          <a:xfrm>
            <a:off x="7608504" y="6206466"/>
            <a:ext cx="1454793"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cached resources </a:t>
            </a:r>
          </a:p>
        </p:txBody>
      </p:sp>
      <p:cxnSp>
        <p:nvCxnSpPr>
          <p:cNvPr id="126" name="Straight Arrow Connector 8">
            <a:extLst>
              <a:ext uri="{FF2B5EF4-FFF2-40B4-BE49-F238E27FC236}">
                <a16:creationId xmlns:a16="http://schemas.microsoft.com/office/drawing/2014/main" id="{4F2CFAB8-9EAC-3540-B71B-22C21A21470C}"/>
              </a:ext>
            </a:extLst>
          </p:cNvPr>
          <p:cNvCxnSpPr>
            <a:cxnSpLocks/>
            <a:stCxn id="125" idx="1"/>
            <a:endCxn id="100" idx="2"/>
          </p:cNvCxnSpPr>
          <p:nvPr/>
        </p:nvCxnSpPr>
        <p:spPr>
          <a:xfrm rot="10800000">
            <a:off x="7257908" y="5801963"/>
            <a:ext cx="350596" cy="503471"/>
          </a:xfrm>
          <a:prstGeom prst="bentConnector2">
            <a:avLst/>
          </a:prstGeom>
          <a:noFill/>
          <a:ln w="12700" cap="flat" cmpd="sng" algn="ctr">
            <a:solidFill>
              <a:srgbClr val="F0AB00"/>
            </a:solidFill>
            <a:prstDash val="solid"/>
            <a:headEnd type="none" w="med" len="lg"/>
            <a:tailEnd type="triangle" w="lg" len="lg"/>
          </a:ln>
          <a:effectLst/>
        </p:spPr>
      </p:cxnSp>
      <p:cxnSp>
        <p:nvCxnSpPr>
          <p:cNvPr id="133" name="Straight Arrow Connector 132">
            <a:extLst>
              <a:ext uri="{FF2B5EF4-FFF2-40B4-BE49-F238E27FC236}">
                <a16:creationId xmlns:a16="http://schemas.microsoft.com/office/drawing/2014/main" id="{3E61C88C-9FCB-AF4F-941A-A45857E3B9C6}"/>
              </a:ext>
            </a:extLst>
          </p:cNvPr>
          <p:cNvCxnSpPr>
            <a:cxnSpLocks/>
            <a:stCxn id="118" idx="2"/>
            <a:endCxn id="101" idx="0"/>
          </p:cNvCxnSpPr>
          <p:nvPr/>
        </p:nvCxnSpPr>
        <p:spPr>
          <a:xfrm>
            <a:off x="9309889" y="3730905"/>
            <a:ext cx="671" cy="1340435"/>
          </a:xfrm>
          <a:prstGeom prst="straightConnector1">
            <a:avLst/>
          </a:prstGeom>
          <a:noFill/>
          <a:ln w="12700" cap="flat" cmpd="sng" algn="ctr">
            <a:solidFill>
              <a:srgbClr val="F0AB00"/>
            </a:solidFill>
            <a:prstDash val="solid"/>
            <a:headEnd type="none" w="med" len="lg"/>
            <a:tailEnd type="triangle" w="lg" len="lg"/>
          </a:ln>
          <a:effectLst/>
        </p:spPr>
      </p:cxnSp>
      <p:cxnSp>
        <p:nvCxnSpPr>
          <p:cNvPr id="137" name="Straight Arrow Connector 67">
            <a:extLst>
              <a:ext uri="{FF2B5EF4-FFF2-40B4-BE49-F238E27FC236}">
                <a16:creationId xmlns:a16="http://schemas.microsoft.com/office/drawing/2014/main" id="{F5BA138C-9BDC-2142-8558-243E984C8FBB}"/>
              </a:ext>
            </a:extLst>
          </p:cNvPr>
          <p:cNvCxnSpPr>
            <a:cxnSpLocks/>
            <a:stCxn id="123" idx="2"/>
            <a:endCxn id="96" idx="0"/>
          </p:cNvCxnSpPr>
          <p:nvPr/>
        </p:nvCxnSpPr>
        <p:spPr>
          <a:xfrm flipH="1">
            <a:off x="3171356" y="3735978"/>
            <a:ext cx="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0" name="Straight Arrow Connector 67">
            <a:extLst>
              <a:ext uri="{FF2B5EF4-FFF2-40B4-BE49-F238E27FC236}">
                <a16:creationId xmlns:a16="http://schemas.microsoft.com/office/drawing/2014/main" id="{2DD97029-5407-6B47-A3E4-DC3B81AA3170}"/>
              </a:ext>
            </a:extLst>
          </p:cNvPr>
          <p:cNvCxnSpPr>
            <a:cxnSpLocks/>
            <a:stCxn id="117" idx="2"/>
            <a:endCxn id="98" idx="0"/>
          </p:cNvCxnSpPr>
          <p:nvPr/>
        </p:nvCxnSpPr>
        <p:spPr>
          <a:xfrm flipH="1">
            <a:off x="5208677" y="3735978"/>
            <a:ext cx="4614"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2" name="Straight Arrow Connector 8">
            <a:extLst>
              <a:ext uri="{FF2B5EF4-FFF2-40B4-BE49-F238E27FC236}">
                <a16:creationId xmlns:a16="http://schemas.microsoft.com/office/drawing/2014/main" id="{C38B7F41-AC15-E146-9A68-FD9A2DD361B6}"/>
              </a:ext>
            </a:extLst>
          </p:cNvPr>
          <p:cNvCxnSpPr>
            <a:cxnSpLocks/>
            <a:stCxn id="124" idx="2"/>
            <a:endCxn id="100" idx="0"/>
          </p:cNvCxnSpPr>
          <p:nvPr/>
        </p:nvCxnSpPr>
        <p:spPr>
          <a:xfrm flipH="1">
            <a:off x="7257908" y="3735978"/>
            <a:ext cx="182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6" name="Straight Arrow Connector 145">
            <a:extLst>
              <a:ext uri="{FF2B5EF4-FFF2-40B4-BE49-F238E27FC236}">
                <a16:creationId xmlns:a16="http://schemas.microsoft.com/office/drawing/2014/main" id="{AD66CC88-0A5A-8F47-A6A4-8E99259B002A}"/>
              </a:ext>
            </a:extLst>
          </p:cNvPr>
          <p:cNvCxnSpPr>
            <a:cxnSpLocks/>
          </p:cNvCxnSpPr>
          <p:nvPr/>
        </p:nvCxnSpPr>
        <p:spPr>
          <a:xfrm>
            <a:off x="7540686" y="2243152"/>
            <a:ext cx="1772031" cy="1019329"/>
          </a:xfrm>
          <a:prstGeom prst="straightConnector1">
            <a:avLst/>
          </a:prstGeom>
          <a:noFill/>
          <a:ln w="12700" cap="flat" cmpd="sng" algn="ctr">
            <a:solidFill>
              <a:srgbClr val="F0AB00"/>
            </a:solidFill>
            <a:prstDash val="dash"/>
            <a:headEnd type="none" w="med" len="lg"/>
            <a:tailEnd type="triangle" w="lg" len="lg"/>
          </a:ln>
          <a:effectLst/>
        </p:spPr>
      </p:cxnSp>
      <p:cxnSp>
        <p:nvCxnSpPr>
          <p:cNvPr id="147" name="Straight Arrow Connector 146">
            <a:extLst>
              <a:ext uri="{FF2B5EF4-FFF2-40B4-BE49-F238E27FC236}">
                <a16:creationId xmlns:a16="http://schemas.microsoft.com/office/drawing/2014/main" id="{AD6408D7-1148-B24A-A7A4-2D8651FE0FB9}"/>
              </a:ext>
            </a:extLst>
          </p:cNvPr>
          <p:cNvCxnSpPr>
            <a:cxnSpLocks/>
            <a:stCxn id="94" idx="3"/>
          </p:cNvCxnSpPr>
          <p:nvPr/>
        </p:nvCxnSpPr>
        <p:spPr>
          <a:xfrm>
            <a:off x="6106312" y="2244368"/>
            <a:ext cx="1434374" cy="0"/>
          </a:xfrm>
          <a:prstGeom prst="straightConnector1">
            <a:avLst/>
          </a:prstGeom>
          <a:noFill/>
          <a:ln w="12700" cap="flat" cmpd="sng" algn="ctr">
            <a:solidFill>
              <a:srgbClr val="F0AB00"/>
            </a:solidFill>
            <a:prstDash val="dash"/>
            <a:headEnd type="none" w="med" len="med"/>
            <a:tailEnd type="none" w="med" len="med"/>
          </a:ln>
          <a:effectLst/>
        </p:spPr>
      </p:cxnSp>
      <p:sp>
        <p:nvSpPr>
          <p:cNvPr id="173" name="TextBox 172">
            <a:extLst>
              <a:ext uri="{FF2B5EF4-FFF2-40B4-BE49-F238E27FC236}">
                <a16:creationId xmlns:a16="http://schemas.microsoft.com/office/drawing/2014/main" id="{866EEBA7-51A9-AA40-A25A-CE004AD94037}"/>
              </a:ext>
            </a:extLst>
          </p:cNvPr>
          <p:cNvSpPr txBox="1"/>
          <p:nvPr/>
        </p:nvSpPr>
        <p:spPr>
          <a:xfrm>
            <a:off x="2294656" y="4565935"/>
            <a:ext cx="7889834" cy="199245"/>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cache-control</a:t>
            </a:r>
          </a:p>
        </p:txBody>
      </p:sp>
      <p:sp>
        <p:nvSpPr>
          <p:cNvPr id="209" name="Title 208">
            <a:extLst>
              <a:ext uri="{FF2B5EF4-FFF2-40B4-BE49-F238E27FC236}">
                <a16:creationId xmlns:a16="http://schemas.microsoft.com/office/drawing/2014/main" id="{1A3F5431-14D9-244A-ADC8-807A855E9D4F}"/>
              </a:ext>
            </a:extLst>
          </p:cNvPr>
          <p:cNvSpPr>
            <a:spLocks noGrp="1"/>
          </p:cNvSpPr>
          <p:nvPr>
            <p:ph type="title"/>
          </p:nvPr>
        </p:nvSpPr>
        <p:spPr/>
        <p:txBody>
          <a:bodyPr/>
          <a:lstStyle/>
          <a:p>
            <a:r>
              <a:rPr lang="en-US" noProof="0" dirty="0"/>
              <a:t>Server Side Rendering (SSR)</a:t>
            </a:r>
          </a:p>
        </p:txBody>
      </p:sp>
    </p:spTree>
    <p:extLst>
      <p:ext uri="{BB962C8B-B14F-4D97-AF65-F5344CB8AC3E}">
        <p14:creationId xmlns:p14="http://schemas.microsoft.com/office/powerpoint/2010/main" val="315985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20996A07-0136-574D-9088-6B26E168E927}"/>
              </a:ext>
            </a:extLst>
          </p:cNvPr>
          <p:cNvSpPr/>
          <p:nvPr/>
        </p:nvSpPr>
        <p:spPr bwMode="gray">
          <a:xfrm>
            <a:off x="2127917" y="4375268"/>
            <a:ext cx="8224775" cy="1640531"/>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BEA93AC1-7178-5F45-9D78-F3D18069578C}"/>
              </a:ext>
            </a:extLst>
          </p:cNvPr>
          <p:cNvSpPr/>
          <p:nvPr/>
        </p:nvSpPr>
        <p:spPr bwMode="gray">
          <a:xfrm>
            <a:off x="2127917" y="2169142"/>
            <a:ext cx="6142771" cy="725410"/>
          </a:xfrm>
          <a:prstGeom prst="rect">
            <a:avLst/>
          </a:prstGeom>
          <a:solidFill>
            <a:schemeClr val="bg1">
              <a:lumMod val="85000"/>
              <a:lumOff val="15000"/>
            </a:schemeClr>
          </a:solidFill>
          <a:ln w="6350" algn="ctr">
            <a:noFill/>
            <a:prstDash val="dash"/>
            <a:miter lim="800000"/>
            <a:headEnd/>
            <a:tailEnd/>
          </a:ln>
        </p:spPr>
        <p:txBody>
          <a:bodyPr lIns="90000" tIns="72000" rIns="90000" bIns="72000" rtlCol="0" anchor="t"/>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2" name="Rectangle 91">
            <a:extLst>
              <a:ext uri="{FF2B5EF4-FFF2-40B4-BE49-F238E27FC236}">
                <a16:creationId xmlns:a16="http://schemas.microsoft.com/office/drawing/2014/main" id="{8CCF1FBF-5739-3C4A-81FE-66A251147017}"/>
              </a:ext>
            </a:extLst>
          </p:cNvPr>
          <p:cNvSpPr/>
          <p:nvPr/>
        </p:nvSpPr>
        <p:spPr bwMode="gray">
          <a:xfrm>
            <a:off x="2127916" y="3327098"/>
            <a:ext cx="8224776" cy="645074"/>
          </a:xfrm>
          <a:prstGeom prst="rect">
            <a:avLst/>
          </a:prstGeom>
          <a:solidFill>
            <a:schemeClr val="bg1">
              <a:lumMod val="75000"/>
              <a:lumOff val="25000"/>
            </a:schemeClr>
          </a:solidFill>
          <a:ln w="25400" algn="ctr">
            <a:noFill/>
            <a:miter lim="800000"/>
            <a:headEnd/>
            <a:tailEnd/>
          </a:ln>
        </p:spPr>
        <p:txBody>
          <a:bodyPr lIns="90000" tIns="72000" rIns="90000" bIns="72000" rtlCol="0" anchor="t"/>
          <a:lstStyle/>
          <a:p>
            <a:pPr marL="0" marR="0" lvl="0" indent="0" defTabSz="914400" eaLnBrk="1" fontAlgn="base" latinLnBrk="0" hangingPunct="1">
              <a:lnSpc>
                <a:spcPct val="100000"/>
              </a:lnSpc>
              <a:spcBef>
                <a:spcPct val="50000"/>
              </a:spcBef>
              <a:spcAft>
                <a:spcPct val="0"/>
              </a:spcAft>
              <a:buClr>
                <a:srgbClr val="F0AB00"/>
              </a:buClr>
              <a:buSzPct val="80000"/>
              <a:buFontTx/>
              <a:buNone/>
              <a:tabLst/>
              <a:defRPr/>
            </a:pPr>
            <a:endParaRPr kumimoji="0" lang="en-US" sz="1050" b="0" i="0" u="none" strike="noStrike" kern="0" cap="none" spc="0" normalizeH="0" baseline="0" noProof="0" dirty="0">
              <a:ln>
                <a:noFill/>
              </a:ln>
              <a:solidFill>
                <a:srgbClr val="000000"/>
              </a:solidFill>
              <a:effectLst/>
              <a:uLnTx/>
              <a:uFillTx/>
              <a:ea typeface="Arial Unicode MS" pitchFamily="34" charset="-128"/>
              <a:cs typeface="Arial Unicode MS" pitchFamily="34" charset="-128"/>
            </a:endParaRPr>
          </a:p>
        </p:txBody>
      </p:sp>
      <p:cxnSp>
        <p:nvCxnSpPr>
          <p:cNvPr id="93" name="Straight Arrow Connector 92">
            <a:extLst>
              <a:ext uri="{FF2B5EF4-FFF2-40B4-BE49-F238E27FC236}">
                <a16:creationId xmlns:a16="http://schemas.microsoft.com/office/drawing/2014/main" id="{BA52BA85-F7B1-D14B-BAD6-36FABCD4D10C}"/>
              </a:ext>
            </a:extLst>
          </p:cNvPr>
          <p:cNvCxnSpPr>
            <a:cxnSpLocks/>
            <a:stCxn id="103" idx="2"/>
            <a:endCxn id="118" idx="0"/>
          </p:cNvCxnSpPr>
          <p:nvPr/>
        </p:nvCxnSpPr>
        <p:spPr>
          <a:xfrm>
            <a:off x="9308627" y="1618940"/>
            <a:ext cx="1262" cy="1914031"/>
          </a:xfrm>
          <a:prstGeom prst="straightConnector1">
            <a:avLst/>
          </a:prstGeom>
          <a:noFill/>
          <a:ln w="12700" cap="flat" cmpd="sng" algn="ctr">
            <a:solidFill>
              <a:srgbClr val="F0AB00"/>
            </a:solidFill>
            <a:prstDash val="solid"/>
            <a:headEnd type="none" w="med" len="lg"/>
            <a:tailEnd type="triangle" w="lg" len="lg"/>
          </a:ln>
          <a:effectLst/>
        </p:spPr>
      </p:cxnSp>
      <p:sp>
        <p:nvSpPr>
          <p:cNvPr id="94" name="Rectangle 93">
            <a:extLst>
              <a:ext uri="{FF2B5EF4-FFF2-40B4-BE49-F238E27FC236}">
                <a16:creationId xmlns:a16="http://schemas.microsoft.com/office/drawing/2014/main" id="{5E38E5AC-3AB9-A94A-A8CE-02EA4FBDF71E}"/>
              </a:ext>
            </a:extLst>
          </p:cNvPr>
          <p:cNvSpPr/>
          <p:nvPr/>
        </p:nvSpPr>
        <p:spPr bwMode="gray">
          <a:xfrm>
            <a:off x="4338676" y="1013240"/>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Web Client</a:t>
            </a:r>
          </a:p>
        </p:txBody>
      </p:sp>
      <p:cxnSp>
        <p:nvCxnSpPr>
          <p:cNvPr id="95" name="Straight Arrow Connector 8">
            <a:extLst>
              <a:ext uri="{FF2B5EF4-FFF2-40B4-BE49-F238E27FC236}">
                <a16:creationId xmlns:a16="http://schemas.microsoft.com/office/drawing/2014/main" id="{2E49F0CF-95B8-454B-B4A2-F5DE6C14253C}"/>
              </a:ext>
            </a:extLst>
          </p:cNvPr>
          <p:cNvCxnSpPr>
            <a:cxnSpLocks/>
            <a:stCxn id="94" idx="2"/>
            <a:endCxn id="56" idx="0"/>
          </p:cNvCxnSpPr>
          <p:nvPr/>
        </p:nvCxnSpPr>
        <p:spPr>
          <a:xfrm rot="16200000" flipH="1">
            <a:off x="5858413" y="976809"/>
            <a:ext cx="760706" cy="2047397"/>
          </a:xfrm>
          <a:prstGeom prst="bentConnector3">
            <a:avLst>
              <a:gd name="adj1" fmla="val 50000"/>
            </a:avLst>
          </a:prstGeom>
          <a:noFill/>
          <a:ln w="12700" cap="flat" cmpd="sng" algn="ctr">
            <a:solidFill>
              <a:srgbClr val="F0AB00"/>
            </a:solidFill>
            <a:prstDash val="solid"/>
            <a:headEnd type="none" w="med" len="med"/>
            <a:tailEnd type="none" w="med" len="med"/>
          </a:ln>
          <a:effectLst/>
        </p:spPr>
      </p:cxnSp>
      <p:sp>
        <p:nvSpPr>
          <p:cNvPr id="96" name="Rectangle 95">
            <a:extLst>
              <a:ext uri="{FF2B5EF4-FFF2-40B4-BE49-F238E27FC236}">
                <a16:creationId xmlns:a16="http://schemas.microsoft.com/office/drawing/2014/main" id="{8696AB9C-87B9-E34D-8489-4D19F118277C}"/>
              </a:ext>
            </a:extLst>
          </p:cNvPr>
          <p:cNvSpPr/>
          <p:nvPr/>
        </p:nvSpPr>
        <p:spPr bwMode="gray">
          <a:xfrm>
            <a:off x="2294964"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algn="ctr" defTabSz="914400" fontAlgn="base">
              <a:spcBef>
                <a:spcPct val="50000"/>
              </a:spcBef>
              <a:spcAft>
                <a:spcPct val="0"/>
              </a:spcAft>
              <a:buClr>
                <a:srgbClr val="F0AB00"/>
              </a:buClr>
              <a:buSzPct val="80000"/>
              <a:defRPr/>
            </a:pPr>
            <a:r>
              <a:rPr lang="en-US" sz="1600" kern="0" dirty="0">
                <a:ea typeface="Arial Unicode MS" pitchFamily="34" charset="-128"/>
                <a:cs typeface="Arial Unicode MS" pitchFamily="34" charset="-128"/>
              </a:rPr>
              <a:t>Static Content</a:t>
            </a:r>
            <a:br>
              <a:rPr lang="en-US" sz="16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(JPS, PNG)</a:t>
            </a:r>
          </a:p>
        </p:txBody>
      </p:sp>
      <p:cxnSp>
        <p:nvCxnSpPr>
          <p:cNvPr id="97" name="Straight Arrow Connector 67">
            <a:extLst>
              <a:ext uri="{FF2B5EF4-FFF2-40B4-BE49-F238E27FC236}">
                <a16:creationId xmlns:a16="http://schemas.microsoft.com/office/drawing/2014/main" id="{710AB575-EFD7-F04F-8EDD-505F552F8CEA}"/>
              </a:ext>
            </a:extLst>
          </p:cNvPr>
          <p:cNvCxnSpPr>
            <a:cxnSpLocks/>
            <a:stCxn id="94" idx="2"/>
            <a:endCxn id="136" idx="0"/>
          </p:cNvCxnSpPr>
          <p:nvPr/>
        </p:nvCxnSpPr>
        <p:spPr>
          <a:xfrm rot="5400000">
            <a:off x="3812860" y="978653"/>
            <a:ext cx="760706" cy="2043711"/>
          </a:xfrm>
          <a:prstGeom prst="bentConnector3">
            <a:avLst>
              <a:gd name="adj1" fmla="val 50000"/>
            </a:avLst>
          </a:prstGeom>
          <a:noFill/>
          <a:ln w="12700" cap="flat" cmpd="sng" algn="ctr">
            <a:solidFill>
              <a:srgbClr val="F0AB00"/>
            </a:solidFill>
            <a:prstDash val="solid"/>
            <a:headEnd type="none" w="med" len="med"/>
            <a:tailEnd type="none" w="med" len="med"/>
          </a:ln>
          <a:effectLst/>
        </p:spPr>
      </p:cxnSp>
      <p:sp>
        <p:nvSpPr>
          <p:cNvPr id="98" name="Rectangle 97">
            <a:extLst>
              <a:ext uri="{FF2B5EF4-FFF2-40B4-BE49-F238E27FC236}">
                <a16:creationId xmlns:a16="http://schemas.microsoft.com/office/drawing/2014/main" id="{1CBD5117-72D2-8440-98BA-57460C513B16}"/>
              </a:ext>
            </a:extLst>
          </p:cNvPr>
          <p:cNvSpPr/>
          <p:nvPr/>
        </p:nvSpPr>
        <p:spPr bwMode="gray">
          <a:xfrm>
            <a:off x="4332285"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algn="ctr" defTabSz="914400" fontAlgn="base">
              <a:spcBef>
                <a:spcPct val="50000"/>
              </a:spcBef>
              <a:spcAft>
                <a:spcPct val="0"/>
              </a:spcAft>
              <a:buClr>
                <a:srgbClr val="F0AB00"/>
              </a:buClr>
              <a:buSzPct val="80000"/>
              <a:defRPr/>
            </a:pPr>
            <a:r>
              <a:rPr lang="en-US" sz="1600" kern="0" dirty="0">
                <a:ea typeface="Arial Unicode MS" pitchFamily="34" charset="-128"/>
                <a:cs typeface="Arial Unicode MS" pitchFamily="34" charset="-128"/>
              </a:rPr>
              <a:t>Static Application</a:t>
            </a:r>
            <a:br>
              <a:rPr lang="en-US" sz="1600" kern="0" dirty="0">
                <a:ea typeface="Arial Unicode MS" pitchFamily="34" charset="-128"/>
                <a:cs typeface="Arial Unicode MS" pitchFamily="34" charset="-128"/>
              </a:rPr>
            </a:br>
            <a:r>
              <a:rPr lang="en-US" sz="1200" kern="0" dirty="0">
                <a:ea typeface="Arial Unicode MS" pitchFamily="34" charset="-128"/>
                <a:cs typeface="Arial Unicode MS" pitchFamily="34" charset="-128"/>
              </a:rPr>
              <a:t>(JS, CSS)</a:t>
            </a:r>
            <a:endParaRPr lang="en-US" sz="1600" kern="0" dirty="0">
              <a:ea typeface="Arial Unicode MS" pitchFamily="34" charset="-128"/>
              <a:cs typeface="Arial Unicode MS" pitchFamily="34" charset="-128"/>
            </a:endParaRPr>
          </a:p>
        </p:txBody>
      </p:sp>
      <p:cxnSp>
        <p:nvCxnSpPr>
          <p:cNvPr id="99" name="Straight Arrow Connector 67">
            <a:extLst>
              <a:ext uri="{FF2B5EF4-FFF2-40B4-BE49-F238E27FC236}">
                <a16:creationId xmlns:a16="http://schemas.microsoft.com/office/drawing/2014/main" id="{20C68CFD-EF34-B44A-B9AD-99FECB68F991}"/>
              </a:ext>
            </a:extLst>
          </p:cNvPr>
          <p:cNvCxnSpPr>
            <a:cxnSpLocks/>
            <a:stCxn id="94" idx="2"/>
            <a:endCxn id="111" idx="0"/>
          </p:cNvCxnSpPr>
          <p:nvPr/>
        </p:nvCxnSpPr>
        <p:spPr>
          <a:xfrm flipH="1">
            <a:off x="5211357" y="1620155"/>
            <a:ext cx="3711" cy="760706"/>
          </a:xfrm>
          <a:prstGeom prst="straightConnector1">
            <a:avLst/>
          </a:prstGeom>
          <a:noFill/>
          <a:ln w="12700" cap="flat" cmpd="sng" algn="ctr">
            <a:solidFill>
              <a:srgbClr val="F0AB00"/>
            </a:solidFill>
            <a:prstDash val="solid"/>
            <a:headEnd type="none" w="med" len="med"/>
            <a:tailEnd type="none" w="med" len="med"/>
          </a:ln>
          <a:effectLst/>
        </p:spPr>
      </p:cxnSp>
      <p:sp>
        <p:nvSpPr>
          <p:cNvPr id="100" name="Rectangle 99">
            <a:extLst>
              <a:ext uri="{FF2B5EF4-FFF2-40B4-BE49-F238E27FC236}">
                <a16:creationId xmlns:a16="http://schemas.microsoft.com/office/drawing/2014/main" id="{A8E633EE-7741-7246-B379-D6A398141670}"/>
              </a:ext>
            </a:extLst>
          </p:cNvPr>
          <p:cNvSpPr/>
          <p:nvPr/>
        </p:nvSpPr>
        <p:spPr bwMode="gray">
          <a:xfrm>
            <a:off x="6381516"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lvl="0" algn="ctr" defTabSz="914400" fontAlgn="base">
              <a:spcBef>
                <a:spcPct val="50000"/>
              </a:spcBef>
              <a:spcAft>
                <a:spcPct val="0"/>
              </a:spcAft>
              <a:buClr>
                <a:srgbClr val="F0AB00"/>
              </a:buClr>
              <a:buSzPct val="80000"/>
              <a:defRPr/>
            </a:pPr>
            <a:r>
              <a:rPr lang="en-US" sz="1800" kern="0" dirty="0">
                <a:solidFill>
                  <a:srgbClr val="FFFFFF"/>
                </a:solidFill>
                <a:ea typeface="Arial Unicode MS" pitchFamily="34" charset="-128"/>
                <a:cs typeface="Arial Unicode MS" pitchFamily="34" charset="-128"/>
              </a:rPr>
              <a:t>Backend</a:t>
            </a:r>
            <a:br>
              <a:rPr lang="en-US" sz="1800" kern="0" dirty="0">
                <a:solidFill>
                  <a:srgbClr val="FFFFFF"/>
                </a:solidFill>
                <a:ea typeface="Arial Unicode MS" pitchFamily="34" charset="-128"/>
                <a:cs typeface="Arial Unicode MS" pitchFamily="34" charset="-128"/>
              </a:rPr>
            </a:br>
            <a:r>
              <a:rPr lang="en-US" sz="1200" kern="0" dirty="0">
                <a:solidFill>
                  <a:srgbClr val="FFFFFF"/>
                </a:solidFill>
                <a:ea typeface="Arial Unicode MS" pitchFamily="34" charset="-128"/>
                <a:cs typeface="Arial Unicode MS" pitchFamily="34" charset="-128"/>
              </a:rPr>
              <a:t>(REST API)</a:t>
            </a:r>
            <a:endParaRPr lang="en-US" sz="2000" kern="0" dirty="0">
              <a:solidFill>
                <a:srgbClr val="FFFFFF"/>
              </a:solidFill>
              <a:ea typeface="Arial Unicode MS" pitchFamily="34" charset="-128"/>
              <a:cs typeface="Arial Unicode MS" pitchFamily="34" charset="-128"/>
            </a:endParaRPr>
          </a:p>
        </p:txBody>
      </p:sp>
      <p:sp>
        <p:nvSpPr>
          <p:cNvPr id="101" name="Rectangle 100">
            <a:extLst>
              <a:ext uri="{FF2B5EF4-FFF2-40B4-BE49-F238E27FC236}">
                <a16:creationId xmlns:a16="http://schemas.microsoft.com/office/drawing/2014/main" id="{DEE31C20-1E86-124D-9F09-6B8CD70DB58F}"/>
              </a:ext>
            </a:extLst>
          </p:cNvPr>
          <p:cNvSpPr/>
          <p:nvPr/>
        </p:nvSpPr>
        <p:spPr bwMode="gray">
          <a:xfrm>
            <a:off x="8434168" y="5071340"/>
            <a:ext cx="1752784" cy="730622"/>
          </a:xfrm>
          <a:prstGeom prst="rect">
            <a:avLst/>
          </a:prstGeom>
          <a:solidFill>
            <a:schemeClr val="bg1"/>
          </a:solidFill>
          <a:ln w="12700" algn="ctr">
            <a:solidFill>
              <a:schemeClr val="tx1"/>
            </a:solidFill>
            <a:miter lim="800000"/>
            <a:headEnd/>
            <a:tailEnd/>
          </a:ln>
        </p:spPr>
        <p:txBody>
          <a:bodyPr lIns="90000" tIns="72000" rIns="90000" bIns="72000" rtlCol="0" anchor="b"/>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SSR</a:t>
            </a:r>
            <a:br>
              <a:rPr kumimoji="0" lang="en-US" sz="1600" b="0" i="0" u="none" strike="noStrike" kern="0" cap="none" spc="0" normalizeH="0" baseline="0" noProof="0" dirty="0">
                <a:ln>
                  <a:noFill/>
                </a:ln>
                <a:effectLst/>
                <a:uLnTx/>
                <a:uFillTx/>
                <a:ea typeface="Arial Unicode MS" pitchFamily="34" charset="-128"/>
                <a:cs typeface="Arial Unicode MS" pitchFamily="34" charset="-128"/>
              </a:rPr>
            </a:b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NODEJS</a:t>
            </a:r>
            <a:r>
              <a:rPr lang="en-US" sz="1200" kern="0" dirty="0">
                <a:ea typeface="Arial Unicode MS" pitchFamily="34" charset="-128"/>
                <a:cs typeface="Arial Unicode MS" pitchFamily="34" charset="-128"/>
              </a:rPr>
              <a: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2" name="Rectangle 101">
            <a:extLst>
              <a:ext uri="{FF2B5EF4-FFF2-40B4-BE49-F238E27FC236}">
                <a16:creationId xmlns:a16="http://schemas.microsoft.com/office/drawing/2014/main" id="{85C8390D-273E-DB4C-BC3B-9E0097B8729D}"/>
              </a:ext>
            </a:extLst>
          </p:cNvPr>
          <p:cNvSpPr/>
          <p:nvPr/>
        </p:nvSpPr>
        <p:spPr bwMode="gray">
          <a:xfrm>
            <a:off x="610635" y="3825204"/>
            <a:ext cx="1398978" cy="316033"/>
          </a:xfrm>
          <a:prstGeom prst="rect">
            <a:avLst/>
          </a:prstGeom>
          <a:noFill/>
          <a:ln w="25400" algn="ctr">
            <a:noFill/>
            <a:miter lim="800000"/>
            <a:headEnd/>
            <a:tailEnd/>
          </a:ln>
        </p:spPr>
        <p:txBody>
          <a:bodyPr lIns="90000" tIns="36000" rIns="90000" bIns="36000" rtlCol="0" anchor="ctr"/>
          <a:lstStyle/>
          <a:p>
            <a:pPr algn="ctr" fontAlgn="base">
              <a:spcBef>
                <a:spcPct val="50000"/>
              </a:spcBef>
              <a:spcAft>
                <a:spcPct val="0"/>
              </a:spcAft>
              <a:buClr>
                <a:srgbClr val="F0AB00"/>
              </a:buClr>
              <a:buSzPct val="80000"/>
              <a:defRPr/>
            </a:pPr>
            <a:r>
              <a:rPr lang="en-US" sz="1200" kern="0" dirty="0">
                <a:solidFill>
                  <a:srgbClr val="999999"/>
                </a:solidFill>
                <a:ea typeface="Arial Unicode MS" pitchFamily="34" charset="-128"/>
                <a:cs typeface="Arial Unicode MS" pitchFamily="34" charset="-128"/>
              </a:rPr>
              <a:t>Distributed Edge Cache (CDN)</a:t>
            </a:r>
          </a:p>
        </p:txBody>
      </p:sp>
      <p:sp>
        <p:nvSpPr>
          <p:cNvPr id="103" name="Rectangle 102">
            <a:extLst>
              <a:ext uri="{FF2B5EF4-FFF2-40B4-BE49-F238E27FC236}">
                <a16:creationId xmlns:a16="http://schemas.microsoft.com/office/drawing/2014/main" id="{06E62F51-E464-E34C-BE39-BCF5C088DFE2}"/>
              </a:ext>
            </a:extLst>
          </p:cNvPr>
          <p:cNvSpPr/>
          <p:nvPr/>
        </p:nvSpPr>
        <p:spPr bwMode="gray">
          <a:xfrm>
            <a:off x="8432235" y="1012025"/>
            <a:ext cx="1752784" cy="606915"/>
          </a:xfrm>
          <a:prstGeom prst="rect">
            <a:avLst/>
          </a:prstGeom>
          <a:noFill/>
          <a:ln w="12700" algn="ctr">
            <a:solidFill>
              <a:schemeClr val="tx1"/>
            </a:solidFill>
            <a:miter lim="800000"/>
            <a:headEnd/>
            <a:tailEnd/>
          </a:ln>
        </p:spPr>
        <p:txBody>
          <a:bodyPr lIns="90000" tIns="72000" rIns="90000" bIns="72000" rtlCol="0" anchor="ct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Web Crawler</a:t>
            </a:r>
          </a:p>
        </p:txBody>
      </p:sp>
      <p:cxnSp>
        <p:nvCxnSpPr>
          <p:cNvPr id="105" name="Straight Arrow Connector 77">
            <a:extLst>
              <a:ext uri="{FF2B5EF4-FFF2-40B4-BE49-F238E27FC236}">
                <a16:creationId xmlns:a16="http://schemas.microsoft.com/office/drawing/2014/main" id="{A3DA745A-F306-4748-9AF7-9E4A132129BB}"/>
              </a:ext>
            </a:extLst>
          </p:cNvPr>
          <p:cNvCxnSpPr>
            <a:cxnSpLocks/>
            <a:stCxn id="108" idx="3"/>
            <a:endCxn id="107" idx="1"/>
          </p:cNvCxnSpPr>
          <p:nvPr/>
        </p:nvCxnSpPr>
        <p:spPr>
          <a:xfrm flipV="1">
            <a:off x="10094585" y="4824628"/>
            <a:ext cx="875017" cy="429070"/>
          </a:xfrm>
          <a:prstGeom prst="bentConnector2">
            <a:avLst/>
          </a:prstGeom>
          <a:noFill/>
          <a:ln w="12700" cap="flat" cmpd="sng" algn="ctr">
            <a:solidFill>
              <a:srgbClr val="F0AB00"/>
            </a:solidFill>
            <a:prstDash val="dash"/>
            <a:headEnd type="none" w="med" len="med"/>
            <a:tailEnd type="none" w="med" len="med"/>
          </a:ln>
          <a:effectLst/>
        </p:spPr>
      </p:cxnSp>
      <p:sp>
        <p:nvSpPr>
          <p:cNvPr id="106" name="TextBox 105">
            <a:extLst>
              <a:ext uri="{FF2B5EF4-FFF2-40B4-BE49-F238E27FC236}">
                <a16:creationId xmlns:a16="http://schemas.microsoft.com/office/drawing/2014/main" id="{0059E6AD-6A54-9643-8724-11B823542379}"/>
              </a:ext>
            </a:extLst>
          </p:cNvPr>
          <p:cNvSpPr txBox="1"/>
          <p:nvPr/>
        </p:nvSpPr>
        <p:spPr>
          <a:xfrm>
            <a:off x="5599363" y="1074162"/>
            <a:ext cx="440986" cy="161583"/>
          </a:xfrm>
          <a:prstGeom prst="rect">
            <a:avLst/>
          </a:prstGeom>
          <a:solidFill>
            <a:srgbClr val="F0AB00"/>
          </a:solidFill>
          <a:ln>
            <a:noFill/>
          </a:ln>
        </p:spPr>
        <p:txBody>
          <a:bodyPr wrap="none" lIns="36000" tIns="0" rIns="36000" bIns="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state</a:t>
            </a:r>
          </a:p>
        </p:txBody>
      </p:sp>
      <p:sp>
        <p:nvSpPr>
          <p:cNvPr id="107" name="Rectangle 106">
            <a:extLst>
              <a:ext uri="{FF2B5EF4-FFF2-40B4-BE49-F238E27FC236}">
                <a16:creationId xmlns:a16="http://schemas.microsoft.com/office/drawing/2014/main" id="{A6514E0E-09BD-3A47-82E9-E3C3DC3EA174}"/>
              </a:ext>
            </a:extLst>
          </p:cNvPr>
          <p:cNvSpPr/>
          <p:nvPr/>
        </p:nvSpPr>
        <p:spPr>
          <a:xfrm rot="16200000">
            <a:off x="10484533" y="4212601"/>
            <a:ext cx="970137" cy="253916"/>
          </a:xfrm>
          <a:prstGeom prst="rect">
            <a:avLst/>
          </a:prstGeom>
          <a:noFill/>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accent1"/>
                </a:solidFill>
                <a:effectLst/>
                <a:uLnTx/>
                <a:uFillTx/>
                <a:ea typeface="Arial Unicode MS" pitchFamily="34" charset="-128"/>
                <a:cs typeface="Arial Unicode MS" pitchFamily="34" charset="-128"/>
              </a:rPr>
              <a:t>transfer state</a:t>
            </a:r>
            <a:endParaRPr kumimoji="0" lang="en-US" sz="1050" b="0" i="0" u="none" strike="noStrike" kern="0" cap="none" spc="0" normalizeH="0" baseline="0" noProof="0" dirty="0">
              <a:ln>
                <a:noFill/>
              </a:ln>
              <a:solidFill>
                <a:schemeClr val="accent1"/>
              </a:solidFill>
              <a:effectLst/>
              <a:uLnTx/>
              <a:uFillTx/>
            </a:endParaRPr>
          </a:p>
        </p:txBody>
      </p:sp>
      <p:sp>
        <p:nvSpPr>
          <p:cNvPr id="108" name="TextBox 107">
            <a:extLst>
              <a:ext uri="{FF2B5EF4-FFF2-40B4-BE49-F238E27FC236}">
                <a16:creationId xmlns:a16="http://schemas.microsoft.com/office/drawing/2014/main" id="{CA488D4B-1F7E-4643-AC77-A628442AFFC0}"/>
              </a:ext>
            </a:extLst>
          </p:cNvPr>
          <p:cNvSpPr txBox="1"/>
          <p:nvPr/>
        </p:nvSpPr>
        <p:spPr>
          <a:xfrm>
            <a:off x="9679582" y="5169059"/>
            <a:ext cx="415003" cy="169277"/>
          </a:xfrm>
          <a:prstGeom prst="rect">
            <a:avLst/>
          </a:prstGeom>
          <a:solidFill>
            <a:srgbClr val="F0AB00"/>
          </a:solidFill>
          <a:ln>
            <a:noFill/>
          </a:ln>
        </p:spPr>
        <p:txBody>
          <a:bodyPr wrap="none" lIns="36000" tIns="0" rIns="36000" bIns="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state</a:t>
            </a:r>
          </a:p>
        </p:txBody>
      </p:sp>
      <p:sp>
        <p:nvSpPr>
          <p:cNvPr id="109" name="TextBox 108">
            <a:extLst>
              <a:ext uri="{FF2B5EF4-FFF2-40B4-BE49-F238E27FC236}">
                <a16:creationId xmlns:a16="http://schemas.microsoft.com/office/drawing/2014/main" id="{F678068C-621D-D249-9BC4-58CC73AAB82C}"/>
              </a:ext>
            </a:extLst>
          </p:cNvPr>
          <p:cNvSpPr txBox="1"/>
          <p:nvPr/>
        </p:nvSpPr>
        <p:spPr>
          <a:xfrm>
            <a:off x="711294" y="2717773"/>
            <a:ext cx="1050028"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defRPr/>
            </a:pPr>
            <a:r>
              <a:rPr lang="en-US" sz="1200" kern="0" dirty="0">
                <a:solidFill>
                  <a:srgbClr val="999999"/>
                </a:solidFill>
                <a:ea typeface="Arial Unicode MS" pitchFamily="34" charset="-128"/>
                <a:cs typeface="Arial Unicode MS" pitchFamily="34" charset="-128"/>
              </a:rPr>
              <a:t>Service Worker</a:t>
            </a:r>
          </a:p>
        </p:txBody>
      </p:sp>
      <p:sp>
        <p:nvSpPr>
          <p:cNvPr id="111" name="TextBox 110">
            <a:extLst>
              <a:ext uri="{FF2B5EF4-FFF2-40B4-BE49-F238E27FC236}">
                <a16:creationId xmlns:a16="http://schemas.microsoft.com/office/drawing/2014/main" id="{36C9DA88-0062-704F-9198-EC9C3F262EA5}"/>
              </a:ext>
            </a:extLst>
          </p:cNvPr>
          <p:cNvSpPr txBox="1"/>
          <p:nvPr/>
        </p:nvSpPr>
        <p:spPr>
          <a:xfrm>
            <a:off x="4332175" y="2380861"/>
            <a:ext cx="1758363"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pic>
        <p:nvPicPr>
          <p:cNvPr id="112" name="Graphic 111" descr="Cloud">
            <a:extLst>
              <a:ext uri="{FF2B5EF4-FFF2-40B4-BE49-F238E27FC236}">
                <a16:creationId xmlns:a16="http://schemas.microsoft.com/office/drawing/2014/main" id="{8D8980EC-4DB2-E248-9BB9-1ABF728817B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17774" y="3359001"/>
            <a:ext cx="567771" cy="567771"/>
          </a:xfrm>
          <a:prstGeom prst="rect">
            <a:avLst/>
          </a:prstGeom>
        </p:spPr>
      </p:pic>
      <p:cxnSp>
        <p:nvCxnSpPr>
          <p:cNvPr id="113" name="Straight Arrow Connector 76">
            <a:extLst>
              <a:ext uri="{FF2B5EF4-FFF2-40B4-BE49-F238E27FC236}">
                <a16:creationId xmlns:a16="http://schemas.microsoft.com/office/drawing/2014/main" id="{5D78DB37-EDA8-054A-BE19-400659968E1F}"/>
              </a:ext>
            </a:extLst>
          </p:cNvPr>
          <p:cNvCxnSpPr>
            <a:cxnSpLocks/>
            <a:stCxn id="101" idx="2"/>
            <a:endCxn id="125" idx="3"/>
          </p:cNvCxnSpPr>
          <p:nvPr/>
        </p:nvCxnSpPr>
        <p:spPr>
          <a:xfrm rot="5400000">
            <a:off x="8935194" y="5930066"/>
            <a:ext cx="503471" cy="247263"/>
          </a:xfrm>
          <a:prstGeom prst="bentConnector2">
            <a:avLst/>
          </a:prstGeom>
          <a:noFill/>
          <a:ln w="12700" cap="flat" cmpd="sng" algn="ctr">
            <a:solidFill>
              <a:srgbClr val="F0AB00"/>
            </a:solidFill>
            <a:prstDash val="solid"/>
            <a:headEnd type="none" w="med" len="med"/>
            <a:tailEnd type="none" w="med" len="med"/>
          </a:ln>
          <a:effectLst/>
        </p:spPr>
      </p:cxnSp>
      <p:cxnSp>
        <p:nvCxnSpPr>
          <p:cNvPr id="114" name="Straight Arrow Connector 77">
            <a:extLst>
              <a:ext uri="{FF2B5EF4-FFF2-40B4-BE49-F238E27FC236}">
                <a16:creationId xmlns:a16="http://schemas.microsoft.com/office/drawing/2014/main" id="{CD4A0E64-CC45-9742-B86F-A5A354F6C494}"/>
              </a:ext>
            </a:extLst>
          </p:cNvPr>
          <p:cNvCxnSpPr>
            <a:cxnSpLocks/>
            <a:stCxn id="107" idx="3"/>
            <a:endCxn id="106" idx="0"/>
          </p:cNvCxnSpPr>
          <p:nvPr/>
        </p:nvCxnSpPr>
        <p:spPr>
          <a:xfrm rot="16200000" flipV="1">
            <a:off x="7004565" y="-110546"/>
            <a:ext cx="2780329" cy="5149746"/>
          </a:xfrm>
          <a:prstGeom prst="bentConnector3">
            <a:avLst>
              <a:gd name="adj1" fmla="val 108222"/>
            </a:avLst>
          </a:prstGeom>
          <a:noFill/>
          <a:ln w="12700" cap="flat" cmpd="sng" algn="ctr">
            <a:solidFill>
              <a:srgbClr val="F0AB00"/>
            </a:solidFill>
            <a:prstDash val="dash"/>
            <a:headEnd type="none" w="med" len="med"/>
            <a:tailEnd type="triangle"/>
          </a:ln>
          <a:effectLst/>
        </p:spPr>
      </p:cxnSp>
      <p:cxnSp>
        <p:nvCxnSpPr>
          <p:cNvPr id="115" name="Straight Connector 114">
            <a:extLst>
              <a:ext uri="{FF2B5EF4-FFF2-40B4-BE49-F238E27FC236}">
                <a16:creationId xmlns:a16="http://schemas.microsoft.com/office/drawing/2014/main" id="{AE3B0C84-096A-5D48-815D-2B0864FB9B5E}"/>
              </a:ext>
            </a:extLst>
          </p:cNvPr>
          <p:cNvCxnSpPr>
            <a:cxnSpLocks/>
            <a:stCxn id="112" idx="3"/>
            <a:endCxn id="92" idx="1"/>
          </p:cNvCxnSpPr>
          <p:nvPr/>
        </p:nvCxnSpPr>
        <p:spPr>
          <a:xfrm>
            <a:off x="1585545" y="3642887"/>
            <a:ext cx="542371" cy="6748"/>
          </a:xfrm>
          <a:prstGeom prst="line">
            <a:avLst/>
          </a:prstGeom>
          <a:noFill/>
          <a:ln w="12700" cap="flat" cmpd="sng" algn="ctr">
            <a:solidFill>
              <a:srgbClr val="999999"/>
            </a:solidFill>
            <a:prstDash val="dash"/>
            <a:headEnd type="none" w="med" len="med"/>
            <a:tailEnd type="none" w="med" len="med"/>
          </a:ln>
          <a:effectLst/>
        </p:spPr>
      </p:cxnSp>
      <p:cxnSp>
        <p:nvCxnSpPr>
          <p:cNvPr id="116" name="Straight Connector 115">
            <a:extLst>
              <a:ext uri="{FF2B5EF4-FFF2-40B4-BE49-F238E27FC236}">
                <a16:creationId xmlns:a16="http://schemas.microsoft.com/office/drawing/2014/main" id="{C4B54E01-5909-8B42-9D3F-0C2F5CC5F0CA}"/>
              </a:ext>
            </a:extLst>
          </p:cNvPr>
          <p:cNvCxnSpPr>
            <a:cxnSpLocks/>
            <a:stCxn id="119" idx="3"/>
            <a:endCxn id="91" idx="1"/>
          </p:cNvCxnSpPr>
          <p:nvPr/>
        </p:nvCxnSpPr>
        <p:spPr>
          <a:xfrm>
            <a:off x="1531665" y="2522426"/>
            <a:ext cx="596252" cy="9421"/>
          </a:xfrm>
          <a:prstGeom prst="line">
            <a:avLst/>
          </a:prstGeom>
          <a:noFill/>
          <a:ln w="12700" cap="flat" cmpd="sng" algn="ctr">
            <a:solidFill>
              <a:srgbClr val="666666"/>
            </a:solidFill>
            <a:prstDash val="dash"/>
            <a:headEnd type="none" w="med" len="med"/>
            <a:tailEnd type="none" w="med" len="med"/>
          </a:ln>
          <a:effectLst/>
        </p:spPr>
      </p:cxnSp>
      <p:sp>
        <p:nvSpPr>
          <p:cNvPr id="117" name="TextBox 116">
            <a:extLst>
              <a:ext uri="{FF2B5EF4-FFF2-40B4-BE49-F238E27FC236}">
                <a16:creationId xmlns:a16="http://schemas.microsoft.com/office/drawing/2014/main" id="{DEB36DB6-CDC6-E54F-B22E-472798BA8FAA}"/>
              </a:ext>
            </a:extLst>
          </p:cNvPr>
          <p:cNvSpPr txBox="1"/>
          <p:nvPr/>
        </p:nvSpPr>
        <p:spPr>
          <a:xfrm>
            <a:off x="4337718" y="3538044"/>
            <a:ext cx="1751146"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sp>
        <p:nvSpPr>
          <p:cNvPr id="118" name="TextBox 117">
            <a:extLst>
              <a:ext uri="{FF2B5EF4-FFF2-40B4-BE49-F238E27FC236}">
                <a16:creationId xmlns:a16="http://schemas.microsoft.com/office/drawing/2014/main" id="{7B22FD81-5302-A54F-8889-9DBEA1E71D0D}"/>
              </a:ext>
            </a:extLst>
          </p:cNvPr>
          <p:cNvSpPr txBox="1"/>
          <p:nvPr/>
        </p:nvSpPr>
        <p:spPr>
          <a:xfrm>
            <a:off x="8435284" y="3532971"/>
            <a:ext cx="1749210"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pic>
        <p:nvPicPr>
          <p:cNvPr id="119" name="Graphic 118" descr="Single gear">
            <a:extLst>
              <a:ext uri="{FF2B5EF4-FFF2-40B4-BE49-F238E27FC236}">
                <a16:creationId xmlns:a16="http://schemas.microsoft.com/office/drawing/2014/main" id="{FCC26591-E0F4-7743-9E77-5F8F164611A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7535" y="2235361"/>
            <a:ext cx="574130" cy="574130"/>
          </a:xfrm>
          <a:prstGeom prst="rect">
            <a:avLst/>
          </a:prstGeom>
        </p:spPr>
      </p:pic>
      <p:pic>
        <p:nvPicPr>
          <p:cNvPr id="120" name="Graphic 119" descr="Gears">
            <a:extLst>
              <a:ext uri="{FF2B5EF4-FFF2-40B4-BE49-F238E27FC236}">
                <a16:creationId xmlns:a16="http://schemas.microsoft.com/office/drawing/2014/main" id="{C43B7305-7A5C-A740-9B48-3D8B2B2E363A}"/>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rot="411872">
            <a:off x="711294" y="2020425"/>
            <a:ext cx="574129" cy="574129"/>
          </a:xfrm>
          <a:prstGeom prst="rect">
            <a:avLst/>
          </a:prstGeom>
        </p:spPr>
      </p:pic>
      <p:cxnSp>
        <p:nvCxnSpPr>
          <p:cNvPr id="121" name="Straight Arrow Connector 8">
            <a:extLst>
              <a:ext uri="{FF2B5EF4-FFF2-40B4-BE49-F238E27FC236}">
                <a16:creationId xmlns:a16="http://schemas.microsoft.com/office/drawing/2014/main" id="{7006AF65-403A-AB4D-A1CE-B23AC519F346}"/>
              </a:ext>
            </a:extLst>
          </p:cNvPr>
          <p:cNvCxnSpPr>
            <a:cxnSpLocks/>
            <a:stCxn id="56" idx="2"/>
            <a:endCxn id="124" idx="0"/>
          </p:cNvCxnSpPr>
          <p:nvPr/>
        </p:nvCxnSpPr>
        <p:spPr>
          <a:xfrm flipH="1">
            <a:off x="7259729" y="2578795"/>
            <a:ext cx="2736" cy="959249"/>
          </a:xfrm>
          <a:prstGeom prst="straightConnector1">
            <a:avLst/>
          </a:prstGeom>
          <a:noFill/>
          <a:ln w="12700" cap="flat" cmpd="sng" algn="ctr">
            <a:solidFill>
              <a:srgbClr val="F0AB00"/>
            </a:solidFill>
            <a:prstDash val="solid"/>
            <a:headEnd type="none" w="med" len="lg"/>
            <a:tailEnd type="triangle" w="lg" len="lg"/>
          </a:ln>
          <a:effectLst/>
        </p:spPr>
      </p:cxnSp>
      <p:cxnSp>
        <p:nvCxnSpPr>
          <p:cNvPr id="122" name="Straight Arrow Connector 67">
            <a:extLst>
              <a:ext uri="{FF2B5EF4-FFF2-40B4-BE49-F238E27FC236}">
                <a16:creationId xmlns:a16="http://schemas.microsoft.com/office/drawing/2014/main" id="{E44E12B0-D0A8-CE4B-ACED-E3314D4CBD10}"/>
              </a:ext>
            </a:extLst>
          </p:cNvPr>
          <p:cNvCxnSpPr>
            <a:cxnSpLocks/>
            <a:stCxn id="136" idx="2"/>
            <a:endCxn id="123" idx="0"/>
          </p:cNvCxnSpPr>
          <p:nvPr/>
        </p:nvCxnSpPr>
        <p:spPr>
          <a:xfrm>
            <a:off x="3171357" y="2578795"/>
            <a:ext cx="0" cy="959249"/>
          </a:xfrm>
          <a:prstGeom prst="straightConnector1">
            <a:avLst/>
          </a:prstGeom>
          <a:noFill/>
          <a:ln w="12700" cap="flat" cmpd="sng" algn="ctr">
            <a:solidFill>
              <a:srgbClr val="F0AB00"/>
            </a:solidFill>
            <a:prstDash val="solid"/>
            <a:headEnd type="none" w="med" len="lg"/>
            <a:tailEnd type="triangle" w="lg" len="lg"/>
          </a:ln>
          <a:effectLst/>
        </p:spPr>
      </p:cxnSp>
      <p:sp>
        <p:nvSpPr>
          <p:cNvPr id="123" name="TextBox 122">
            <a:extLst>
              <a:ext uri="{FF2B5EF4-FFF2-40B4-BE49-F238E27FC236}">
                <a16:creationId xmlns:a16="http://schemas.microsoft.com/office/drawing/2014/main" id="{A8E5A3A9-D176-E847-89A3-A02A0E156FAE}"/>
              </a:ext>
            </a:extLst>
          </p:cNvPr>
          <p:cNvSpPr txBox="1"/>
          <p:nvPr/>
        </p:nvSpPr>
        <p:spPr>
          <a:xfrm>
            <a:off x="2296752" y="3538044"/>
            <a:ext cx="174920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sp>
        <p:nvSpPr>
          <p:cNvPr id="124" name="TextBox 123">
            <a:extLst>
              <a:ext uri="{FF2B5EF4-FFF2-40B4-BE49-F238E27FC236}">
                <a16:creationId xmlns:a16="http://schemas.microsoft.com/office/drawing/2014/main" id="{BDC9FCE3-8036-C743-B4B7-663FE411566A}"/>
              </a:ext>
            </a:extLst>
          </p:cNvPr>
          <p:cNvSpPr txBox="1"/>
          <p:nvPr/>
        </p:nvSpPr>
        <p:spPr>
          <a:xfrm>
            <a:off x="6379579" y="3538044"/>
            <a:ext cx="176029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sp>
        <p:nvSpPr>
          <p:cNvPr id="125" name="TextBox 124">
            <a:extLst>
              <a:ext uri="{FF2B5EF4-FFF2-40B4-BE49-F238E27FC236}">
                <a16:creationId xmlns:a16="http://schemas.microsoft.com/office/drawing/2014/main" id="{D3BB4C62-C9C5-884D-B0C4-09D4772C1E46}"/>
              </a:ext>
            </a:extLst>
          </p:cNvPr>
          <p:cNvSpPr txBox="1"/>
          <p:nvPr/>
        </p:nvSpPr>
        <p:spPr>
          <a:xfrm>
            <a:off x="7608504" y="6206466"/>
            <a:ext cx="1454793"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 </a:t>
            </a:r>
          </a:p>
        </p:txBody>
      </p:sp>
      <p:cxnSp>
        <p:nvCxnSpPr>
          <p:cNvPr id="126" name="Straight Arrow Connector 8">
            <a:extLst>
              <a:ext uri="{FF2B5EF4-FFF2-40B4-BE49-F238E27FC236}">
                <a16:creationId xmlns:a16="http://schemas.microsoft.com/office/drawing/2014/main" id="{4F2CFAB8-9EAC-3540-B71B-22C21A21470C}"/>
              </a:ext>
            </a:extLst>
          </p:cNvPr>
          <p:cNvCxnSpPr>
            <a:cxnSpLocks/>
            <a:stCxn id="125" idx="1"/>
            <a:endCxn id="100" idx="2"/>
          </p:cNvCxnSpPr>
          <p:nvPr/>
        </p:nvCxnSpPr>
        <p:spPr>
          <a:xfrm rot="10800000">
            <a:off x="7257908" y="5801963"/>
            <a:ext cx="350596" cy="503471"/>
          </a:xfrm>
          <a:prstGeom prst="bentConnector2">
            <a:avLst/>
          </a:prstGeom>
          <a:noFill/>
          <a:ln w="12700" cap="flat" cmpd="sng" algn="ctr">
            <a:solidFill>
              <a:srgbClr val="F0AB00"/>
            </a:solidFill>
            <a:prstDash val="solid"/>
            <a:headEnd type="none" w="med" len="lg"/>
            <a:tailEnd type="triangle" w="lg" len="lg"/>
          </a:ln>
          <a:effectLst/>
        </p:spPr>
      </p:cxnSp>
      <p:cxnSp>
        <p:nvCxnSpPr>
          <p:cNvPr id="133" name="Straight Arrow Connector 132">
            <a:extLst>
              <a:ext uri="{FF2B5EF4-FFF2-40B4-BE49-F238E27FC236}">
                <a16:creationId xmlns:a16="http://schemas.microsoft.com/office/drawing/2014/main" id="{3E61C88C-9FCB-AF4F-941A-A45857E3B9C6}"/>
              </a:ext>
            </a:extLst>
          </p:cNvPr>
          <p:cNvCxnSpPr>
            <a:cxnSpLocks/>
            <a:stCxn id="118" idx="2"/>
            <a:endCxn id="101" idx="0"/>
          </p:cNvCxnSpPr>
          <p:nvPr/>
        </p:nvCxnSpPr>
        <p:spPr>
          <a:xfrm>
            <a:off x="9309889" y="3730905"/>
            <a:ext cx="671" cy="1340435"/>
          </a:xfrm>
          <a:prstGeom prst="straightConnector1">
            <a:avLst/>
          </a:prstGeom>
          <a:noFill/>
          <a:ln w="12700" cap="flat" cmpd="sng" algn="ctr">
            <a:solidFill>
              <a:srgbClr val="F0AB00"/>
            </a:solidFill>
            <a:prstDash val="solid"/>
            <a:headEnd type="none" w="med" len="lg"/>
            <a:tailEnd type="triangle" w="lg" len="lg"/>
          </a:ln>
          <a:effectLst/>
        </p:spPr>
      </p:cxnSp>
      <p:sp>
        <p:nvSpPr>
          <p:cNvPr id="136" name="TextBox 135">
            <a:extLst>
              <a:ext uri="{FF2B5EF4-FFF2-40B4-BE49-F238E27FC236}">
                <a16:creationId xmlns:a16="http://schemas.microsoft.com/office/drawing/2014/main" id="{C4ADA581-4FBF-DF49-BED9-864F05F5502D}"/>
              </a:ext>
            </a:extLst>
          </p:cNvPr>
          <p:cNvSpPr txBox="1"/>
          <p:nvPr/>
        </p:nvSpPr>
        <p:spPr>
          <a:xfrm>
            <a:off x="2296752" y="2380861"/>
            <a:ext cx="1749209"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cxnSp>
        <p:nvCxnSpPr>
          <p:cNvPr id="137" name="Straight Arrow Connector 67">
            <a:extLst>
              <a:ext uri="{FF2B5EF4-FFF2-40B4-BE49-F238E27FC236}">
                <a16:creationId xmlns:a16="http://schemas.microsoft.com/office/drawing/2014/main" id="{F5BA138C-9BDC-2142-8558-243E984C8FBB}"/>
              </a:ext>
            </a:extLst>
          </p:cNvPr>
          <p:cNvCxnSpPr>
            <a:cxnSpLocks/>
            <a:stCxn id="123" idx="2"/>
            <a:endCxn id="96" idx="0"/>
          </p:cNvCxnSpPr>
          <p:nvPr/>
        </p:nvCxnSpPr>
        <p:spPr>
          <a:xfrm flipH="1">
            <a:off x="3171356" y="3735978"/>
            <a:ext cx="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39" name="Straight Arrow Connector 67">
            <a:extLst>
              <a:ext uri="{FF2B5EF4-FFF2-40B4-BE49-F238E27FC236}">
                <a16:creationId xmlns:a16="http://schemas.microsoft.com/office/drawing/2014/main" id="{9E96DD3C-7019-C44B-B9CD-E368F9A739F9}"/>
              </a:ext>
            </a:extLst>
          </p:cNvPr>
          <p:cNvCxnSpPr>
            <a:cxnSpLocks/>
            <a:stCxn id="111" idx="2"/>
            <a:endCxn id="117" idx="0"/>
          </p:cNvCxnSpPr>
          <p:nvPr/>
        </p:nvCxnSpPr>
        <p:spPr>
          <a:xfrm>
            <a:off x="5211357" y="2578795"/>
            <a:ext cx="1934" cy="959249"/>
          </a:xfrm>
          <a:prstGeom prst="straightConnector1">
            <a:avLst/>
          </a:prstGeom>
          <a:noFill/>
          <a:ln w="12700" cap="flat" cmpd="sng" algn="ctr">
            <a:solidFill>
              <a:srgbClr val="F0AB00"/>
            </a:solidFill>
            <a:prstDash val="solid"/>
            <a:headEnd type="none" w="med" len="lg"/>
            <a:tailEnd type="triangle" w="lg" len="lg"/>
          </a:ln>
          <a:effectLst/>
        </p:spPr>
      </p:cxnSp>
      <p:cxnSp>
        <p:nvCxnSpPr>
          <p:cNvPr id="140" name="Straight Arrow Connector 67">
            <a:extLst>
              <a:ext uri="{FF2B5EF4-FFF2-40B4-BE49-F238E27FC236}">
                <a16:creationId xmlns:a16="http://schemas.microsoft.com/office/drawing/2014/main" id="{2DD97029-5407-6B47-A3E4-DC3B81AA3170}"/>
              </a:ext>
            </a:extLst>
          </p:cNvPr>
          <p:cNvCxnSpPr>
            <a:cxnSpLocks/>
            <a:stCxn id="117" idx="2"/>
            <a:endCxn id="98" idx="0"/>
          </p:cNvCxnSpPr>
          <p:nvPr/>
        </p:nvCxnSpPr>
        <p:spPr>
          <a:xfrm flipH="1">
            <a:off x="5208677" y="3735978"/>
            <a:ext cx="4614"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2" name="Straight Arrow Connector 8">
            <a:extLst>
              <a:ext uri="{FF2B5EF4-FFF2-40B4-BE49-F238E27FC236}">
                <a16:creationId xmlns:a16="http://schemas.microsoft.com/office/drawing/2014/main" id="{C38B7F41-AC15-E146-9A68-FD9A2DD361B6}"/>
              </a:ext>
            </a:extLst>
          </p:cNvPr>
          <p:cNvCxnSpPr>
            <a:cxnSpLocks/>
            <a:stCxn id="124" idx="2"/>
            <a:endCxn id="100" idx="0"/>
          </p:cNvCxnSpPr>
          <p:nvPr/>
        </p:nvCxnSpPr>
        <p:spPr>
          <a:xfrm flipH="1">
            <a:off x="7257908" y="3735978"/>
            <a:ext cx="1821" cy="1335362"/>
          </a:xfrm>
          <a:prstGeom prst="straightConnector1">
            <a:avLst/>
          </a:prstGeom>
          <a:noFill/>
          <a:ln w="12700" cap="flat" cmpd="sng" algn="ctr">
            <a:solidFill>
              <a:srgbClr val="F0AB00"/>
            </a:solidFill>
            <a:prstDash val="solid"/>
            <a:headEnd type="none" w="med" len="lg"/>
            <a:tailEnd type="triangle" w="lg" len="lg"/>
          </a:ln>
          <a:effectLst/>
        </p:spPr>
      </p:cxnSp>
      <p:cxnSp>
        <p:nvCxnSpPr>
          <p:cNvPr id="146" name="Straight Arrow Connector 145">
            <a:extLst>
              <a:ext uri="{FF2B5EF4-FFF2-40B4-BE49-F238E27FC236}">
                <a16:creationId xmlns:a16="http://schemas.microsoft.com/office/drawing/2014/main" id="{AD66CC88-0A5A-8F47-A6A4-8E99259B002A}"/>
              </a:ext>
            </a:extLst>
          </p:cNvPr>
          <p:cNvCxnSpPr>
            <a:cxnSpLocks/>
          </p:cNvCxnSpPr>
          <p:nvPr/>
        </p:nvCxnSpPr>
        <p:spPr>
          <a:xfrm>
            <a:off x="7525834" y="1315482"/>
            <a:ext cx="1788294" cy="1587119"/>
          </a:xfrm>
          <a:prstGeom prst="straightConnector1">
            <a:avLst/>
          </a:prstGeom>
          <a:noFill/>
          <a:ln w="12700" cap="flat" cmpd="sng" algn="ctr">
            <a:solidFill>
              <a:srgbClr val="F0AB00"/>
            </a:solidFill>
            <a:prstDash val="dash"/>
            <a:headEnd type="none" w="med" len="lg"/>
            <a:tailEnd type="triangle" w="lg" len="lg"/>
          </a:ln>
          <a:effectLst/>
        </p:spPr>
      </p:cxnSp>
      <p:cxnSp>
        <p:nvCxnSpPr>
          <p:cNvPr id="147" name="Straight Arrow Connector 146">
            <a:extLst>
              <a:ext uri="{FF2B5EF4-FFF2-40B4-BE49-F238E27FC236}">
                <a16:creationId xmlns:a16="http://schemas.microsoft.com/office/drawing/2014/main" id="{AD6408D7-1148-B24A-A7A4-2D8651FE0FB9}"/>
              </a:ext>
            </a:extLst>
          </p:cNvPr>
          <p:cNvCxnSpPr>
            <a:cxnSpLocks/>
            <a:stCxn id="94" idx="3"/>
          </p:cNvCxnSpPr>
          <p:nvPr/>
        </p:nvCxnSpPr>
        <p:spPr>
          <a:xfrm>
            <a:off x="6091460" y="1316698"/>
            <a:ext cx="1434374" cy="0"/>
          </a:xfrm>
          <a:prstGeom prst="straightConnector1">
            <a:avLst/>
          </a:prstGeom>
          <a:noFill/>
          <a:ln w="12700" cap="flat" cmpd="sng" algn="ctr">
            <a:solidFill>
              <a:srgbClr val="F0AB00"/>
            </a:solidFill>
            <a:prstDash val="dash"/>
            <a:headEnd type="none" w="med" len="med"/>
            <a:tailEnd type="none" w="med" len="med"/>
          </a:ln>
          <a:effectLst/>
        </p:spPr>
      </p:cxnSp>
      <p:sp>
        <p:nvSpPr>
          <p:cNvPr id="173" name="TextBox 172">
            <a:extLst>
              <a:ext uri="{FF2B5EF4-FFF2-40B4-BE49-F238E27FC236}">
                <a16:creationId xmlns:a16="http://schemas.microsoft.com/office/drawing/2014/main" id="{866EEBA7-51A9-AA40-A25A-CE004AD94037}"/>
              </a:ext>
            </a:extLst>
          </p:cNvPr>
          <p:cNvSpPr txBox="1"/>
          <p:nvPr/>
        </p:nvSpPr>
        <p:spPr>
          <a:xfrm>
            <a:off x="2294656" y="4565935"/>
            <a:ext cx="7889834" cy="199245"/>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latin typeface="Arial"/>
                <a:ea typeface="Arial Unicode MS" pitchFamily="34" charset="-128"/>
                <a:cs typeface="Arial Unicode MS" pitchFamily="34" charset="-128"/>
              </a:rPr>
              <a:t>cache-control</a:t>
            </a:r>
          </a:p>
        </p:txBody>
      </p:sp>
      <p:sp>
        <p:nvSpPr>
          <p:cNvPr id="209" name="Title 208">
            <a:extLst>
              <a:ext uri="{FF2B5EF4-FFF2-40B4-BE49-F238E27FC236}">
                <a16:creationId xmlns:a16="http://schemas.microsoft.com/office/drawing/2014/main" id="{1A3F5431-14D9-244A-ADC8-807A855E9D4F}"/>
              </a:ext>
            </a:extLst>
          </p:cNvPr>
          <p:cNvSpPr>
            <a:spLocks noGrp="1"/>
          </p:cNvSpPr>
          <p:nvPr>
            <p:ph type="title"/>
          </p:nvPr>
        </p:nvSpPr>
        <p:spPr/>
        <p:txBody>
          <a:bodyPr/>
          <a:lstStyle/>
          <a:p>
            <a:r>
              <a:rPr lang="en-US" dirty="0"/>
              <a:t>Service Worker Caching</a:t>
            </a:r>
          </a:p>
        </p:txBody>
      </p:sp>
      <p:sp>
        <p:nvSpPr>
          <p:cNvPr id="52" name="TextBox 51">
            <a:extLst>
              <a:ext uri="{FF2B5EF4-FFF2-40B4-BE49-F238E27FC236}">
                <a16:creationId xmlns:a16="http://schemas.microsoft.com/office/drawing/2014/main" id="{5DD8DC87-C1F1-2540-A214-D0BF3D5EBF15}"/>
              </a:ext>
            </a:extLst>
          </p:cNvPr>
          <p:cNvSpPr txBox="1"/>
          <p:nvPr/>
        </p:nvSpPr>
        <p:spPr>
          <a:xfrm>
            <a:off x="4333708" y="2566715"/>
            <a:ext cx="1756830" cy="197934"/>
          </a:xfrm>
          <a:prstGeom prst="rect">
            <a:avLst/>
          </a:prstGeom>
          <a:solidFill>
            <a:schemeClr val="tx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Offline static application</a:t>
            </a:r>
          </a:p>
        </p:txBody>
      </p:sp>
      <p:sp>
        <p:nvSpPr>
          <p:cNvPr id="53" name="TextBox 52">
            <a:extLst>
              <a:ext uri="{FF2B5EF4-FFF2-40B4-BE49-F238E27FC236}">
                <a16:creationId xmlns:a16="http://schemas.microsoft.com/office/drawing/2014/main" id="{E1203354-3BF5-1D4A-8A29-F03EE3F5BD81}"/>
              </a:ext>
            </a:extLst>
          </p:cNvPr>
          <p:cNvSpPr txBox="1"/>
          <p:nvPr/>
        </p:nvSpPr>
        <p:spPr>
          <a:xfrm>
            <a:off x="6383284" y="2566715"/>
            <a:ext cx="1756594" cy="197934"/>
          </a:xfrm>
          <a:prstGeom prst="rect">
            <a:avLst/>
          </a:prstGeom>
          <a:solidFill>
            <a:schemeClr val="tx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Offline dynamic content</a:t>
            </a:r>
          </a:p>
        </p:txBody>
      </p:sp>
      <p:sp>
        <p:nvSpPr>
          <p:cNvPr id="56" name="TextBox 55">
            <a:extLst>
              <a:ext uri="{FF2B5EF4-FFF2-40B4-BE49-F238E27FC236}">
                <a16:creationId xmlns:a16="http://schemas.microsoft.com/office/drawing/2014/main" id="{5F422639-B85B-324E-91FE-83633B6F68AF}"/>
              </a:ext>
            </a:extLst>
          </p:cNvPr>
          <p:cNvSpPr txBox="1"/>
          <p:nvPr/>
        </p:nvSpPr>
        <p:spPr>
          <a:xfrm>
            <a:off x="6383283" y="2380861"/>
            <a:ext cx="1758363" cy="197934"/>
          </a:xfrm>
          <a:prstGeom prst="rect">
            <a:avLst/>
          </a:prstGeom>
          <a:solidFill>
            <a:schemeClr val="bg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effectLst/>
                <a:uLnTx/>
                <a:uFillTx/>
                <a:ea typeface="Arial Unicode MS" pitchFamily="34" charset="-128"/>
                <a:cs typeface="Arial Unicode MS" pitchFamily="34" charset="-128"/>
              </a:rPr>
              <a:t>cached resources</a:t>
            </a:r>
          </a:p>
        </p:txBody>
      </p:sp>
      <p:sp>
        <p:nvSpPr>
          <p:cNvPr id="59" name="TextBox 58">
            <a:extLst>
              <a:ext uri="{FF2B5EF4-FFF2-40B4-BE49-F238E27FC236}">
                <a16:creationId xmlns:a16="http://schemas.microsoft.com/office/drawing/2014/main" id="{347F9390-9810-444D-AF46-46B62641010D}"/>
              </a:ext>
            </a:extLst>
          </p:cNvPr>
          <p:cNvSpPr txBox="1"/>
          <p:nvPr/>
        </p:nvSpPr>
        <p:spPr>
          <a:xfrm>
            <a:off x="2290776" y="2566715"/>
            <a:ext cx="1756830" cy="197934"/>
          </a:xfrm>
          <a:prstGeom prst="rect">
            <a:avLst/>
          </a:prstGeom>
          <a:solidFill>
            <a:schemeClr val="tx1"/>
          </a:solidFill>
          <a:ln w="12700">
            <a:solidFill>
              <a:schemeClr val="tx1"/>
            </a:solidFill>
          </a:ln>
        </p:spPr>
        <p:txBody>
          <a:bodyPr wrap="square" lIns="72000" tIns="18000" rIns="72000" bIns="18000" rtlCol="0" anchor="ctr">
            <a:spAutoFit/>
          </a:bodyPr>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Offline static content</a:t>
            </a:r>
          </a:p>
        </p:txBody>
      </p:sp>
    </p:spTree>
    <p:extLst>
      <p:ext uri="{BB962C8B-B14F-4D97-AF65-F5344CB8AC3E}">
        <p14:creationId xmlns:p14="http://schemas.microsoft.com/office/powerpoint/2010/main" val="275846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7B9746-DEE0-854C-95FD-EBABD0C042CA}"/>
              </a:ext>
            </a:extLst>
          </p:cNvPr>
          <p:cNvSpPr>
            <a:spLocks noGrp="1"/>
          </p:cNvSpPr>
          <p:nvPr>
            <p:ph type="body" sz="quarter" idx="10"/>
          </p:nvPr>
        </p:nvSpPr>
        <p:spPr/>
        <p:txBody>
          <a:bodyPr/>
          <a:lstStyle/>
          <a:p>
            <a:pPr marL="342900" indent="-342900">
              <a:buFont typeface="Wingdings" pitchFamily="2" charset="2"/>
              <a:buChar char="§"/>
            </a:pPr>
            <a:r>
              <a:rPr lang="en-US" dirty="0" err="1"/>
              <a:t>index.html</a:t>
            </a:r>
            <a:endParaRPr lang="en-US" dirty="0"/>
          </a:p>
          <a:p>
            <a:pPr marL="342900" indent="-342900">
              <a:buFont typeface="Wingdings" pitchFamily="2" charset="2"/>
              <a:buChar char="§"/>
            </a:pPr>
            <a:r>
              <a:rPr lang="en-US" dirty="0" err="1"/>
              <a:t>favicon.ico</a:t>
            </a:r>
            <a:endParaRPr lang="en-US" dirty="0"/>
          </a:p>
          <a:p>
            <a:pPr marL="342900" indent="-342900">
              <a:buFont typeface="Wingdings" pitchFamily="2" charset="2"/>
              <a:buChar char="§"/>
            </a:pPr>
            <a:r>
              <a:rPr lang="en-US" dirty="0"/>
              <a:t>Build artifacts (JS and CSS bundles)</a:t>
            </a:r>
          </a:p>
          <a:p>
            <a:pPr marL="342900" indent="-342900">
              <a:buFont typeface="Wingdings" pitchFamily="2" charset="2"/>
              <a:buChar char="§"/>
            </a:pPr>
            <a:r>
              <a:rPr lang="en-US" dirty="0"/>
              <a:t>Anything under assets</a:t>
            </a:r>
          </a:p>
          <a:p>
            <a:pPr marL="342900" indent="-342900">
              <a:buFont typeface="Wingdings" pitchFamily="2" charset="2"/>
              <a:buChar char="§"/>
            </a:pPr>
            <a:r>
              <a:rPr lang="en-US" dirty="0"/>
              <a:t>Images and fonts directly under the configured </a:t>
            </a:r>
            <a:r>
              <a:rPr lang="en-US" dirty="0" err="1"/>
              <a:t>outputPath</a:t>
            </a:r>
            <a:r>
              <a:rPr lang="en-US" dirty="0"/>
              <a:t> (by default ./</a:t>
            </a:r>
            <a:r>
              <a:rPr lang="en-US" dirty="0" err="1"/>
              <a:t>dist</a:t>
            </a:r>
            <a:r>
              <a:rPr lang="en-US" dirty="0"/>
              <a:t>/&lt;project-name&gt;/) or </a:t>
            </a:r>
            <a:r>
              <a:rPr lang="en-US" dirty="0" err="1"/>
              <a:t>resourcesOutputPath</a:t>
            </a:r>
            <a:r>
              <a:rPr lang="en-US" dirty="0"/>
              <a:t>. See ng build for more information about these options.</a:t>
            </a:r>
          </a:p>
          <a:p>
            <a:pPr marL="522864" lvl="1" indent="-342900"/>
            <a:endParaRPr lang="en-US" dirty="0"/>
          </a:p>
        </p:txBody>
      </p:sp>
      <p:sp>
        <p:nvSpPr>
          <p:cNvPr id="3" name="Title 2">
            <a:extLst>
              <a:ext uri="{FF2B5EF4-FFF2-40B4-BE49-F238E27FC236}">
                <a16:creationId xmlns:a16="http://schemas.microsoft.com/office/drawing/2014/main" id="{C8F8C131-7C71-B345-B42E-211E948D2871}"/>
              </a:ext>
            </a:extLst>
          </p:cNvPr>
          <p:cNvSpPr>
            <a:spLocks noGrp="1"/>
          </p:cNvSpPr>
          <p:nvPr>
            <p:ph type="title"/>
          </p:nvPr>
        </p:nvSpPr>
        <p:spPr>
          <a:xfrm>
            <a:off x="504001" y="504000"/>
            <a:ext cx="11186476" cy="369332"/>
          </a:xfrm>
        </p:spPr>
        <p:txBody>
          <a:bodyPr/>
          <a:lstStyle/>
          <a:p>
            <a:r>
              <a:rPr lang="en-US" b="0" dirty="0" err="1"/>
              <a:t>ngsw-config.json</a:t>
            </a:r>
            <a:endParaRPr lang="en-US" dirty="0"/>
          </a:p>
        </p:txBody>
      </p:sp>
      <p:sp>
        <p:nvSpPr>
          <p:cNvPr id="4" name="Rectangle 3">
            <a:extLst>
              <a:ext uri="{FF2B5EF4-FFF2-40B4-BE49-F238E27FC236}">
                <a16:creationId xmlns:a16="http://schemas.microsoft.com/office/drawing/2014/main" id="{028B51A6-E223-F34E-8DB1-71B7160778F0}"/>
              </a:ext>
            </a:extLst>
          </p:cNvPr>
          <p:cNvSpPr/>
          <p:nvPr/>
        </p:nvSpPr>
        <p:spPr>
          <a:xfrm>
            <a:off x="503998" y="5161737"/>
            <a:ext cx="11877187" cy="415498"/>
          </a:xfrm>
          <a:prstGeom prst="rect">
            <a:avLst/>
          </a:prstGeom>
        </p:spPr>
        <p:txBody>
          <a:bodyPr wrap="square">
            <a:spAutoFit/>
          </a:bodyPr>
          <a:lstStyle/>
          <a:p>
            <a:r>
              <a:rPr lang="en-US" dirty="0">
                <a:hlinkClick r:id="rId2"/>
              </a:rPr>
              <a:t>https://angular.io/guide/service-worker-getting-started</a:t>
            </a:r>
            <a:endParaRPr lang="en-US" dirty="0"/>
          </a:p>
        </p:txBody>
      </p:sp>
    </p:spTree>
    <p:extLst>
      <p:ext uri="{BB962C8B-B14F-4D97-AF65-F5344CB8AC3E}">
        <p14:creationId xmlns:p14="http://schemas.microsoft.com/office/powerpoint/2010/main" val="43295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8857BF-4160-704E-9A27-336D4FBF1F24}"/>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B7D72E-FB87-B549-B2F6-50425A960AA1}"/>
              </a:ext>
            </a:extLst>
          </p:cNvPr>
          <p:cNvSpPr>
            <a:spLocks noGrp="1"/>
          </p:cNvSpPr>
          <p:nvPr>
            <p:ph type="title"/>
          </p:nvPr>
        </p:nvSpPr>
        <p:spPr>
          <a:xfrm>
            <a:off x="504001" y="504000"/>
            <a:ext cx="11186476" cy="369332"/>
          </a:xfrm>
        </p:spPr>
        <p:txBody>
          <a:bodyPr/>
          <a:lstStyle/>
          <a:p>
            <a:r>
              <a:rPr lang="en-US" dirty="0"/>
              <a:t>Application manifest</a:t>
            </a:r>
          </a:p>
        </p:txBody>
      </p:sp>
    </p:spTree>
    <p:extLst>
      <p:ext uri="{BB962C8B-B14F-4D97-AF65-F5344CB8AC3E}">
        <p14:creationId xmlns:p14="http://schemas.microsoft.com/office/powerpoint/2010/main" val="301090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marL="457200" indent="-457200">
              <a:buClr>
                <a:schemeClr val="tx1"/>
              </a:buClr>
              <a:buFont typeface="+mj-lt"/>
              <a:buAutoNum type="arabicPeriod"/>
            </a:pPr>
            <a:r>
              <a:rPr lang="en-US" noProof="0" dirty="0"/>
              <a:t>Create manifest file</a:t>
            </a:r>
          </a:p>
          <a:p>
            <a:pPr marL="457200" indent="-457200">
              <a:buClr>
                <a:schemeClr val="tx1"/>
              </a:buClr>
              <a:buFont typeface="+mj-lt"/>
              <a:buAutoNum type="arabicPeriod"/>
            </a:pPr>
            <a:r>
              <a:rPr lang="en-US" noProof="0" dirty="0"/>
              <a:t>Create service worker config file</a:t>
            </a:r>
          </a:p>
          <a:p>
            <a:pPr marL="457200" indent="-457200">
              <a:buClr>
                <a:schemeClr val="tx1"/>
              </a:buClr>
              <a:buFont typeface="+mj-lt"/>
              <a:buAutoNum type="arabicPeriod"/>
            </a:pPr>
            <a:r>
              <a:rPr lang="en-US" noProof="0" dirty="0"/>
              <a:t>Build the Application (production mode)</a:t>
            </a:r>
          </a:p>
          <a:p>
            <a:pPr marL="457200" indent="-457200">
              <a:buClr>
                <a:schemeClr val="tx1"/>
              </a:buClr>
              <a:buFont typeface="+mj-lt"/>
              <a:buAutoNum type="arabicPeriod"/>
            </a:pPr>
            <a:r>
              <a:rPr lang="en-US" noProof="0" dirty="0"/>
              <a:t>Serve the PWA application</a:t>
            </a:r>
            <a:br>
              <a:rPr lang="en-US" noProof="0" dirty="0"/>
            </a:br>
            <a:r>
              <a:rPr lang="en-US" sz="1800" noProof="0" dirty="0">
                <a:latin typeface="Monaco" pitchFamily="2" charset="77"/>
              </a:rPr>
              <a:t>http-server ./</a:t>
            </a:r>
            <a:r>
              <a:rPr lang="en-US" sz="1800" noProof="0" dirty="0" err="1">
                <a:latin typeface="Monaco" pitchFamily="2" charset="77"/>
              </a:rPr>
              <a:t>dist</a:t>
            </a:r>
            <a:r>
              <a:rPr lang="en-US" sz="1800" noProof="0" dirty="0">
                <a:latin typeface="Monaco" pitchFamily="2" charset="77"/>
              </a:rPr>
              <a:t>/app/</a:t>
            </a:r>
            <a:endParaRPr lang="en-US" noProof="0" dirty="0">
              <a:latin typeface="Monaco" pitchFamily="2" charset="77"/>
            </a:endParaRP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noProof="0" dirty="0"/>
              <a:t>Learn by doing</a:t>
            </a:r>
          </a:p>
        </p:txBody>
      </p:sp>
    </p:spTree>
    <p:extLst>
      <p:ext uri="{BB962C8B-B14F-4D97-AF65-F5344CB8AC3E}">
        <p14:creationId xmlns:p14="http://schemas.microsoft.com/office/powerpoint/2010/main" val="259325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1798350601"/>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SAP CustomerExperience 2019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CED28BA-37E0-4799-A661-B7497814D561}" vid="{58991990-A70D-4B18-899B-54E4F76C2BEF}"/>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43035</TotalTime>
  <Words>231</Words>
  <Application>Microsoft Macintosh PowerPoint</Application>
  <PresentationFormat>Custom</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Courier New</vt:lpstr>
      <vt:lpstr>Monaco</vt:lpstr>
      <vt:lpstr>Symbol</vt:lpstr>
      <vt:lpstr>Wingdings</vt:lpstr>
      <vt:lpstr>Wingdings</vt:lpstr>
      <vt:lpstr>SAP CustomerExperience 2019 16x9 black and white</vt:lpstr>
      <vt:lpstr>SAP CustomerExperience 2019 16x9 blue</vt:lpstr>
      <vt:lpstr>SAP CustomerExperience 2019 16x9 black</vt:lpstr>
      <vt:lpstr>Spartacus Enablement PWA Setup</vt:lpstr>
      <vt:lpstr>PWA Setup</vt:lpstr>
      <vt:lpstr>Resources</vt:lpstr>
      <vt:lpstr>Server Side Rendering (SSR)</vt:lpstr>
      <vt:lpstr>Service Worker Caching</vt:lpstr>
      <vt:lpstr>ngsw-config.json</vt:lpstr>
      <vt:lpstr>Application manifest</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483</cp:revision>
  <dcterms:created xsi:type="dcterms:W3CDTF">2019-01-20T15:11:46Z</dcterms:created>
  <dcterms:modified xsi:type="dcterms:W3CDTF">2019-07-14T03:16:12Z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