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9"/>
  </p:notesMasterIdLst>
  <p:handoutMasterIdLst>
    <p:handoutMasterId r:id="rId20"/>
  </p:handoutMasterIdLst>
  <p:sldIdLst>
    <p:sldId id="256" r:id="rId4"/>
    <p:sldId id="1043" r:id="rId5"/>
    <p:sldId id="1117" r:id="rId6"/>
    <p:sldId id="1038" r:id="rId7"/>
    <p:sldId id="1112" r:id="rId8"/>
    <p:sldId id="1113" r:id="rId9"/>
    <p:sldId id="1110" r:id="rId10"/>
    <p:sldId id="1041" r:id="rId11"/>
    <p:sldId id="1114" r:id="rId12"/>
    <p:sldId id="1040" r:id="rId13"/>
    <p:sldId id="1108" r:id="rId14"/>
    <p:sldId id="1115" r:id="rId15"/>
    <p:sldId id="1109" r:id="rId16"/>
    <p:sldId id="1044" r:id="rId17"/>
    <p:sldId id="1118"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43" autoAdjust="0"/>
  </p:normalViewPr>
  <p:slideViewPr>
    <p:cSldViewPr snapToGrid="0" showGuides="1">
      <p:cViewPr varScale="1">
        <p:scale>
          <a:sx n="128" d="100"/>
          <a:sy n="128" d="100"/>
        </p:scale>
        <p:origin x="480"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3860595465"/>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94856738"/>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418248135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56611648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2597888506"/>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6636018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88304470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92520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0410079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1099689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59658639"/>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02652573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7038438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087046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0704161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50418249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79248315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6677336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95007663"/>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0938017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5962333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22326718"/>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450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3224543761"/>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30248554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54994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2602096370"/>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jira.hybris.com/browse/CMSX-8593"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i-or-not-tobi/spartacus-bootcamp/tree/master/src/app/features/routing" TargetMode="External"/><Relationship Id="rId2" Type="http://schemas.openxmlformats.org/officeDocument/2006/relationships/hyperlink" Target="https://sap.github.io/cloud-commerce-spartacus-storefront-docs/Configurable-Routin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Routing</a:t>
            </a: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p:txBody>
          <a:bodyPr/>
          <a:lstStyle/>
          <a:p>
            <a:pPr marL="342900" indent="-342900">
              <a:buFont typeface="Wingdings" pitchFamily="2" charset="2"/>
              <a:buChar char="§"/>
            </a:pPr>
            <a:r>
              <a:rPr lang="en-US" dirty="0"/>
              <a:t>Configurable Paths</a:t>
            </a:r>
          </a:p>
          <a:p>
            <a:pPr marL="342900" indent="-342900">
              <a:buFont typeface="Wingdings" pitchFamily="2" charset="2"/>
              <a:buChar char="§"/>
            </a:pPr>
            <a:r>
              <a:rPr lang="en-US" dirty="0"/>
              <a:t>Path Aliases</a:t>
            </a:r>
          </a:p>
          <a:p>
            <a:pPr marL="342900" indent="-342900">
              <a:buFont typeface="Wingdings" pitchFamily="2" charset="2"/>
              <a:buChar char="§"/>
            </a:pPr>
            <a:r>
              <a:rPr lang="en-US" dirty="0"/>
              <a:t>Suffix routes</a:t>
            </a:r>
          </a:p>
          <a:p>
            <a:pPr marL="342900" indent="-342900">
              <a:buFont typeface="Wingdings" pitchFamily="2" charset="2"/>
              <a:buChar char="§"/>
            </a:pPr>
            <a:endParaRPr lang="en-US" dirty="0"/>
          </a:p>
          <a:p>
            <a:pPr marL="342900" indent="-342900">
              <a:buFont typeface="Wingdings" pitchFamily="2" charset="2"/>
              <a:buChar char="§"/>
            </a:pPr>
            <a:endParaRPr lang="en-US" dirty="0"/>
          </a:p>
          <a:p>
            <a:pPr marL="342900" indent="-342900">
              <a:buFont typeface="Wingdings" pitchFamily="2" charset="2"/>
              <a:buChar char="§"/>
            </a:pPr>
            <a:endParaRPr lang="en-US" dirty="0"/>
          </a:p>
          <a:p>
            <a:pPr marL="342900" indent="-342900">
              <a:buFont typeface="Wingdings" pitchFamily="2" charset="2"/>
              <a:buChar char="§"/>
            </a:pP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Configurable Product / Category Routes</a:t>
            </a:r>
          </a:p>
        </p:txBody>
      </p:sp>
    </p:spTree>
    <p:extLst>
      <p:ext uri="{BB962C8B-B14F-4D97-AF65-F5344CB8AC3E}">
        <p14:creationId xmlns:p14="http://schemas.microsoft.com/office/powerpoint/2010/main" val="190988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Product Detail Page route</a:t>
            </a:r>
          </a:p>
        </p:txBody>
      </p:sp>
      <p:sp>
        <p:nvSpPr>
          <p:cNvPr id="5" name="Rectangle 4">
            <a:extLst>
              <a:ext uri="{FF2B5EF4-FFF2-40B4-BE49-F238E27FC236}">
                <a16:creationId xmlns:a16="http://schemas.microsoft.com/office/drawing/2014/main" id="{DC98FC1B-DD91-6544-B298-55889ED3539B}"/>
              </a:ext>
            </a:extLst>
          </p:cNvPr>
          <p:cNvSpPr/>
          <p:nvPr/>
        </p:nvSpPr>
        <p:spPr>
          <a:xfrm>
            <a:off x="410608" y="1247040"/>
            <a:ext cx="11373262" cy="5262979"/>
          </a:xfrm>
          <a:prstGeom prst="rect">
            <a:avLst/>
          </a:prstGeom>
        </p:spPr>
        <p:txBody>
          <a:bodyPr wrap="square">
            <a:spAutoFit/>
          </a:bodyPr>
          <a:lstStyle/>
          <a:p>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a:t>
            </a:r>
          </a:p>
          <a:p>
            <a:r>
              <a:rPr lang="en-US" dirty="0">
                <a:solidFill>
                  <a:srgbClr val="9CDCFE"/>
                </a:solidFill>
                <a:latin typeface="Menlo" panose="020B0609030804020204" pitchFamily="49" charset="0"/>
              </a:rPr>
              <a:t>  routing:</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routes:</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product: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paths:</a:t>
            </a:r>
            <a:r>
              <a:rPr lang="en-US" dirty="0">
                <a:solidFill>
                  <a:srgbClr val="D4D4D4"/>
                </a:solidFill>
                <a:latin typeface="Menlo" panose="020B0609030804020204" pitchFamily="49" charset="0"/>
              </a:rPr>
              <a:t> [</a:t>
            </a:r>
          </a:p>
          <a:p>
            <a:r>
              <a:rPr lang="en-US" dirty="0">
                <a:solidFill>
                  <a:srgbClr val="CE9178"/>
                </a:solidFill>
                <a:latin typeface="Menlo" panose="020B0609030804020204" pitchFamily="49" charset="0"/>
              </a:rPr>
              <a:t>          'product/:manufacturer/:category/:</a:t>
            </a:r>
            <a:r>
              <a:rPr lang="en-US" dirty="0" err="1">
                <a:solidFill>
                  <a:srgbClr val="CE9178"/>
                </a:solidFill>
                <a:latin typeface="Menlo" panose="020B0609030804020204" pitchFamily="49" charset="0"/>
              </a:rPr>
              <a:t>productCode</a:t>
            </a:r>
            <a:r>
              <a:rPr lang="en-US" dirty="0">
                <a:solidFill>
                  <a:srgbClr val="CE9178"/>
                </a:solidFill>
                <a:latin typeface="Menlo" panose="020B0609030804020204" pitchFamily="49" charset="0"/>
              </a:rPr>
              <a:t>/:name’</a:t>
            </a:r>
            <a:r>
              <a:rPr lang="en-US" dirty="0">
                <a:solidFill>
                  <a:srgbClr val="D4D4D4"/>
                </a:solidFill>
                <a:latin typeface="Menlo" panose="020B0609030804020204" pitchFamily="49" charset="0"/>
              </a:rPr>
              <a:t>,</a:t>
            </a:r>
          </a:p>
          <a:p>
            <a:r>
              <a:rPr lang="en-US" dirty="0">
                <a:solidFill>
                  <a:srgbClr val="CE9178"/>
                </a:solidFill>
                <a:latin typeface="Menlo" panose="020B0609030804020204" pitchFamily="49" charset="0"/>
              </a:rPr>
              <a:t>          'product/:manufacturer/:</a:t>
            </a:r>
            <a:r>
              <a:rPr lang="en-US" dirty="0" err="1">
                <a:solidFill>
                  <a:srgbClr val="CE9178"/>
                </a:solidFill>
                <a:latin typeface="Menlo" panose="020B0609030804020204" pitchFamily="49" charset="0"/>
              </a:rPr>
              <a:t>productCode</a:t>
            </a:r>
            <a:r>
              <a:rPr lang="en-US" dirty="0">
                <a:solidFill>
                  <a:srgbClr val="CE9178"/>
                </a:solidFill>
                <a:latin typeface="Menlo" panose="020B0609030804020204" pitchFamily="49" charset="0"/>
              </a:rPr>
              <a:t>/:name’</a:t>
            </a:r>
            <a:r>
              <a:rPr lang="en-US" dirty="0">
                <a:solidFill>
                  <a:srgbClr val="D4D4D4"/>
                </a:solidFill>
                <a:latin typeface="Menlo" panose="020B0609030804020204" pitchFamily="49" charset="0"/>
              </a:rPr>
              <a:t>,</a:t>
            </a:r>
          </a:p>
          <a:p>
            <a:r>
              <a:rPr lang="en-US" dirty="0">
                <a:solidFill>
                  <a:srgbClr val="CE9178"/>
                </a:solidFill>
                <a:latin typeface="Menlo" panose="020B0609030804020204" pitchFamily="49" charset="0"/>
              </a:rPr>
              <a:t>          'product/:</a:t>
            </a:r>
            <a:r>
              <a:rPr lang="en-US" dirty="0" err="1">
                <a:solidFill>
                  <a:srgbClr val="CE9178"/>
                </a:solidFill>
                <a:latin typeface="Menlo" panose="020B0609030804020204" pitchFamily="49" charset="0"/>
              </a:rPr>
              <a:t>productCode</a:t>
            </a:r>
            <a:r>
              <a:rPr lang="en-US" dirty="0">
                <a:solidFill>
                  <a:srgbClr val="CE9178"/>
                </a:solidFill>
                <a:latin typeface="Menlo" panose="020B0609030804020204" pitchFamily="49" charset="0"/>
              </a:rPr>
              <a:t>’</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paramsMapping</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 [</a:t>
            </a:r>
          </a:p>
          <a:p>
            <a:r>
              <a:rPr lang="en-US" dirty="0">
                <a:solidFill>
                  <a:srgbClr val="9CDCFE"/>
                </a:solidFill>
                <a:latin typeface="Menlo" panose="020B0609030804020204" pitchFamily="49" charset="0"/>
              </a:rPr>
              <a:t>          </a:t>
            </a:r>
            <a:r>
              <a:rPr lang="en-US" dirty="0" err="1">
                <a:solidFill>
                  <a:srgbClr val="9CDCFE"/>
                </a:solidFill>
                <a:latin typeface="Menlo" panose="020B0609030804020204" pitchFamily="49" charset="0"/>
              </a:rPr>
              <a:t>productCode</a:t>
            </a:r>
            <a:r>
              <a:rPr lang="en-US" dirty="0">
                <a:solidFill>
                  <a:srgbClr val="9CDCFE"/>
                </a:solidFill>
                <a:latin typeface="Menlo" panose="020B0609030804020204" pitchFamily="49" charset="0"/>
              </a:rPr>
              <a:t>: </a:t>
            </a:r>
            <a:r>
              <a:rPr lang="en-US" dirty="0">
                <a:solidFill>
                  <a:srgbClr val="CE9178"/>
                </a:solidFill>
                <a:latin typeface="Menlo" panose="020B0609030804020204" pitchFamily="49" charset="0"/>
              </a:rPr>
              <a:t>‘code’</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as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RouteConfig</a:t>
            </a:r>
            <a:r>
              <a:rPr lang="en-US" dirty="0">
                <a:solidFill>
                  <a:srgbClr val="D4D4D4"/>
                </a:solidFill>
                <a:latin typeface="Menlo" panose="020B0609030804020204" pitchFamily="49" charset="0"/>
              </a:rPr>
              <a:t>)</a:t>
            </a:r>
            <a:endParaRPr lang="en-US"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244420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3A9625-74FB-324F-A11A-5A5B87E1FCF0}"/>
              </a:ext>
            </a:extLst>
          </p:cNvPr>
          <p:cNvSpPr>
            <a:spLocks noGrp="1"/>
          </p:cNvSpPr>
          <p:nvPr>
            <p:ph type="body" sz="quarter" idx="10"/>
          </p:nvPr>
        </p:nvSpPr>
        <p:spPr/>
        <p:txBody>
          <a:bodyPr/>
          <a:lstStyle/>
          <a:p>
            <a:pPr marL="342900" indent="-342900">
              <a:buFont typeface="Wingdings" pitchFamily="2" charset="2"/>
              <a:buChar char="§"/>
            </a:pPr>
            <a:r>
              <a:rPr lang="en-US" dirty="0"/>
              <a:t>Persists not found URL</a:t>
            </a:r>
          </a:p>
          <a:p>
            <a:pPr marL="342900" indent="-342900">
              <a:buFont typeface="Wingdings" pitchFamily="2" charset="2"/>
              <a:buChar char="§"/>
            </a:pPr>
            <a:r>
              <a:rPr lang="en-US" dirty="0"/>
              <a:t>Render not found Page content</a:t>
            </a:r>
          </a:p>
          <a:p>
            <a:pPr marL="342900" indent="-342900">
              <a:buFont typeface="Wingdings" pitchFamily="2" charset="2"/>
              <a:buChar char="§"/>
            </a:pPr>
            <a:r>
              <a:rPr lang="en-US" dirty="0"/>
              <a:t>Whenever content could not be found</a:t>
            </a:r>
          </a:p>
        </p:txBody>
      </p:sp>
      <p:sp>
        <p:nvSpPr>
          <p:cNvPr id="3" name="Title 2">
            <a:extLst>
              <a:ext uri="{FF2B5EF4-FFF2-40B4-BE49-F238E27FC236}">
                <a16:creationId xmlns:a16="http://schemas.microsoft.com/office/drawing/2014/main" id="{1A771EBB-A8FB-8B40-A583-11991BC62150}"/>
              </a:ext>
            </a:extLst>
          </p:cNvPr>
          <p:cNvSpPr>
            <a:spLocks noGrp="1"/>
          </p:cNvSpPr>
          <p:nvPr>
            <p:ph type="title"/>
          </p:nvPr>
        </p:nvSpPr>
        <p:spPr/>
        <p:txBody>
          <a:bodyPr/>
          <a:lstStyle/>
          <a:p>
            <a:r>
              <a:rPr lang="en-US" dirty="0"/>
              <a:t>Not found Page</a:t>
            </a:r>
          </a:p>
        </p:txBody>
      </p:sp>
    </p:spTree>
    <p:extLst>
      <p:ext uri="{BB962C8B-B14F-4D97-AF65-F5344CB8AC3E}">
        <p14:creationId xmlns:p14="http://schemas.microsoft.com/office/powerpoint/2010/main" val="210204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p:txBody>
          <a:bodyPr/>
          <a:lstStyle/>
          <a:p>
            <a:pPr marL="342900" indent="-342900">
              <a:buFont typeface="Wingdings" pitchFamily="2" charset="2"/>
              <a:buChar char="§"/>
            </a:pPr>
            <a:r>
              <a:rPr lang="en-US" dirty="0"/>
              <a:t>Use CMS component configuration for nested routes </a:t>
            </a:r>
          </a:p>
          <a:p>
            <a:pPr marL="342900" indent="-342900">
              <a:buFont typeface="Wingdings" pitchFamily="2" charset="2"/>
              <a:buChar char="§"/>
            </a:pPr>
            <a:r>
              <a:rPr lang="en-US" dirty="0"/>
              <a:t>Supported from 1905 onwards </a:t>
            </a:r>
            <a:br>
              <a:rPr lang="en-US" dirty="0"/>
            </a:br>
            <a:r>
              <a:rPr lang="en-US" dirty="0">
                <a:hlinkClick r:id="rId2"/>
              </a:rPr>
              <a:t>https://jira.hybris.com/browse/CMSX-8593</a:t>
            </a: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Nested Routes</a:t>
            </a:r>
          </a:p>
        </p:txBody>
      </p:sp>
    </p:spTree>
    <p:extLst>
      <p:ext uri="{BB962C8B-B14F-4D97-AF65-F5344CB8AC3E}">
        <p14:creationId xmlns:p14="http://schemas.microsoft.com/office/powerpoint/2010/main" val="247156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dirty="0"/>
              <a:t>Configure multi-site context</a:t>
            </a:r>
          </a:p>
          <a:p>
            <a:pPr marL="457200" indent="-457200">
              <a:buClr>
                <a:schemeClr val="tx1"/>
              </a:buClr>
              <a:buFont typeface="+mj-lt"/>
              <a:buAutoNum type="arabicPeriod"/>
            </a:pPr>
            <a:r>
              <a:rPr lang="en-US" dirty="0"/>
              <a:t>Configure CMS page label in the CMS backend</a:t>
            </a:r>
          </a:p>
          <a:p>
            <a:pPr marL="457200" indent="-457200">
              <a:buClr>
                <a:schemeClr val="tx1"/>
              </a:buClr>
              <a:buFont typeface="+mj-lt"/>
              <a:buAutoNum type="arabicPeriod"/>
            </a:pPr>
            <a:r>
              <a:rPr lang="en-US" dirty="0"/>
              <a:t>Create custom product route</a:t>
            </a:r>
          </a:p>
          <a:p>
            <a:pPr marL="457200" indent="-457200">
              <a:buClr>
                <a:schemeClr val="tx1"/>
              </a:buClr>
              <a:buFont typeface="+mj-lt"/>
              <a:buAutoNum type="arabicPeriod"/>
            </a:pPr>
            <a:r>
              <a:rPr lang="en-US" dirty="0"/>
              <a:t>Bring product related data in the route for optimized SEO</a:t>
            </a:r>
            <a:br>
              <a:rPr lang="en-US" dirty="0"/>
            </a:br>
            <a:r>
              <a:rPr lang="en-US" dirty="0"/>
              <a:t>(i.e. product. manufacturer or (first) product category)</a:t>
            </a: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385653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366562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normAutofit/>
          </a:bodyPr>
          <a:lstStyle/>
          <a:p>
            <a:r>
              <a:rPr lang="en-US" dirty="0"/>
              <a:t>Topics</a:t>
            </a:r>
          </a:p>
          <a:p>
            <a:pPr marL="342900" indent="-342900">
              <a:buFont typeface="Wingdings" pitchFamily="2" charset="2"/>
              <a:buChar char="§"/>
            </a:pPr>
            <a:r>
              <a:rPr lang="en-US" dirty="0"/>
              <a:t>Business Requirements</a:t>
            </a:r>
          </a:p>
          <a:p>
            <a:pPr marL="342900" indent="-342900">
              <a:buFont typeface="Wingdings" pitchFamily="2" charset="2"/>
              <a:buChar char="§"/>
            </a:pPr>
            <a:r>
              <a:rPr lang="en-US" dirty="0"/>
              <a:t>Stateful URL</a:t>
            </a:r>
          </a:p>
          <a:p>
            <a:pPr marL="342900" indent="-342900">
              <a:buFont typeface="Wingdings" pitchFamily="2" charset="2"/>
              <a:buChar char="§"/>
            </a:pPr>
            <a:r>
              <a:rPr lang="en-US" dirty="0"/>
              <a:t>Routing Capabilities</a:t>
            </a:r>
          </a:p>
          <a:p>
            <a:pPr marL="342900" indent="-342900">
              <a:buFont typeface="Wingdings" pitchFamily="2" charset="2"/>
              <a:buChar char="§"/>
            </a:pPr>
            <a:r>
              <a:rPr lang="en-US" dirty="0"/>
              <a:t>Configurable Routes</a:t>
            </a:r>
          </a:p>
          <a:p>
            <a:pPr marL="342900" indent="-342900">
              <a:buFont typeface="Wingdings" pitchFamily="2" charset="2"/>
              <a:buChar char="§"/>
            </a:pPr>
            <a:r>
              <a:rPr lang="en-US" dirty="0"/>
              <a:t>Not found page</a:t>
            </a:r>
          </a:p>
          <a:p>
            <a:pPr marL="342900" indent="-342900">
              <a:buFont typeface="Wingdings" pitchFamily="2" charset="2"/>
              <a:buChar char="§"/>
            </a:pPr>
            <a:r>
              <a:rPr lang="en-US" dirty="0"/>
              <a:t>Nested Routes</a:t>
            </a:r>
          </a:p>
          <a:p>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Spartacus Routing Module</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Spartacus route configuration</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Add static routes</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Use the </a:t>
            </a:r>
            <a:r>
              <a:rPr lang="en-US" kern="0" dirty="0" err="1">
                <a:solidFill>
                  <a:schemeClr val="accent1"/>
                </a:solidFill>
                <a:ea typeface="Arial Unicode MS" pitchFamily="34" charset="-128"/>
                <a:cs typeface="Arial Unicode MS" pitchFamily="34" charset="-128"/>
              </a:rPr>
              <a:t>cxUrl</a:t>
            </a:r>
            <a:r>
              <a:rPr lang="en-US" kern="0" dirty="0">
                <a:solidFill>
                  <a:schemeClr val="accent1"/>
                </a:solidFill>
                <a:ea typeface="Arial Unicode MS" pitchFamily="34" charset="-128"/>
                <a:cs typeface="Arial Unicode MS" pitchFamily="34" charset="-128"/>
              </a:rPr>
              <a:t> pipe</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Build custom product route</a:t>
            </a:r>
          </a:p>
          <a:p>
            <a:endParaRPr lang="en-US" dirty="0"/>
          </a:p>
          <a:p>
            <a:endParaRPr lang="en-US" dirty="0"/>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a:xfrm>
            <a:off x="504001" y="504000"/>
            <a:ext cx="11186476" cy="369332"/>
          </a:xfrm>
        </p:spPr>
        <p:txBody>
          <a:bodyPr/>
          <a:lstStyle/>
          <a:p>
            <a:r>
              <a:rPr lang="en-US" dirty="0"/>
              <a:t>Routing Module</a:t>
            </a:r>
          </a:p>
        </p:txBody>
      </p:sp>
    </p:spTree>
    <p:extLst>
      <p:ext uri="{BB962C8B-B14F-4D97-AF65-F5344CB8AC3E}">
        <p14:creationId xmlns:p14="http://schemas.microsoft.com/office/powerpoint/2010/main" val="7249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2B9F45-D49C-2141-AD00-B3739571E71E}"/>
              </a:ext>
            </a:extLst>
          </p:cNvPr>
          <p:cNvSpPr>
            <a:spLocks noGrp="1"/>
          </p:cNvSpPr>
          <p:nvPr>
            <p:ph type="body" sz="quarter" idx="10"/>
          </p:nvPr>
        </p:nvSpPr>
        <p:spPr/>
        <p:txBody>
          <a:bodyPr/>
          <a:lstStyle/>
          <a:p>
            <a:r>
              <a:rPr lang="en-US" dirty="0"/>
              <a:t>Documentation</a:t>
            </a:r>
            <a:br>
              <a:rPr lang="en-US" dirty="0"/>
            </a:br>
            <a:r>
              <a:rPr lang="en-US" dirty="0">
                <a:hlinkClick r:id="rId2"/>
              </a:rPr>
              <a:t>https://sap.github.io/cloud-commerce-spartacus-storefront-docs/configurable-routing/</a:t>
            </a:r>
            <a:endParaRPr lang="en-US" dirty="0"/>
          </a:p>
          <a:p>
            <a:r>
              <a:rPr lang="en-US" dirty="0"/>
              <a:t>Feature Module</a:t>
            </a:r>
            <a:br>
              <a:rPr lang="en-US" dirty="0"/>
            </a:br>
            <a:r>
              <a:rPr lang="en-US" dirty="0">
                <a:hlinkClick r:id="rId3"/>
              </a:rPr>
              <a:t>https://github.com/tobi-or-not-tobi/spartacus-bootcamp/tree/master/src/app/features/routing</a:t>
            </a:r>
            <a:endParaRPr lang="en-US" dirty="0"/>
          </a:p>
          <a:p>
            <a:endParaRPr lang="en-US" dirty="0"/>
          </a:p>
        </p:txBody>
      </p:sp>
      <p:sp>
        <p:nvSpPr>
          <p:cNvPr id="5" name="Title 4">
            <a:extLst>
              <a:ext uri="{FF2B5EF4-FFF2-40B4-BE49-F238E27FC236}">
                <a16:creationId xmlns:a16="http://schemas.microsoft.com/office/drawing/2014/main" id="{A589B915-967B-4545-AA0F-F8C69BE16AB8}"/>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5479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p:txBody>
          <a:bodyPr/>
          <a:lstStyle/>
          <a:p>
            <a:pPr marL="342900" indent="-342900">
              <a:buFont typeface="Wingdings" pitchFamily="2" charset="2"/>
              <a:buChar char="§"/>
            </a:pPr>
            <a:r>
              <a:rPr lang="en-US" dirty="0"/>
              <a:t>SEO</a:t>
            </a:r>
          </a:p>
          <a:p>
            <a:pPr marL="342900" indent="-342900">
              <a:buFont typeface="Wingdings" pitchFamily="2" charset="2"/>
              <a:buChar char="§"/>
            </a:pPr>
            <a:r>
              <a:rPr lang="en-US" dirty="0"/>
              <a:t>Stateful URLs</a:t>
            </a:r>
          </a:p>
          <a:p>
            <a:pPr marL="342900" indent="-342900">
              <a:buFont typeface="Wingdings" pitchFamily="2" charset="2"/>
              <a:buChar char="§"/>
            </a:pPr>
            <a:r>
              <a:rPr lang="en-US" dirty="0"/>
              <a:t>Pretty URLs</a:t>
            </a:r>
          </a:p>
          <a:p>
            <a:pPr marL="342900" indent="-342900">
              <a:buFont typeface="Wingdings" pitchFamily="2" charset="2"/>
              <a:buChar char="§"/>
            </a:pPr>
            <a:r>
              <a:rPr lang="en-US" dirty="0"/>
              <a:t>Configurable URLs</a:t>
            </a:r>
          </a:p>
          <a:p>
            <a:pPr marL="342900" indent="-342900">
              <a:buFont typeface="Wingdings" pitchFamily="2" charset="2"/>
              <a:buChar char="§"/>
            </a:pPr>
            <a:r>
              <a:rPr lang="en-US" dirty="0"/>
              <a:t>Migration</a:t>
            </a:r>
          </a:p>
          <a:p>
            <a:pPr marL="342900" indent="-342900">
              <a:buFont typeface="Wingdings" pitchFamily="2" charset="2"/>
              <a:buChar char="§"/>
            </a:pPr>
            <a:r>
              <a:rPr lang="en-US" dirty="0"/>
              <a:t>Integration</a:t>
            </a:r>
          </a:p>
          <a:p>
            <a:pPr marL="342900" indent="-342900">
              <a:buFont typeface="Wingdings" pitchFamily="2" charset="2"/>
              <a:buChar char="§"/>
            </a:pPr>
            <a:endParaRPr lang="en-US" dirty="0"/>
          </a:p>
          <a:p>
            <a:pPr marL="342900" indent="-342900">
              <a:buFont typeface="Wingdings" pitchFamily="2" charset="2"/>
              <a:buChar char="§"/>
            </a:pPr>
            <a:endParaRPr lang="en-US" dirty="0"/>
          </a:p>
          <a:p>
            <a:pPr marL="342900" indent="-342900">
              <a:buFont typeface="Wingdings" pitchFamily="2" charset="2"/>
              <a:buChar char="§"/>
            </a:pPr>
            <a:endParaRPr lang="en-US" dirty="0"/>
          </a:p>
          <a:p>
            <a:pPr marL="342900" indent="-342900">
              <a:buFont typeface="Wingdings" pitchFamily="2" charset="2"/>
              <a:buChar char="§"/>
            </a:pP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Business Requirements</a:t>
            </a:r>
          </a:p>
        </p:txBody>
      </p:sp>
    </p:spTree>
    <p:extLst>
      <p:ext uri="{BB962C8B-B14F-4D97-AF65-F5344CB8AC3E}">
        <p14:creationId xmlns:p14="http://schemas.microsoft.com/office/powerpoint/2010/main" val="202369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p:txBody>
          <a:bodyPr/>
          <a:lstStyle/>
          <a:p>
            <a:r>
              <a:rPr lang="en-US" dirty="0"/>
              <a:t>Stateful Site Context</a:t>
            </a:r>
          </a:p>
          <a:p>
            <a:pPr marL="342900" indent="-342900">
              <a:buFont typeface="Wingdings" pitchFamily="2" charset="2"/>
              <a:buChar char="§"/>
            </a:pPr>
            <a:r>
              <a:rPr lang="en-US" dirty="0"/>
              <a:t>Configure URL parameters</a:t>
            </a:r>
          </a:p>
          <a:p>
            <a:pPr marL="342900" indent="-342900">
              <a:buFont typeface="Wingdings" pitchFamily="2" charset="2"/>
              <a:buChar char="§"/>
            </a:pPr>
            <a:r>
              <a:rPr lang="en-US" dirty="0"/>
              <a:t>Context is extendible</a:t>
            </a:r>
          </a:p>
          <a:p>
            <a:pPr marL="342900" indent="-342900">
              <a:buFont typeface="Wingdings" pitchFamily="2" charset="2"/>
              <a:buChar char="§"/>
            </a:pPr>
            <a:r>
              <a:rPr lang="en-US" dirty="0"/>
              <a:t>Configurable persistence</a:t>
            </a:r>
            <a:br>
              <a:rPr lang="en-US" dirty="0"/>
            </a:br>
            <a:r>
              <a:rPr lang="en-US" dirty="0"/>
              <a:t>('session' | 'cookie' | 'route' | 'domain’)</a:t>
            </a:r>
            <a:br>
              <a:rPr lang="en-US" dirty="0"/>
            </a:br>
            <a:endParaRPr lang="en-US" dirty="0"/>
          </a:p>
          <a:p>
            <a:pPr marL="342900" indent="-342900">
              <a:buFont typeface="Wingdings" pitchFamily="2" charset="2"/>
              <a:buChar char="§"/>
            </a:pP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Stateful URL</a:t>
            </a:r>
          </a:p>
        </p:txBody>
      </p:sp>
    </p:spTree>
    <p:extLst>
      <p:ext uri="{BB962C8B-B14F-4D97-AF65-F5344CB8AC3E}">
        <p14:creationId xmlns:p14="http://schemas.microsoft.com/office/powerpoint/2010/main" val="221947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p:txBody>
          <a:bodyPr/>
          <a:lstStyle/>
          <a:p>
            <a:r>
              <a:rPr lang="en-US" dirty="0"/>
              <a:t>Stateful (hardcoded) Multi-Site Configuration</a:t>
            </a:r>
          </a:p>
        </p:txBody>
      </p:sp>
      <p:sp>
        <p:nvSpPr>
          <p:cNvPr id="5" name="Rectangle 4">
            <a:extLst>
              <a:ext uri="{FF2B5EF4-FFF2-40B4-BE49-F238E27FC236}">
                <a16:creationId xmlns:a16="http://schemas.microsoft.com/office/drawing/2014/main" id="{DC98FC1B-DD91-6544-B298-55889ED3539B}"/>
              </a:ext>
            </a:extLst>
          </p:cNvPr>
          <p:cNvSpPr/>
          <p:nvPr/>
        </p:nvSpPr>
        <p:spPr>
          <a:xfrm>
            <a:off x="410606" y="1624727"/>
            <a:ext cx="11373262" cy="2585323"/>
          </a:xfrm>
          <a:prstGeom prst="rect">
            <a:avLst/>
          </a:prstGeom>
        </p:spPr>
        <p:txBody>
          <a:bodyPr wrap="square">
            <a:spAutoFit/>
          </a:bodyPr>
          <a:lstStyle/>
          <a:p>
            <a:r>
              <a:rPr lang="en-US" sz="1800" dirty="0">
                <a:solidFill>
                  <a:srgbClr val="9CDCFE"/>
                </a:solidFill>
                <a:latin typeface="Menlo" panose="020B0609030804020204" pitchFamily="49" charset="0"/>
              </a:rPr>
              <a:t>context:</a:t>
            </a:r>
            <a:r>
              <a:rPr lang="en-US" sz="1800" dirty="0">
                <a:solidFill>
                  <a:srgbClr val="D4D4D4"/>
                </a:solidFill>
                <a:latin typeface="Menlo" panose="020B0609030804020204" pitchFamily="49" charset="0"/>
              </a:rPr>
              <a:t> {</a:t>
            </a:r>
          </a:p>
          <a:p>
            <a:r>
              <a:rPr lang="en-US" sz="1800" dirty="0">
                <a:solidFill>
                  <a:srgbClr val="9CDCFE"/>
                </a:solidFill>
                <a:latin typeface="Menlo" panose="020B0609030804020204" pitchFamily="49" charset="0"/>
              </a:rPr>
              <a:t>  </a:t>
            </a:r>
            <a:r>
              <a:rPr lang="en-US" sz="1800" dirty="0" err="1">
                <a:solidFill>
                  <a:srgbClr val="9CDCFE"/>
                </a:solidFill>
                <a:latin typeface="Menlo" panose="020B0609030804020204" pitchFamily="49" charset="0"/>
              </a:rPr>
              <a:t>urlParameters</a:t>
            </a:r>
            <a:r>
              <a:rPr lang="en-US" sz="1800" dirty="0">
                <a:solidFill>
                  <a:srgbClr val="9CDCFE"/>
                </a:solidFill>
                <a:latin typeface="Menlo" panose="020B0609030804020204" pitchFamily="49" charset="0"/>
              </a:rPr>
              <a:t>:</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a:t>
            </a:r>
            <a:r>
              <a:rPr lang="en-US" sz="1800" dirty="0" err="1">
                <a:solidFill>
                  <a:srgbClr val="CE9178"/>
                </a:solidFill>
                <a:latin typeface="Menlo" panose="020B0609030804020204" pitchFamily="49" charset="0"/>
              </a:rPr>
              <a:t>baseSite</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'language'</a:t>
            </a:r>
            <a:r>
              <a:rPr lang="en-US" sz="1800" dirty="0">
                <a:solidFill>
                  <a:srgbClr val="D4D4D4"/>
                </a:solidFill>
                <a:latin typeface="Menlo" panose="020B0609030804020204" pitchFamily="49" charset="0"/>
              </a:rPr>
              <a:t>, </a:t>
            </a:r>
            <a:r>
              <a:rPr lang="en-US" sz="1800" dirty="0">
                <a:solidFill>
                  <a:srgbClr val="CE9178"/>
                </a:solidFill>
                <a:latin typeface="Menlo" panose="020B0609030804020204" pitchFamily="49" charset="0"/>
              </a:rPr>
              <a:t>'currency’</a:t>
            </a:r>
            <a:r>
              <a:rPr lang="en-US" sz="1800" dirty="0">
                <a:solidFill>
                  <a:srgbClr val="D4D4D4"/>
                </a:solidFill>
                <a:latin typeface="Menlo" panose="020B0609030804020204" pitchFamily="49" charset="0"/>
              </a:rPr>
              <a:t>],</a:t>
            </a:r>
          </a:p>
          <a:p>
            <a:r>
              <a:rPr lang="en-US" sz="1800" dirty="0">
                <a:solidFill>
                  <a:srgbClr val="9CDCFE"/>
                </a:solidFill>
                <a:latin typeface="Menlo" panose="020B0609030804020204" pitchFamily="49" charset="0"/>
              </a:rPr>
              <a:t>  </a:t>
            </a:r>
            <a:r>
              <a:rPr lang="en-US" sz="1800" dirty="0" err="1">
                <a:solidFill>
                  <a:srgbClr val="9CDCFE"/>
                </a:solidFill>
                <a:latin typeface="Menlo" panose="020B0609030804020204" pitchFamily="49" charset="0"/>
              </a:rPr>
              <a:t>baseSite</a:t>
            </a:r>
            <a:r>
              <a:rPr lang="en-US" sz="1800" dirty="0">
                <a:solidFill>
                  <a:srgbClr val="9CDCFE"/>
                </a:solidFill>
                <a:latin typeface="Menlo" panose="020B0609030804020204" pitchFamily="49" charset="0"/>
              </a:rPr>
              <a:t>:</a:t>
            </a:r>
            <a:r>
              <a:rPr lang="en-US" sz="1800" dirty="0">
                <a:solidFill>
                  <a:srgbClr val="D4D4D4"/>
                </a:solidFill>
                <a:latin typeface="Menlo" panose="020B0609030804020204" pitchFamily="49" charset="0"/>
              </a:rPr>
              <a:t> [</a:t>
            </a:r>
          </a:p>
          <a:p>
            <a:r>
              <a:rPr lang="en-US" sz="1800" dirty="0">
                <a:solidFill>
                  <a:srgbClr val="CE9178"/>
                </a:solidFill>
                <a:latin typeface="Menlo" panose="020B0609030804020204" pitchFamily="49" charset="0"/>
              </a:rPr>
              <a:t>    'electronics-spa’</a:t>
            </a:r>
            <a:r>
              <a:rPr lang="en-US" sz="1800" dirty="0">
                <a:solidFill>
                  <a:srgbClr val="D4D4D4"/>
                </a:solidFill>
                <a:latin typeface="Menlo" panose="020B0609030804020204" pitchFamily="49" charset="0"/>
              </a:rPr>
              <a:t>,</a:t>
            </a:r>
          </a:p>
          <a:p>
            <a:r>
              <a:rPr lang="en-US" sz="1800" dirty="0">
                <a:solidFill>
                  <a:srgbClr val="CE9178"/>
                </a:solidFill>
                <a:latin typeface="Menlo" panose="020B0609030804020204" pitchFamily="49" charset="0"/>
              </a:rPr>
              <a:t>    'electronics’</a:t>
            </a:r>
            <a:r>
              <a:rPr lang="en-US" sz="1800" dirty="0">
                <a:solidFill>
                  <a:srgbClr val="D4D4D4"/>
                </a:solidFill>
                <a:latin typeface="Menlo" panose="020B0609030804020204" pitchFamily="49" charset="0"/>
              </a:rPr>
              <a:t>,</a:t>
            </a:r>
          </a:p>
          <a:p>
            <a:r>
              <a:rPr lang="en-US" sz="1800" dirty="0">
                <a:solidFill>
                  <a:srgbClr val="CE9178"/>
                </a:solidFill>
                <a:latin typeface="Menlo" panose="020B0609030804020204" pitchFamily="49" charset="0"/>
              </a:rPr>
              <a:t>    'apparel-de’</a:t>
            </a:r>
            <a:r>
              <a:rPr lang="en-US" sz="1800" dirty="0">
                <a:solidFill>
                  <a:srgbClr val="D4D4D4"/>
                </a:solidFill>
                <a:latin typeface="Menlo" panose="020B0609030804020204" pitchFamily="49" charset="0"/>
              </a:rPr>
              <a:t>,</a:t>
            </a:r>
          </a:p>
          <a:p>
            <a:r>
              <a:rPr lang="en-US" sz="1800" dirty="0">
                <a:solidFill>
                  <a:srgbClr val="CE9178"/>
                </a:solidFill>
                <a:latin typeface="Menlo" panose="020B0609030804020204" pitchFamily="49" charset="0"/>
              </a:rPr>
              <a:t>    'apparel-</a:t>
            </a:r>
            <a:r>
              <a:rPr lang="en-US" sz="1800" dirty="0" err="1">
                <a:solidFill>
                  <a:srgbClr val="CE9178"/>
                </a:solidFill>
                <a:latin typeface="Menlo" panose="020B0609030804020204" pitchFamily="49" charset="0"/>
              </a:rPr>
              <a:t>uk</a:t>
            </a:r>
            <a:r>
              <a:rPr lang="en-US" sz="1800" dirty="0">
                <a:solidFill>
                  <a:srgbClr val="CE9178"/>
                </a:solidFill>
                <a:latin typeface="Menlo" panose="020B0609030804020204" pitchFamily="49" charset="0"/>
              </a:rPr>
              <a:t>’</a:t>
            </a:r>
            <a:r>
              <a:rPr lang="en-US" sz="1800" dirty="0">
                <a:solidFill>
                  <a:srgbClr val="D4D4D4"/>
                </a:solidFill>
                <a:latin typeface="Menlo" panose="020B0609030804020204" pitchFamily="49" charset="0"/>
              </a:rPr>
              <a:t>,</a:t>
            </a:r>
          </a:p>
          <a:p>
            <a:r>
              <a:rPr lang="en-US" sz="1800" dirty="0">
                <a:solidFill>
                  <a:srgbClr val="D4D4D4"/>
                </a:solidFill>
                <a:latin typeface="Menlo" panose="020B0609030804020204" pitchFamily="49" charset="0"/>
              </a:rPr>
              <a:t>  ],</a:t>
            </a:r>
          </a:p>
          <a:p>
            <a:r>
              <a:rPr lang="en-US" sz="1800" dirty="0">
                <a:solidFill>
                  <a:srgbClr val="D4D4D4"/>
                </a:solidFill>
                <a:latin typeface="Menlo" panose="020B0609030804020204" pitchFamily="49" charset="0"/>
              </a:rPr>
              <a:t>},</a:t>
            </a:r>
          </a:p>
        </p:txBody>
      </p:sp>
    </p:spTree>
    <p:extLst>
      <p:ext uri="{BB962C8B-B14F-4D97-AF65-F5344CB8AC3E}">
        <p14:creationId xmlns:p14="http://schemas.microsoft.com/office/powerpoint/2010/main" val="124382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a:xfrm>
            <a:off x="503999" y="1620000"/>
            <a:ext cx="11186477" cy="4716000"/>
          </a:xfrm>
        </p:spPr>
        <p:txBody>
          <a:bodyPr>
            <a:normAutofit/>
          </a:bodyPr>
          <a:lstStyle/>
          <a:p>
            <a:pPr marL="342900" indent="-342900">
              <a:buFont typeface="Wingdings" pitchFamily="2" charset="2"/>
              <a:buChar char="§"/>
            </a:pPr>
            <a:r>
              <a:rPr lang="en-US" dirty="0"/>
              <a:t>CMS Driven Routes</a:t>
            </a:r>
          </a:p>
          <a:p>
            <a:pPr marL="342900" indent="-342900">
              <a:buFont typeface="Wingdings" pitchFamily="2" charset="2"/>
              <a:buChar char="§"/>
            </a:pPr>
            <a:r>
              <a:rPr lang="en-US" dirty="0"/>
              <a:t>Configurable Route links (</a:t>
            </a:r>
            <a:r>
              <a:rPr lang="en-US" dirty="0" err="1"/>
              <a:t>cxUrl</a:t>
            </a:r>
            <a:r>
              <a:rPr lang="en-US" dirty="0"/>
              <a:t> Pipe)</a:t>
            </a:r>
          </a:p>
          <a:p>
            <a:pPr marL="342900" indent="-342900">
              <a:buFont typeface="Wingdings" pitchFamily="2" charset="2"/>
              <a:buChar char="§"/>
            </a:pPr>
            <a:r>
              <a:rPr lang="en-US" dirty="0"/>
              <a:t>Route Parameters</a:t>
            </a:r>
          </a:p>
          <a:p>
            <a:pPr marL="342900" indent="-342900">
              <a:buFont typeface="Wingdings" pitchFamily="2" charset="2"/>
              <a:buChar char="§"/>
            </a:pPr>
            <a:r>
              <a:rPr lang="en-US" dirty="0"/>
              <a:t>Route Aliases (order!)</a:t>
            </a:r>
          </a:p>
          <a:p>
            <a:pPr marL="342900" indent="-342900">
              <a:buFont typeface="Wingdings" pitchFamily="2" charset="2"/>
              <a:buChar char="§"/>
            </a:pPr>
            <a:r>
              <a:rPr lang="en-US" dirty="0"/>
              <a:t>Semantic routes</a:t>
            </a:r>
          </a:p>
          <a:p>
            <a:pPr marL="342900" indent="-342900">
              <a:buFont typeface="Wingdings" pitchFamily="2" charset="2"/>
              <a:buChar char="§"/>
            </a:pPr>
            <a:r>
              <a:rPr lang="en-US" dirty="0"/>
              <a:t>Suffix routes</a:t>
            </a:r>
          </a:p>
          <a:p>
            <a:pPr marL="342900" indent="-342900">
              <a:buFont typeface="Wingdings" pitchFamily="2" charset="2"/>
              <a:buChar char="§"/>
            </a:pP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Routing Capabilities</a:t>
            </a:r>
          </a:p>
        </p:txBody>
      </p:sp>
    </p:spTree>
    <p:extLst>
      <p:ext uri="{BB962C8B-B14F-4D97-AF65-F5344CB8AC3E}">
        <p14:creationId xmlns:p14="http://schemas.microsoft.com/office/powerpoint/2010/main" val="293585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1FBA09A-28D8-624B-991B-1CB04504807F}"/>
              </a:ext>
            </a:extLst>
          </p:cNvPr>
          <p:cNvSpPr>
            <a:spLocks noGrp="1"/>
          </p:cNvSpPr>
          <p:nvPr>
            <p:ph type="body" sz="quarter" idx="10"/>
          </p:nvPr>
        </p:nvSpPr>
        <p:spPr>
          <a:xfrm>
            <a:off x="503999" y="1620000"/>
            <a:ext cx="11186477" cy="4716000"/>
          </a:xfrm>
        </p:spPr>
        <p:txBody>
          <a:bodyPr>
            <a:normAutofit/>
          </a:bodyPr>
          <a:lstStyle/>
          <a:p>
            <a:pPr marL="342900" indent="-342900">
              <a:buFont typeface="Wingdings" pitchFamily="2" charset="2"/>
              <a:buChar char="§"/>
            </a:pPr>
            <a:r>
              <a:rPr lang="en-US" dirty="0"/>
              <a:t>Content Pages paths are configurable in CMS (</a:t>
            </a:r>
            <a:r>
              <a:rPr lang="en-US" dirty="0" err="1"/>
              <a:t>ContentPage.label</a:t>
            </a:r>
            <a:r>
              <a:rPr lang="en-US" dirty="0"/>
              <a:t>)</a:t>
            </a:r>
            <a:br>
              <a:rPr lang="en-US" dirty="0"/>
            </a:br>
            <a:r>
              <a:rPr lang="en-US" dirty="0"/>
              <a:t>Example: </a:t>
            </a:r>
            <a:r>
              <a:rPr lang="en-US" u="sng" dirty="0">
                <a:solidFill>
                  <a:srgbClr val="999999"/>
                </a:solidFill>
              </a:rPr>
              <a:t>/campaign/week-31/kings-day</a:t>
            </a:r>
            <a:endParaRPr lang="en-US" dirty="0"/>
          </a:p>
          <a:p>
            <a:pPr marL="342900" indent="-342900">
              <a:buFont typeface="Wingdings" pitchFamily="2" charset="2"/>
              <a:buChar char="§"/>
            </a:pPr>
            <a:r>
              <a:rPr lang="en-US" dirty="0"/>
              <a:t>Spartacus’ wildcard ** route</a:t>
            </a:r>
          </a:p>
          <a:p>
            <a:pPr marL="342900" indent="-342900">
              <a:buFont typeface="Wingdings" pitchFamily="2" charset="2"/>
              <a:buChar char="§"/>
            </a:pPr>
            <a:r>
              <a:rPr lang="en-US" dirty="0" err="1"/>
              <a:t>StartWith</a:t>
            </a:r>
            <a:r>
              <a:rPr lang="en-US" dirty="0"/>
              <a:t> label since 1905</a:t>
            </a:r>
            <a:br>
              <a:rPr lang="en-US" dirty="0"/>
            </a:br>
            <a:r>
              <a:rPr lang="en-US" dirty="0"/>
              <a:t>Example: </a:t>
            </a:r>
            <a:r>
              <a:rPr lang="en-US" u="sng" dirty="0">
                <a:solidFill>
                  <a:srgbClr val="999999"/>
                </a:solidFill>
              </a:rPr>
              <a:t>/my-account/address-book/edit/12/my-address</a:t>
            </a:r>
            <a:endParaRPr lang="en-US" dirty="0"/>
          </a:p>
          <a:p>
            <a:pPr marL="342900" indent="-342900">
              <a:buFont typeface="Wingdings" pitchFamily="2" charset="2"/>
              <a:buChar char="§"/>
            </a:pPr>
            <a:r>
              <a:rPr lang="en-US" dirty="0"/>
              <a:t>Not-found fallback</a:t>
            </a:r>
          </a:p>
          <a:p>
            <a:pPr marL="342900" indent="-342900">
              <a:buFont typeface="Wingdings" pitchFamily="2" charset="2"/>
              <a:buChar char="§"/>
            </a:pPr>
            <a:r>
              <a:rPr lang="en-US" dirty="0"/>
              <a:t>(virtual) Logout page</a:t>
            </a:r>
          </a:p>
          <a:p>
            <a:br>
              <a:rPr lang="en-US" dirty="0">
                <a:latin typeface="Courier" pitchFamily="2" charset="0"/>
              </a:rPr>
            </a:br>
            <a:endParaRPr lang="en-US" dirty="0"/>
          </a:p>
        </p:txBody>
      </p:sp>
      <p:sp>
        <p:nvSpPr>
          <p:cNvPr id="5" name="Title 4">
            <a:extLst>
              <a:ext uri="{FF2B5EF4-FFF2-40B4-BE49-F238E27FC236}">
                <a16:creationId xmlns:a16="http://schemas.microsoft.com/office/drawing/2014/main" id="{DA2D243B-F244-7B4A-8F5F-14CCBB9ED747}"/>
              </a:ext>
            </a:extLst>
          </p:cNvPr>
          <p:cNvSpPr>
            <a:spLocks noGrp="1"/>
          </p:cNvSpPr>
          <p:nvPr>
            <p:ph type="title"/>
          </p:nvPr>
        </p:nvSpPr>
        <p:spPr/>
        <p:txBody>
          <a:bodyPr/>
          <a:lstStyle/>
          <a:p>
            <a:r>
              <a:rPr lang="en-US" dirty="0"/>
              <a:t>CMS driven routes</a:t>
            </a:r>
          </a:p>
        </p:txBody>
      </p:sp>
    </p:spTree>
    <p:extLst>
      <p:ext uri="{BB962C8B-B14F-4D97-AF65-F5344CB8AC3E}">
        <p14:creationId xmlns:p14="http://schemas.microsoft.com/office/powerpoint/2010/main" val="318088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2819-A7FE-A04A-BFDD-502291D9EF12}"/>
              </a:ext>
            </a:extLst>
          </p:cNvPr>
          <p:cNvSpPr>
            <a:spLocks noGrp="1"/>
          </p:cNvSpPr>
          <p:nvPr>
            <p:ph type="title"/>
          </p:nvPr>
        </p:nvSpPr>
        <p:spPr>
          <a:xfrm>
            <a:off x="504001" y="504000"/>
            <a:ext cx="11186476" cy="369332"/>
          </a:xfrm>
        </p:spPr>
        <p:txBody>
          <a:bodyPr/>
          <a:lstStyle/>
          <a:p>
            <a:r>
              <a:rPr lang="en-US" dirty="0" err="1"/>
              <a:t>cxUrl</a:t>
            </a:r>
            <a:r>
              <a:rPr lang="en-US" dirty="0"/>
              <a:t> Pipe</a:t>
            </a:r>
          </a:p>
        </p:txBody>
      </p:sp>
      <p:sp>
        <p:nvSpPr>
          <p:cNvPr id="5" name="Rectangle 4">
            <a:extLst>
              <a:ext uri="{FF2B5EF4-FFF2-40B4-BE49-F238E27FC236}">
                <a16:creationId xmlns:a16="http://schemas.microsoft.com/office/drawing/2014/main" id="{DC98FC1B-DD91-6544-B298-55889ED3539B}"/>
              </a:ext>
            </a:extLst>
          </p:cNvPr>
          <p:cNvSpPr/>
          <p:nvPr/>
        </p:nvSpPr>
        <p:spPr>
          <a:xfrm>
            <a:off x="410605" y="1624727"/>
            <a:ext cx="11784569" cy="1708160"/>
          </a:xfrm>
          <a:prstGeom prst="rect">
            <a:avLst/>
          </a:prstGeom>
        </p:spPr>
        <p:txBody>
          <a:bodyPr wrap="square">
            <a:spAutoFit/>
          </a:bodyPr>
          <a:lstStyle/>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a</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t>
            </a:r>
            <a:r>
              <a:rPr lang="en-US" dirty="0" err="1">
                <a:solidFill>
                  <a:srgbClr val="9CDCFE"/>
                </a:solidFill>
                <a:latin typeface="Menlo" panose="020B0609030804020204" pitchFamily="49" charset="0"/>
              </a:rPr>
              <a:t>routerLink</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 </a:t>
            </a:r>
            <a:r>
              <a:rPr lang="en-US" dirty="0" err="1">
                <a:solidFill>
                  <a:srgbClr val="CE9178"/>
                </a:solidFill>
                <a:latin typeface="Menlo" panose="020B0609030804020204" pitchFamily="49" charset="0"/>
              </a:rPr>
              <a:t>cxRoute</a:t>
            </a:r>
            <a:r>
              <a:rPr lang="en-US" dirty="0">
                <a:solidFill>
                  <a:srgbClr val="CE9178"/>
                </a:solidFill>
                <a:latin typeface="Menlo" panose="020B0609030804020204" pitchFamily="49" charset="0"/>
              </a:rPr>
              <a:t>: 'cart' } | </a:t>
            </a:r>
            <a:r>
              <a:rPr lang="en-US" dirty="0" err="1">
                <a:solidFill>
                  <a:srgbClr val="CE9178"/>
                </a:solidFill>
                <a:latin typeface="Menlo" panose="020B0609030804020204" pitchFamily="49" charset="0"/>
              </a:rPr>
              <a:t>cxUrl</a:t>
            </a:r>
            <a:r>
              <a:rPr lang="en-US" dirty="0">
                <a:solidFill>
                  <a:srgbClr val="CE9178"/>
                </a:solidFill>
                <a:latin typeface="Menlo" panose="020B0609030804020204" pitchFamily="49" charset="0"/>
              </a:rPr>
              <a:t>"</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a</a:t>
            </a:r>
            <a:r>
              <a:rPr lang="en-US" dirty="0">
                <a:solidFill>
                  <a:srgbClr val="808080"/>
                </a:solidFill>
                <a:latin typeface="Menlo" panose="020B0609030804020204" pitchFamily="49" charset="0"/>
              </a:rPr>
              <a:t>&gt;</a:t>
            </a:r>
          </a:p>
          <a:p>
            <a:endParaRPr lang="en-US" dirty="0">
              <a:solidFill>
                <a:srgbClr val="808080"/>
              </a:solidFill>
              <a:latin typeface="Menlo" panose="020B0609030804020204" pitchFamily="49" charset="0"/>
            </a:endParaRPr>
          </a:p>
          <a:p>
            <a:endParaRPr lang="en-US" dirty="0">
              <a:solidFill>
                <a:srgbClr val="808080"/>
              </a:solidFill>
              <a:latin typeface="Menlo" panose="020B0609030804020204" pitchFamily="49" charset="0"/>
            </a:endParaRPr>
          </a:p>
          <a:p>
            <a:r>
              <a:rPr lang="en-US" dirty="0">
                <a:solidFill>
                  <a:srgbClr val="808080"/>
                </a:solidFill>
                <a:latin typeface="Menlo" panose="020B0609030804020204" pitchFamily="49" charset="0"/>
              </a:rPr>
              <a:t>&lt;</a:t>
            </a:r>
            <a:r>
              <a:rPr lang="en-US" dirty="0">
                <a:solidFill>
                  <a:srgbClr val="569CD6"/>
                </a:solidFill>
                <a:latin typeface="Menlo" panose="020B0609030804020204" pitchFamily="49" charset="0"/>
              </a:rPr>
              <a:t>a</a:t>
            </a:r>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a:t>
            </a:r>
            <a:r>
              <a:rPr lang="en-US" dirty="0" err="1">
                <a:solidFill>
                  <a:srgbClr val="9CDCFE"/>
                </a:solidFill>
                <a:latin typeface="Menlo" panose="020B0609030804020204" pitchFamily="49" charset="0"/>
              </a:rPr>
              <a:t>routerLink</a:t>
            </a:r>
            <a:r>
              <a:rPr lang="en-US" dirty="0">
                <a:solidFill>
                  <a:srgbClr val="9CDCFE"/>
                </a:solidFill>
                <a:latin typeface="Menlo" panose="020B0609030804020204" pitchFamily="49" charset="0"/>
              </a:rPr>
              <a:t>]</a:t>
            </a:r>
            <a:r>
              <a:rPr lang="en-US" dirty="0">
                <a:solidFill>
                  <a:srgbClr val="D4D4D4"/>
                </a:solidFill>
                <a:latin typeface="Menlo" panose="020B0609030804020204" pitchFamily="49" charset="0"/>
              </a:rPr>
              <a:t>=</a:t>
            </a:r>
            <a:r>
              <a:rPr lang="en-US" dirty="0">
                <a:solidFill>
                  <a:srgbClr val="CE9178"/>
                </a:solidFill>
                <a:latin typeface="Menlo" panose="020B0609030804020204" pitchFamily="49" charset="0"/>
              </a:rPr>
              <a:t>"{ </a:t>
            </a:r>
            <a:r>
              <a:rPr lang="en-US" dirty="0" err="1">
                <a:solidFill>
                  <a:srgbClr val="CE9178"/>
                </a:solidFill>
                <a:latin typeface="Menlo" panose="020B0609030804020204" pitchFamily="49" charset="0"/>
              </a:rPr>
              <a:t>cxRoute</a:t>
            </a:r>
            <a:r>
              <a:rPr lang="en-US" dirty="0">
                <a:solidFill>
                  <a:srgbClr val="CE9178"/>
                </a:solidFill>
                <a:latin typeface="Menlo" panose="020B0609030804020204" pitchFamily="49" charset="0"/>
              </a:rPr>
              <a:t>: 'product', params: product } | </a:t>
            </a:r>
            <a:r>
              <a:rPr lang="en-US" dirty="0" err="1">
                <a:solidFill>
                  <a:srgbClr val="CE9178"/>
                </a:solidFill>
                <a:latin typeface="Menlo" panose="020B0609030804020204" pitchFamily="49" charset="0"/>
              </a:rPr>
              <a:t>cxUrl</a:t>
            </a:r>
            <a:r>
              <a:rPr lang="en-US" dirty="0">
                <a:solidFill>
                  <a:srgbClr val="CE9178"/>
                </a:solidFill>
                <a:latin typeface="Menlo" panose="020B0609030804020204" pitchFamily="49" charset="0"/>
              </a:rPr>
              <a:t>"</a:t>
            </a:r>
            <a:r>
              <a:rPr lang="en-US" dirty="0">
                <a:solidFill>
                  <a:srgbClr val="808080"/>
                </a:solidFill>
                <a:latin typeface="Menlo" panose="020B0609030804020204" pitchFamily="49" charset="0"/>
              </a:rPr>
              <a:t>&gt;&lt;/</a:t>
            </a:r>
            <a:r>
              <a:rPr lang="en-US" dirty="0">
                <a:solidFill>
                  <a:srgbClr val="569CD6"/>
                </a:solidFill>
                <a:latin typeface="Menlo" panose="020B0609030804020204" pitchFamily="49" charset="0"/>
              </a:rPr>
              <a:t>a</a:t>
            </a:r>
            <a:r>
              <a:rPr lang="en-US" dirty="0">
                <a:solidFill>
                  <a:srgbClr val="808080"/>
                </a:solidFill>
                <a:latin typeface="Menlo" panose="020B0609030804020204" pitchFamily="49" charset="0"/>
              </a:rPr>
              <a:t>&gt;</a:t>
            </a:r>
            <a:endParaRPr lang="en-US" dirty="0">
              <a:solidFill>
                <a:srgbClr val="D4D4D4"/>
              </a:solidFill>
              <a:latin typeface="Menlo" panose="020B0609030804020204" pitchFamily="49" charset="0"/>
            </a:endParaRPr>
          </a:p>
          <a:p>
            <a:endParaRPr lang="en-US" dirty="0">
              <a:solidFill>
                <a:srgbClr val="D4D4D4"/>
              </a:solidFill>
              <a:latin typeface="Menlo" panose="020B0609030804020204" pitchFamily="49" charset="0"/>
            </a:endParaRPr>
          </a:p>
        </p:txBody>
      </p:sp>
    </p:spTree>
    <p:extLst>
      <p:ext uri="{BB962C8B-B14F-4D97-AF65-F5344CB8AC3E}">
        <p14:creationId xmlns:p14="http://schemas.microsoft.com/office/powerpoint/2010/main" val="3090164859"/>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45116</TotalTime>
  <Words>342</Words>
  <Application>Microsoft Macintosh PowerPoint</Application>
  <PresentationFormat>Custom</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Arial</vt:lpstr>
      <vt:lpstr>Courier</vt:lpstr>
      <vt:lpstr>Courier New</vt:lpstr>
      <vt:lpstr>Menlo</vt:lpstr>
      <vt:lpstr>Symbol</vt:lpstr>
      <vt:lpstr>Wingdings</vt:lpstr>
      <vt:lpstr>Wingdings</vt:lpstr>
      <vt:lpstr>SAP CustomerExperience 2019 16x9 black and white</vt:lpstr>
      <vt:lpstr>SAP CustomerExperience 2019 16x9 blue</vt:lpstr>
      <vt:lpstr>SAP CustomerExperience 2019 16x9 black</vt:lpstr>
      <vt:lpstr>Spartacus Enablement Routing</vt:lpstr>
      <vt:lpstr>Routing Module</vt:lpstr>
      <vt:lpstr>Resources</vt:lpstr>
      <vt:lpstr>Business Requirements</vt:lpstr>
      <vt:lpstr>Stateful URL</vt:lpstr>
      <vt:lpstr>Stateful (hardcoded) Multi-Site Configuration</vt:lpstr>
      <vt:lpstr>Routing Capabilities</vt:lpstr>
      <vt:lpstr>CMS driven routes</vt:lpstr>
      <vt:lpstr>cxUrl Pipe</vt:lpstr>
      <vt:lpstr>Configurable Product / Category Routes</vt:lpstr>
      <vt:lpstr>Product Detail Page route</vt:lpstr>
      <vt:lpstr>Not found Page</vt:lpstr>
      <vt:lpstr>Nested Routes</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470</cp:revision>
  <dcterms:created xsi:type="dcterms:W3CDTF">2019-01-20T15:11:46Z</dcterms:created>
  <dcterms:modified xsi:type="dcterms:W3CDTF">2019-07-14T03:09:56Z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