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9"/>
  </p:notesMasterIdLst>
  <p:handoutMasterIdLst>
    <p:handoutMasterId r:id="rId20"/>
  </p:handoutMasterIdLst>
  <p:sldIdLst>
    <p:sldId id="256" r:id="rId4"/>
    <p:sldId id="1039" r:id="rId5"/>
    <p:sldId id="1121" r:id="rId6"/>
    <p:sldId id="1050" r:id="rId7"/>
    <p:sldId id="1111" r:id="rId8"/>
    <p:sldId id="1113" r:id="rId9"/>
    <p:sldId id="1048" r:id="rId10"/>
    <p:sldId id="1114" r:id="rId11"/>
    <p:sldId id="1118" r:id="rId12"/>
    <p:sldId id="1115" r:id="rId13"/>
    <p:sldId id="1132" r:id="rId14"/>
    <p:sldId id="1133" r:id="rId15"/>
    <p:sldId id="1120" r:id="rId16"/>
    <p:sldId id="1038" r:id="rId17"/>
    <p:sldId id="1127"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5034" autoAdjust="0"/>
  </p:normalViewPr>
  <p:slideViewPr>
    <p:cSldViewPr snapToGrid="0" showGuides="1">
      <p:cViewPr varScale="1">
        <p:scale>
          <a:sx n="121" d="100"/>
          <a:sy n="121" d="100"/>
        </p:scale>
        <p:origin x="720" y="184"/>
      </p:cViewPr>
      <p:guideLst>
        <p:guide pos="3841"/>
        <p:guide orient="horz" pos="2160"/>
      </p:guideLst>
    </p:cSldViewPr>
  </p:slideViewPr>
  <p:outlineViewPr>
    <p:cViewPr>
      <p:scale>
        <a:sx n="33" d="100"/>
        <a:sy n="33" d="100"/>
      </p:scale>
      <p:origin x="0" y="-560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660602239"/>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81967893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84983141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01765545"/>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14529279"/>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12706770"/>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2035941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784250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729706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2114029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56595022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8268263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369336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8461468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5516839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31989149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9671543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7465496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1121714"/>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68975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6024659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992205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04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130812400"/>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539092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52555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423258629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sap.github.io/cloud-commerce-spartacus-storefront-docs/Configurable-State-Persistence-and-Rehydration/"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sap.github.io/cloud-commerce-spartacus-storefront-docs/Server-Side-Rendering-Coding-Guidelines/" TargetMode="External"/><Relationship Id="rId2" Type="http://schemas.openxmlformats.org/officeDocument/2006/relationships/hyperlink" Target="https://sap.github.io/cloud-commerce-spartacus-storefront-docs/Server-Side-Rendering-in-Spartacus/" TargetMode="External"/><Relationship Id="rId1" Type="http://schemas.openxmlformats.org/officeDocument/2006/relationships/slideLayout" Target="../slideLayouts/slideLayout8.xml"/><Relationship Id="rId4" Type="http://schemas.openxmlformats.org/officeDocument/2006/relationships/hyperlink" Target="https://sap.github.io/cloud-commerce-spartacus-storefront-docs/Configurable-State-Persistence-and-Rehyd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hyperlink" Target="https://sap.github.io/cloud-commerce-spartacus-storefront-docs/Server-Side-Rendering-in-Spartacus/"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hyperlink" Target="https://code.visualstudio.com/docs/nodejs/nodejs-debugging"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sap.github.io/cloud-commerce-spartacus-storefront-docs/Server-Side-Rendering-Coding-Guideline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sap.github.io/cloud-commerce-spartacus-storefront-docs/Customizing-CMS-Components/#controlling-server-side-rendering-ssr"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noProof="0" dirty="0"/>
              <a:t>Tobias </a:t>
            </a:r>
            <a:r>
              <a:rPr lang="en-US" noProof="0" dirty="0" err="1"/>
              <a:t>Ouwejan</a:t>
            </a:r>
            <a:r>
              <a:rPr lang="en-US" noProof="0" dirty="0"/>
              <a:t>,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noProof="0" dirty="0"/>
              <a:t>Spartacus Enablement</a:t>
            </a:r>
            <a:br>
              <a:rPr lang="en-US" noProof="0" dirty="0"/>
            </a:br>
            <a:r>
              <a:rPr lang="en-US" noProof="0" dirty="0">
                <a:solidFill>
                  <a:schemeClr val="accent1"/>
                </a:solidFill>
              </a:rPr>
              <a:t>Server Side Rendering</a:t>
            </a:r>
            <a:br>
              <a:rPr lang="en-US" noProof="0" dirty="0">
                <a:solidFill>
                  <a:schemeClr val="accent1"/>
                </a:solidFill>
              </a:rPr>
            </a:br>
            <a:endParaRPr lang="en-US" noProof="0" dirty="0">
              <a:solidFill>
                <a:schemeClr val="accent1"/>
              </a:solidFill>
            </a:endParaRPr>
          </a:p>
        </p:txBody>
      </p:sp>
      <p:sp>
        <p:nvSpPr>
          <p:cNvPr id="4" name="Picture Placeholder 3">
            <a:extLst>
              <a:ext uri="{FF2B5EF4-FFF2-40B4-BE49-F238E27FC236}">
                <a16:creationId xmlns:a16="http://schemas.microsoft.com/office/drawing/2014/main" id="{92569074-7ED2-BB4B-A089-C4F384F7CFFB}"/>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642CBC-FDF0-2D43-B716-7DFBC3F96CA9}"/>
              </a:ext>
            </a:extLst>
          </p:cNvPr>
          <p:cNvSpPr>
            <a:spLocks noGrp="1"/>
          </p:cNvSpPr>
          <p:nvPr>
            <p:ph type="body" sz="quarter" idx="10"/>
          </p:nvPr>
        </p:nvSpPr>
        <p:spPr/>
        <p:txBody>
          <a:bodyPr/>
          <a:lstStyle/>
          <a:p>
            <a:pPr marL="342900" indent="-342900">
              <a:buFont typeface="Wingdings" pitchFamily="2" charset="2"/>
              <a:buChar char="§"/>
            </a:pPr>
            <a:r>
              <a:rPr lang="en-US" dirty="0"/>
              <a:t>CMS components by default render in SSR</a:t>
            </a:r>
          </a:p>
          <a:p>
            <a:pPr marL="342900" indent="-342900">
              <a:buFont typeface="Wingdings" pitchFamily="2" charset="2"/>
              <a:buChar char="§"/>
            </a:pPr>
            <a:r>
              <a:rPr lang="en-US" dirty="0"/>
              <a:t>Disable this for specific components that should not be exposed with SSR</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Disabling Components in SSR</a:t>
            </a:r>
          </a:p>
        </p:txBody>
      </p:sp>
      <p:sp>
        <p:nvSpPr>
          <p:cNvPr id="3" name="Rectangle 2">
            <a:extLst>
              <a:ext uri="{FF2B5EF4-FFF2-40B4-BE49-F238E27FC236}">
                <a16:creationId xmlns:a16="http://schemas.microsoft.com/office/drawing/2014/main" id="{FD0D78CA-6611-864E-965F-A0829E74840E}"/>
              </a:ext>
            </a:extLst>
          </p:cNvPr>
          <p:cNvSpPr/>
          <p:nvPr/>
        </p:nvSpPr>
        <p:spPr>
          <a:xfrm>
            <a:off x="503999" y="2944937"/>
            <a:ext cx="10339753" cy="2677656"/>
          </a:xfrm>
          <a:prstGeom prst="rect">
            <a:avLst/>
          </a:prstGeom>
        </p:spPr>
        <p:txBody>
          <a:bodyPr wrap="square">
            <a:spAutoFit/>
          </a:bodyPr>
          <a:lstStyle/>
          <a:p>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(&lt;</a:t>
            </a:r>
            <a:r>
              <a:rPr lang="en-US" dirty="0" err="1">
                <a:solidFill>
                  <a:srgbClr val="4EC9B0"/>
                </a:solidFill>
                <a:latin typeface="Menlo" panose="020B0609030804020204" pitchFamily="49" charset="0"/>
              </a:rPr>
              <a:t>CmsConfig</a:t>
            </a:r>
            <a:r>
              <a:rPr lang="en-US" dirty="0">
                <a:solidFill>
                  <a:srgbClr val="D4D4D4"/>
                </a:solidFill>
                <a:latin typeface="Menlo" panose="020B0609030804020204" pitchFamily="49" charset="0"/>
              </a:rPr>
              <a:t>&gt;{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cmsComponents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ProductAddToCartComponent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component: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AddToCartComponent</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disableSSR</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true</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42415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Control SSR in code</a:t>
            </a:r>
          </a:p>
        </p:txBody>
      </p:sp>
      <p:sp>
        <p:nvSpPr>
          <p:cNvPr id="2" name="Rectangle 1">
            <a:extLst>
              <a:ext uri="{FF2B5EF4-FFF2-40B4-BE49-F238E27FC236}">
                <a16:creationId xmlns:a16="http://schemas.microsoft.com/office/drawing/2014/main" id="{19E9FDFC-8925-E44F-8A4A-A535708FFE0B}"/>
              </a:ext>
            </a:extLst>
          </p:cNvPr>
          <p:cNvSpPr/>
          <p:nvPr/>
        </p:nvSpPr>
        <p:spPr>
          <a:xfrm>
            <a:off x="504001" y="1306101"/>
            <a:ext cx="11343444" cy="3970318"/>
          </a:xfrm>
          <a:prstGeom prst="rect">
            <a:avLst/>
          </a:prstGeom>
        </p:spPr>
        <p:txBody>
          <a:bodyPr wrap="square">
            <a:spAutoFit/>
          </a:bodyPr>
          <a:lstStyle/>
          <a:p>
            <a:br>
              <a:rPr lang="en-US" dirty="0">
                <a:solidFill>
                  <a:srgbClr val="D4D4D4"/>
                </a:solidFill>
                <a:latin typeface="Menlo" panose="020B0609030804020204" pitchFamily="49" charset="0"/>
              </a:rPr>
            </a:br>
            <a:r>
              <a:rPr lang="en-US" dirty="0">
                <a:solidFill>
                  <a:srgbClr val="569CD6"/>
                </a:solidFill>
                <a:latin typeface="Menlo" panose="020B0609030804020204" pitchFamily="49" charset="0"/>
              </a:rPr>
              <a:t>constructor</a:t>
            </a:r>
            <a:r>
              <a:rPr lang="en-US" dirty="0">
                <a:solidFill>
                  <a:srgbClr val="D4D4D4"/>
                </a:solidFill>
                <a:latin typeface="Menlo" panose="020B0609030804020204" pitchFamily="49" charset="0"/>
              </a:rPr>
              <a:t>(</a:t>
            </a:r>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Inject</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PLATFORM_ID</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protected</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platformId</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any</a:t>
            </a:r>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p>
          <a:p>
            <a:br>
              <a:rPr lang="en-US" dirty="0">
                <a:solidFill>
                  <a:srgbClr val="D4D4D4"/>
                </a:solidFill>
                <a:latin typeface="Menlo" panose="020B0609030804020204" pitchFamily="49" charset="0"/>
              </a:rPr>
            </a:br>
            <a:r>
              <a:rPr lang="en-US" dirty="0">
                <a:solidFill>
                  <a:srgbClr val="DCDCAA"/>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isPlatformBrowser</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this.platformId</a:t>
            </a:r>
            <a:r>
              <a:rPr lang="en-US" dirty="0">
                <a:solidFill>
                  <a:srgbClr val="D4D4D4"/>
                </a:solidFill>
                <a:latin typeface="Menlo" panose="020B0609030804020204" pitchFamily="49" charset="0"/>
              </a:rPr>
              <a:t>)) {</a:t>
            </a:r>
          </a:p>
          <a:p>
            <a:r>
              <a:rPr lang="en-US" dirty="0">
                <a:solidFill>
                  <a:srgbClr val="6A9955"/>
                </a:solidFill>
                <a:latin typeface="Menlo" panose="020B0609030804020204" pitchFamily="49" charset="0"/>
              </a:rPr>
              <a:t>  // code will execute only on server</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p>
          <a:p>
            <a:br>
              <a:rPr lang="en-US" dirty="0">
                <a:solidFill>
                  <a:srgbClr val="D4D4D4"/>
                </a:solidFill>
                <a:latin typeface="Menlo" panose="020B0609030804020204" pitchFamily="49" charset="0"/>
              </a:rPr>
            </a:br>
            <a:r>
              <a:rPr lang="en-US" dirty="0">
                <a:solidFill>
                  <a:srgbClr val="DCDCAA"/>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isPlatformServer</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this.platformId</a:t>
            </a:r>
            <a:r>
              <a:rPr lang="en-US" dirty="0">
                <a:solidFill>
                  <a:srgbClr val="D4D4D4"/>
                </a:solidFill>
                <a:latin typeface="Menlo" panose="020B0609030804020204" pitchFamily="49" charset="0"/>
              </a:rPr>
              <a:t>)) {</a:t>
            </a:r>
          </a:p>
          <a:p>
            <a:r>
              <a:rPr lang="en-US" dirty="0">
                <a:solidFill>
                  <a:srgbClr val="6A9955"/>
                </a:solidFill>
                <a:latin typeface="Menlo" panose="020B0609030804020204" pitchFamily="49" charset="0"/>
              </a:rPr>
              <a:t>  // code will execute only on server</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417348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0F1CF3-4F15-6F4F-A329-C8F970F4566E}"/>
              </a:ext>
            </a:extLst>
          </p:cNvPr>
          <p:cNvSpPr>
            <a:spLocks noGrp="1"/>
          </p:cNvSpPr>
          <p:nvPr>
            <p:ph type="body" sz="quarter" idx="10"/>
          </p:nvPr>
        </p:nvSpPr>
        <p:spPr/>
        <p:txBody>
          <a:bodyPr/>
          <a:lstStyle/>
          <a:p>
            <a:pPr marL="342900" indent="-342900">
              <a:buFont typeface="Wingdings" pitchFamily="2" charset="2"/>
              <a:buChar char="§"/>
            </a:pPr>
            <a:r>
              <a:rPr lang="en-US" dirty="0"/>
              <a:t>Remove redundant backend calls</a:t>
            </a:r>
          </a:p>
          <a:p>
            <a:pPr marL="342900" indent="-342900">
              <a:buFont typeface="Wingdings" pitchFamily="2" charset="2"/>
              <a:buChar char="§"/>
            </a:pPr>
            <a:r>
              <a:rPr lang="en-US" dirty="0"/>
              <a:t>Remove flickering</a:t>
            </a:r>
          </a:p>
          <a:p>
            <a:endParaRPr lang="en-US"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Use SSR Transfer state</a:t>
            </a:r>
          </a:p>
        </p:txBody>
      </p:sp>
      <p:sp>
        <p:nvSpPr>
          <p:cNvPr id="5" name="Rectangle 1">
            <a:extLst>
              <a:ext uri="{FF2B5EF4-FFF2-40B4-BE49-F238E27FC236}">
                <a16:creationId xmlns:a16="http://schemas.microsoft.com/office/drawing/2014/main" id="{ABD99E2F-F979-B84C-B09C-13BF8CE10383}"/>
              </a:ext>
            </a:extLst>
          </p:cNvPr>
          <p:cNvSpPr/>
          <p:nvPr/>
        </p:nvSpPr>
        <p:spPr>
          <a:xfrm>
            <a:off x="269981" y="5984668"/>
            <a:ext cx="11654512" cy="369332"/>
          </a:xfrm>
          <a:prstGeom prst="rect">
            <a:avLst/>
          </a:prstGeom>
        </p:spPr>
        <p:txBody>
          <a:bodyPr wrap="square">
            <a:spAutoFit/>
          </a:bodyPr>
          <a:lstStyle/>
          <a:p>
            <a:r>
              <a:rPr lang="pl-PL" sz="1800" dirty="0">
                <a:hlinkClick r:id="rId2"/>
              </a:rPr>
              <a:t>https://sap.github.io/cloud-commerce-spartacus-storefront-docs/Configurable-State-Persistence-and-Rehydration/</a:t>
            </a:r>
            <a:endParaRPr lang="en-US" sz="1800" dirty="0"/>
          </a:p>
        </p:txBody>
      </p:sp>
    </p:spTree>
    <p:extLst>
      <p:ext uri="{BB962C8B-B14F-4D97-AF65-F5344CB8AC3E}">
        <p14:creationId xmlns:p14="http://schemas.microsoft.com/office/powerpoint/2010/main" val="214033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noProof="0" dirty="0"/>
              <a:t>Remove redundant backend calls</a:t>
            </a:r>
          </a:p>
          <a:p>
            <a:pPr marL="342900" indent="-342900">
              <a:buFont typeface="Wingdings" pitchFamily="2" charset="2"/>
              <a:buChar char="§"/>
            </a:pPr>
            <a:r>
              <a:rPr lang="en-US" noProof="0" dirty="0"/>
              <a:t>Remove flickering</a:t>
            </a:r>
          </a:p>
          <a:p>
            <a:pPr marL="342900" indent="-342900">
              <a:buFont typeface="Wingdings" pitchFamily="2" charset="2"/>
              <a:buChar char="§"/>
            </a:pPr>
            <a:r>
              <a:rPr lang="en-US" dirty="0"/>
              <a:t>Use </a:t>
            </a:r>
            <a:r>
              <a:rPr lang="en-US" dirty="0" err="1"/>
              <a:t>StateConfig</a:t>
            </a:r>
            <a:endParaRPr lang="en-US" dirty="0"/>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Using SSR </a:t>
            </a:r>
            <a:r>
              <a:rPr lang="pl-PL" noProof="0" dirty="0"/>
              <a:t>T</a:t>
            </a:r>
            <a:r>
              <a:rPr lang="en-US" noProof="0" dirty="0" err="1"/>
              <a:t>ransfer</a:t>
            </a:r>
            <a:r>
              <a:rPr lang="en-US" noProof="0" dirty="0"/>
              <a:t> </a:t>
            </a:r>
            <a:r>
              <a:rPr lang="pl-PL" noProof="0" dirty="0"/>
              <a:t>S</a:t>
            </a:r>
            <a:r>
              <a:rPr lang="en-US" noProof="0" dirty="0" err="1"/>
              <a:t>tate</a:t>
            </a:r>
            <a:endParaRPr lang="en-US" noProof="0" dirty="0"/>
          </a:p>
        </p:txBody>
      </p:sp>
      <p:sp>
        <p:nvSpPr>
          <p:cNvPr id="8" name="Rectangle 7">
            <a:extLst>
              <a:ext uri="{FF2B5EF4-FFF2-40B4-BE49-F238E27FC236}">
                <a16:creationId xmlns:a16="http://schemas.microsoft.com/office/drawing/2014/main" id="{4520277A-5583-8F48-B48B-0609F8AC8132}"/>
              </a:ext>
            </a:extLst>
          </p:cNvPr>
          <p:cNvSpPr/>
          <p:nvPr/>
        </p:nvSpPr>
        <p:spPr>
          <a:xfrm>
            <a:off x="747942" y="3353179"/>
            <a:ext cx="10172426" cy="3000821"/>
          </a:xfrm>
          <a:prstGeom prst="rect">
            <a:avLst/>
          </a:prstGeom>
        </p:spPr>
        <p:txBody>
          <a:bodyPr wrap="square">
            <a:spAutoFit/>
          </a:bodyPr>
          <a:lstStyle/>
          <a:p>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state:</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ssrTransfer</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keys:</a:t>
            </a:r>
            <a:r>
              <a:rPr lang="en-US" dirty="0">
                <a:solidFill>
                  <a:srgbClr val="D4D4D4"/>
                </a:solidFill>
                <a:latin typeface="Menlo" panose="020B0609030804020204" pitchFamily="49" charset="0"/>
              </a:rPr>
              <a:t> { </a:t>
            </a:r>
          </a:p>
          <a:p>
            <a:r>
              <a:rPr lang="en-US" dirty="0">
                <a:solidFill>
                  <a:srgbClr val="9CDCFE"/>
                </a:solidFill>
                <a:latin typeface="Menlo" panose="020B0609030804020204" pitchFamily="49" charset="0"/>
              </a:rPr>
              <a:t>        product: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StateTransferType</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TRANSFER_STATE</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as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StateConfig</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30073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noProof="0" dirty="0"/>
              <a:t>Add SSR support to your App</a:t>
            </a:r>
          </a:p>
          <a:p>
            <a:pPr marL="457200" indent="-457200">
              <a:buClr>
                <a:schemeClr val="tx1"/>
              </a:buClr>
              <a:buFont typeface="+mj-lt"/>
              <a:buAutoNum type="arabicPeriod"/>
            </a:pPr>
            <a:r>
              <a:rPr lang="en-US" noProof="0" dirty="0"/>
              <a:t>Disable “add to cart</a:t>
            </a:r>
            <a:r>
              <a:rPr lang="pl-PL" noProof="0" dirty="0"/>
              <a:t>”</a:t>
            </a:r>
            <a:r>
              <a:rPr lang="en-US" noProof="0" dirty="0"/>
              <a:t> button in SSR</a:t>
            </a:r>
          </a:p>
          <a:p>
            <a:pPr marL="457200" indent="-457200">
              <a:buClr>
                <a:schemeClr val="tx1"/>
              </a:buClr>
              <a:buFont typeface="+mj-lt"/>
              <a:buAutoNum type="arabicPeriod"/>
            </a:pPr>
            <a:endParaRPr lang="en-US" noProof="0" dirty="0"/>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noProof="0" dirty="0"/>
              <a:t>Learn by doing</a:t>
            </a:r>
          </a:p>
        </p:txBody>
      </p:sp>
    </p:spTree>
    <p:extLst>
      <p:ext uri="{BB962C8B-B14F-4D97-AF65-F5344CB8AC3E}">
        <p14:creationId xmlns:p14="http://schemas.microsoft.com/office/powerpoint/2010/main" val="259325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110929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b="1" noProof="0" dirty="0"/>
              <a:t>Topics</a:t>
            </a:r>
          </a:p>
          <a:p>
            <a:pPr marL="342900" indent="-342900">
              <a:buFont typeface="Wingdings" pitchFamily="2" charset="2"/>
              <a:buChar char="§"/>
            </a:pPr>
            <a:r>
              <a:rPr lang="en-US" noProof="0" dirty="0"/>
              <a:t>SSR and Angular Universal</a:t>
            </a:r>
          </a:p>
          <a:p>
            <a:pPr marL="342900" indent="-342900">
              <a:buFont typeface="Wingdings" pitchFamily="2" charset="2"/>
              <a:buChar char="§"/>
            </a:pPr>
            <a:r>
              <a:rPr lang="en-US" noProof="0" dirty="0"/>
              <a:t>SSR Coding Guidelines</a:t>
            </a:r>
          </a:p>
          <a:p>
            <a:pPr marL="342900" indent="-342900">
              <a:buFont typeface="Wingdings" pitchFamily="2" charset="2"/>
              <a:buChar char="§"/>
            </a:pPr>
            <a:r>
              <a:rPr lang="en-US" noProof="0" dirty="0"/>
              <a:t>Universal Components</a:t>
            </a:r>
          </a:p>
          <a:p>
            <a:pPr marL="342900" indent="-342900">
              <a:buFont typeface="Wingdings" pitchFamily="2" charset="2"/>
              <a:buChar char="§"/>
            </a:pPr>
            <a:r>
              <a:rPr lang="en-US" noProof="0" dirty="0"/>
              <a:t>SSR Transfer State</a:t>
            </a:r>
          </a:p>
          <a:p>
            <a:endParaRPr lang="en-US" noProof="0"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b="1" kern="0" noProof="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Enable SSR support in the app</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Build and start SSR server</a:t>
            </a:r>
          </a:p>
          <a:p>
            <a:pPr marL="285750" indent="-285750" fontAlgn="base">
              <a:spcBef>
                <a:spcPct val="50000"/>
              </a:spcBef>
              <a:spcAft>
                <a:spcPct val="0"/>
              </a:spcAft>
              <a:buClr>
                <a:srgbClr val="F0AB00"/>
              </a:buClr>
              <a:buFont typeface="Wingdings" pitchFamily="2" charset="2"/>
              <a:buChar char="§"/>
            </a:pPr>
            <a:r>
              <a:rPr lang="en-US" kern="0" noProof="0" dirty="0">
                <a:solidFill>
                  <a:schemeClr val="accent1"/>
                </a:solidFill>
                <a:ea typeface="Arial Unicode MS" pitchFamily="34" charset="-128"/>
                <a:cs typeface="Arial Unicode MS" pitchFamily="34" charset="-128"/>
              </a:rPr>
              <a:t>Disabling components for SSR</a:t>
            </a: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noProof="0" dirty="0"/>
              <a:t>SSR</a:t>
            </a:r>
          </a:p>
        </p:txBody>
      </p:sp>
    </p:spTree>
    <p:extLst>
      <p:ext uri="{BB962C8B-B14F-4D97-AF65-F5344CB8AC3E}">
        <p14:creationId xmlns:p14="http://schemas.microsoft.com/office/powerpoint/2010/main" val="24899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D37540-6324-AC43-9BE2-5408D134C78B}"/>
              </a:ext>
            </a:extLst>
          </p:cNvPr>
          <p:cNvSpPr>
            <a:spLocks noGrp="1"/>
          </p:cNvSpPr>
          <p:nvPr>
            <p:ph type="body" sz="quarter" idx="10"/>
          </p:nvPr>
        </p:nvSpPr>
        <p:spPr/>
        <p:txBody>
          <a:bodyPr/>
          <a:lstStyle/>
          <a:p>
            <a:r>
              <a:rPr lang="en-US" dirty="0"/>
              <a:t>Documentation</a:t>
            </a:r>
          </a:p>
          <a:p>
            <a:r>
              <a:rPr lang="pl-PL" sz="1800" dirty="0">
                <a:hlinkClick r:id="rId2"/>
              </a:rPr>
              <a:t>https://sap.github.io/cloud-commerce-spartacus-storefront-docs/Server-Side-Rendering-in-Spartacus/</a:t>
            </a:r>
            <a:endParaRPr lang="pl-PL" sz="1800" dirty="0"/>
          </a:p>
          <a:p>
            <a:r>
              <a:rPr lang="pl-PL" sz="1800" dirty="0">
                <a:hlinkClick r:id="rId3"/>
              </a:rPr>
              <a:t>https://sap.github.io/cloud-commerce-spartacus-storefront-docs/Server-Side-Rendering-Coding-Guidelines/</a:t>
            </a:r>
            <a:endParaRPr lang="pl-PL" sz="1800" dirty="0"/>
          </a:p>
          <a:p>
            <a:r>
              <a:rPr lang="pl-PL" sz="1800" dirty="0">
                <a:hlinkClick r:id="rId4"/>
              </a:rPr>
              <a:t>https://sap.github.io/cloud-commerce-spartacus-storefront-docs/Configurable-State-Persistence-and-Rehydration</a:t>
            </a:r>
            <a:endParaRPr lang="en-US" dirty="0"/>
          </a:p>
        </p:txBody>
      </p:sp>
      <p:sp>
        <p:nvSpPr>
          <p:cNvPr id="5" name="Title 4">
            <a:extLst>
              <a:ext uri="{FF2B5EF4-FFF2-40B4-BE49-F238E27FC236}">
                <a16:creationId xmlns:a16="http://schemas.microsoft.com/office/drawing/2014/main" id="{6275EBAC-EC89-3943-BDB3-3F05F2296340}"/>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48021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20996A07-0136-574D-9088-6B26E168E927}"/>
              </a:ext>
            </a:extLst>
          </p:cNvPr>
          <p:cNvSpPr/>
          <p:nvPr/>
        </p:nvSpPr>
        <p:spPr bwMode="gray">
          <a:xfrm>
            <a:off x="2127917" y="4375268"/>
            <a:ext cx="8224775" cy="1640531"/>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2" name="Rectangle 91">
            <a:extLst>
              <a:ext uri="{FF2B5EF4-FFF2-40B4-BE49-F238E27FC236}">
                <a16:creationId xmlns:a16="http://schemas.microsoft.com/office/drawing/2014/main" id="{8CCF1FBF-5739-3C4A-81FE-66A251147017}"/>
              </a:ext>
            </a:extLst>
          </p:cNvPr>
          <p:cNvSpPr/>
          <p:nvPr/>
        </p:nvSpPr>
        <p:spPr bwMode="gray">
          <a:xfrm>
            <a:off x="2127916" y="3327098"/>
            <a:ext cx="8224776" cy="645074"/>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A52BA85-F7B1-D14B-BAD6-36FABCD4D10C}"/>
              </a:ext>
            </a:extLst>
          </p:cNvPr>
          <p:cNvCxnSpPr>
            <a:cxnSpLocks/>
            <a:stCxn id="103" idx="2"/>
            <a:endCxn id="118" idx="0"/>
          </p:cNvCxnSpPr>
          <p:nvPr/>
        </p:nvCxnSpPr>
        <p:spPr>
          <a:xfrm flipH="1">
            <a:off x="9309889" y="2546610"/>
            <a:ext cx="13590" cy="986361"/>
          </a:xfrm>
          <a:prstGeom prst="straightConnector1">
            <a:avLst/>
          </a:prstGeom>
          <a:noFill/>
          <a:ln w="12700" cap="flat" cmpd="sng" algn="ctr">
            <a:solidFill>
              <a:srgbClr val="F0AB00"/>
            </a:solidFill>
            <a:prstDash val="solid"/>
            <a:headEnd type="none" w="med" len="lg"/>
            <a:tailEnd type="triangle" w="lg" len="lg"/>
          </a:ln>
          <a:effectLst/>
        </p:spPr>
      </p:cxnSp>
      <p:sp>
        <p:nvSpPr>
          <p:cNvPr id="94" name="Rectangle 93">
            <a:extLst>
              <a:ext uri="{FF2B5EF4-FFF2-40B4-BE49-F238E27FC236}">
                <a16:creationId xmlns:a16="http://schemas.microsoft.com/office/drawing/2014/main" id="{5E38E5AC-3AB9-A94A-A8CE-02EA4FBDF71E}"/>
              </a:ext>
            </a:extLst>
          </p:cNvPr>
          <p:cNvSpPr/>
          <p:nvPr/>
        </p:nvSpPr>
        <p:spPr bwMode="gray">
          <a:xfrm>
            <a:off x="4353528" y="1940910"/>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Web Client</a:t>
            </a:r>
          </a:p>
        </p:txBody>
      </p:sp>
      <p:cxnSp>
        <p:nvCxnSpPr>
          <p:cNvPr id="95" name="Straight Arrow Connector 8">
            <a:extLst>
              <a:ext uri="{FF2B5EF4-FFF2-40B4-BE49-F238E27FC236}">
                <a16:creationId xmlns:a16="http://schemas.microsoft.com/office/drawing/2014/main" id="{2E49F0CF-95B8-454B-B4A2-F5DE6C14253C}"/>
              </a:ext>
            </a:extLst>
          </p:cNvPr>
          <p:cNvCxnSpPr>
            <a:cxnSpLocks/>
            <a:stCxn id="94" idx="2"/>
            <a:endCxn id="124" idx="0"/>
          </p:cNvCxnSpPr>
          <p:nvPr/>
        </p:nvCxnSpPr>
        <p:spPr>
          <a:xfrm rot="16200000" flipH="1">
            <a:off x="5749715" y="2028029"/>
            <a:ext cx="990219" cy="2029809"/>
          </a:xfrm>
          <a:prstGeom prst="bentConnector3">
            <a:avLst>
              <a:gd name="adj1" fmla="val 50000"/>
            </a:avLst>
          </a:prstGeom>
          <a:noFill/>
          <a:ln w="12700" cap="flat" cmpd="sng" algn="ctr">
            <a:solidFill>
              <a:srgbClr val="F0AB00"/>
            </a:solidFill>
            <a:prstDash val="solid"/>
            <a:headEnd type="none" w="lg" len="lg"/>
            <a:tailEnd type="triangle" w="lg" len="lg"/>
          </a:ln>
          <a:effectLst/>
        </p:spPr>
      </p:cxnSp>
      <p:sp>
        <p:nvSpPr>
          <p:cNvPr id="96" name="Rectangle 95">
            <a:extLst>
              <a:ext uri="{FF2B5EF4-FFF2-40B4-BE49-F238E27FC236}">
                <a16:creationId xmlns:a16="http://schemas.microsoft.com/office/drawing/2014/main" id="{8696AB9C-87B9-E34D-8489-4D19F118277C}"/>
              </a:ext>
            </a:extLst>
          </p:cNvPr>
          <p:cNvSpPr/>
          <p:nvPr/>
        </p:nvSpPr>
        <p:spPr bwMode="gray">
          <a:xfrm>
            <a:off x="2294964"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Static Content</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(JPS, PNG)</a:t>
            </a:r>
          </a:p>
        </p:txBody>
      </p:sp>
      <p:cxnSp>
        <p:nvCxnSpPr>
          <p:cNvPr id="97" name="Straight Arrow Connector 67">
            <a:extLst>
              <a:ext uri="{FF2B5EF4-FFF2-40B4-BE49-F238E27FC236}">
                <a16:creationId xmlns:a16="http://schemas.microsoft.com/office/drawing/2014/main" id="{710AB575-EFD7-F04F-8EDD-505F552F8CEA}"/>
              </a:ext>
            </a:extLst>
          </p:cNvPr>
          <p:cNvCxnSpPr>
            <a:cxnSpLocks/>
            <a:stCxn id="94" idx="2"/>
            <a:endCxn id="123" idx="0"/>
          </p:cNvCxnSpPr>
          <p:nvPr/>
        </p:nvCxnSpPr>
        <p:spPr>
          <a:xfrm rot="5400000">
            <a:off x="3705530" y="2013653"/>
            <a:ext cx="990219" cy="2058563"/>
          </a:xfrm>
          <a:prstGeom prst="bentConnector3">
            <a:avLst>
              <a:gd name="adj1" fmla="val 50000"/>
            </a:avLst>
          </a:prstGeom>
          <a:noFill/>
          <a:ln w="12700" cap="flat" cmpd="sng" algn="ctr">
            <a:solidFill>
              <a:srgbClr val="F0AB00"/>
            </a:solidFill>
            <a:prstDash val="solid"/>
            <a:headEnd type="none" w="lg" len="lg"/>
            <a:tailEnd type="triangle" w="lg" len="lg"/>
          </a:ln>
          <a:effectLst/>
        </p:spPr>
      </p:cxnSp>
      <p:sp>
        <p:nvSpPr>
          <p:cNvPr id="98" name="Rectangle 97">
            <a:extLst>
              <a:ext uri="{FF2B5EF4-FFF2-40B4-BE49-F238E27FC236}">
                <a16:creationId xmlns:a16="http://schemas.microsoft.com/office/drawing/2014/main" id="{1CBD5117-72D2-8440-98BA-57460C513B16}"/>
              </a:ext>
            </a:extLst>
          </p:cNvPr>
          <p:cNvSpPr/>
          <p:nvPr/>
        </p:nvSpPr>
        <p:spPr bwMode="gray">
          <a:xfrm>
            <a:off x="4332285"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Static Application</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(JS, CSS)</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99" name="Straight Arrow Connector 67">
            <a:extLst>
              <a:ext uri="{FF2B5EF4-FFF2-40B4-BE49-F238E27FC236}">
                <a16:creationId xmlns:a16="http://schemas.microsoft.com/office/drawing/2014/main" id="{20C68CFD-EF34-B44A-B9AD-99FECB68F991}"/>
              </a:ext>
            </a:extLst>
          </p:cNvPr>
          <p:cNvCxnSpPr>
            <a:cxnSpLocks/>
            <a:stCxn id="94" idx="2"/>
            <a:endCxn id="117" idx="0"/>
          </p:cNvCxnSpPr>
          <p:nvPr/>
        </p:nvCxnSpPr>
        <p:spPr>
          <a:xfrm flipH="1">
            <a:off x="5213291" y="2547825"/>
            <a:ext cx="16629" cy="990219"/>
          </a:xfrm>
          <a:prstGeom prst="straightConnector1">
            <a:avLst/>
          </a:prstGeom>
          <a:noFill/>
          <a:ln w="12700" cap="flat" cmpd="sng" algn="ctr">
            <a:solidFill>
              <a:srgbClr val="F0AB00"/>
            </a:solidFill>
            <a:prstDash val="solid"/>
            <a:headEnd type="none" w="lg" len="lg"/>
            <a:tailEnd type="triangle" w="lg" len="lg"/>
          </a:ln>
          <a:effectLst/>
        </p:spPr>
      </p:cxnSp>
      <p:sp>
        <p:nvSpPr>
          <p:cNvPr id="100" name="Rectangle 99">
            <a:extLst>
              <a:ext uri="{FF2B5EF4-FFF2-40B4-BE49-F238E27FC236}">
                <a16:creationId xmlns:a16="http://schemas.microsoft.com/office/drawing/2014/main" id="{A8E633EE-7741-7246-B379-D6A398141670}"/>
              </a:ext>
            </a:extLst>
          </p:cNvPr>
          <p:cNvSpPr/>
          <p:nvPr/>
        </p:nvSpPr>
        <p:spPr bwMode="gray">
          <a:xfrm>
            <a:off x="6381516"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(REST API)</a:t>
            </a:r>
            <a:endParaRPr kumimoji="0" lang="en-US" sz="2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DEE31C20-1E86-124D-9F09-6B8CD70DB58F}"/>
              </a:ext>
            </a:extLst>
          </p:cNvPr>
          <p:cNvSpPr/>
          <p:nvPr/>
        </p:nvSpPr>
        <p:spPr bwMode="gray">
          <a:xfrm>
            <a:off x="8434168"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SSR</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(NODEJS)</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85C8390D-273E-DB4C-BC3B-9E0097B8729D}"/>
              </a:ext>
            </a:extLst>
          </p:cNvPr>
          <p:cNvSpPr/>
          <p:nvPr/>
        </p:nvSpPr>
        <p:spPr bwMode="gray">
          <a:xfrm>
            <a:off x="610635" y="3825204"/>
            <a:ext cx="1398978" cy="316033"/>
          </a:xfrm>
          <a:prstGeom prst="rect">
            <a:avLst/>
          </a:prstGeom>
          <a:noFill/>
          <a:ln w="25400" algn="ctr">
            <a:noFill/>
            <a:miter lim="800000"/>
            <a:headEnd/>
            <a:tailEnd/>
          </a:ln>
        </p:spPr>
        <p:txBody>
          <a:bodyPr lIns="90000" tIns="36000" rIns="90000" bIns="36000" rtlCol="0" anchor="ct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999999"/>
                </a:solidFill>
                <a:effectLst/>
                <a:uLnTx/>
                <a:uFillTx/>
                <a:latin typeface="Arial"/>
                <a:ea typeface="Arial Unicode MS" pitchFamily="34" charset="-128"/>
                <a:cs typeface="Arial Unicode MS" pitchFamily="34" charset="-128"/>
              </a:rPr>
              <a:t>Distributed Edge Cache (CDN)</a:t>
            </a:r>
          </a:p>
        </p:txBody>
      </p:sp>
      <p:sp>
        <p:nvSpPr>
          <p:cNvPr id="103" name="Rectangle 102">
            <a:extLst>
              <a:ext uri="{FF2B5EF4-FFF2-40B4-BE49-F238E27FC236}">
                <a16:creationId xmlns:a16="http://schemas.microsoft.com/office/drawing/2014/main" id="{06E62F51-E464-E34C-BE39-BCF5C088DFE2}"/>
              </a:ext>
            </a:extLst>
          </p:cNvPr>
          <p:cNvSpPr/>
          <p:nvPr/>
        </p:nvSpPr>
        <p:spPr bwMode="gray">
          <a:xfrm>
            <a:off x="8447087" y="1939695"/>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Web Crawler</a:t>
            </a:r>
          </a:p>
        </p:txBody>
      </p:sp>
      <p:cxnSp>
        <p:nvCxnSpPr>
          <p:cNvPr id="105" name="Straight Arrow Connector 77">
            <a:extLst>
              <a:ext uri="{FF2B5EF4-FFF2-40B4-BE49-F238E27FC236}">
                <a16:creationId xmlns:a16="http://schemas.microsoft.com/office/drawing/2014/main" id="{A3DA745A-F306-4748-9AF7-9E4A132129BB}"/>
              </a:ext>
            </a:extLst>
          </p:cNvPr>
          <p:cNvCxnSpPr>
            <a:cxnSpLocks/>
            <a:stCxn id="108" idx="3"/>
            <a:endCxn id="107" idx="1"/>
          </p:cNvCxnSpPr>
          <p:nvPr/>
        </p:nvCxnSpPr>
        <p:spPr>
          <a:xfrm flipV="1">
            <a:off x="10094585" y="4824628"/>
            <a:ext cx="875017" cy="429070"/>
          </a:xfrm>
          <a:prstGeom prst="bentConnector2">
            <a:avLst/>
          </a:prstGeom>
          <a:noFill/>
          <a:ln w="12700" cap="flat" cmpd="sng" algn="ctr">
            <a:solidFill>
              <a:srgbClr val="F0AB00"/>
            </a:solidFill>
            <a:prstDash val="dash"/>
            <a:headEnd type="none" w="med" len="med"/>
            <a:tailEnd type="none" w="med" len="med"/>
          </a:ln>
          <a:effectLst/>
        </p:spPr>
      </p:cxnSp>
      <p:sp>
        <p:nvSpPr>
          <p:cNvPr id="106" name="TextBox 105">
            <a:extLst>
              <a:ext uri="{FF2B5EF4-FFF2-40B4-BE49-F238E27FC236}">
                <a16:creationId xmlns:a16="http://schemas.microsoft.com/office/drawing/2014/main" id="{0059E6AD-6A54-9643-8724-11B823542379}"/>
              </a:ext>
            </a:extLst>
          </p:cNvPr>
          <p:cNvSpPr txBox="1"/>
          <p:nvPr/>
        </p:nvSpPr>
        <p:spPr>
          <a:xfrm>
            <a:off x="5614215" y="2001832"/>
            <a:ext cx="440986" cy="161583"/>
          </a:xfrm>
          <a:prstGeom prst="rect">
            <a:avLst/>
          </a:prstGeom>
          <a:solidFill>
            <a:srgbClr val="F0AB00"/>
          </a:solidFill>
          <a:ln>
            <a:noFill/>
          </a:ln>
        </p:spPr>
        <p:txBody>
          <a:bodyPr wrap="none" lIns="36000" tIns="0" rIns="36000" bIns="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state</a:t>
            </a:r>
          </a:p>
        </p:txBody>
      </p:sp>
      <p:sp>
        <p:nvSpPr>
          <p:cNvPr id="107" name="Rectangle 106">
            <a:extLst>
              <a:ext uri="{FF2B5EF4-FFF2-40B4-BE49-F238E27FC236}">
                <a16:creationId xmlns:a16="http://schemas.microsoft.com/office/drawing/2014/main" id="{A6514E0E-09BD-3A47-82E9-E3C3DC3EA174}"/>
              </a:ext>
            </a:extLst>
          </p:cNvPr>
          <p:cNvSpPr/>
          <p:nvPr/>
        </p:nvSpPr>
        <p:spPr>
          <a:xfrm rot="16200000">
            <a:off x="10484533" y="4212601"/>
            <a:ext cx="970137" cy="253916"/>
          </a:xfrm>
          <a:prstGeom prst="rect">
            <a:avLst/>
          </a:prstGeom>
          <a:no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transfer state</a:t>
            </a:r>
            <a:endParaRPr kumimoji="0" lang="en-US" sz="1050" b="0" i="0" u="none" strike="noStrike" kern="0" cap="none" spc="0" normalizeH="0" baseline="0" noProof="0" dirty="0">
              <a:ln>
                <a:noFill/>
              </a:ln>
              <a:solidFill>
                <a:srgbClr val="F0AB00"/>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CA488D4B-1F7E-4643-AC77-A628442AFFC0}"/>
              </a:ext>
            </a:extLst>
          </p:cNvPr>
          <p:cNvSpPr txBox="1"/>
          <p:nvPr/>
        </p:nvSpPr>
        <p:spPr>
          <a:xfrm>
            <a:off x="9679582" y="5169059"/>
            <a:ext cx="415003" cy="169277"/>
          </a:xfrm>
          <a:prstGeom prst="rect">
            <a:avLst/>
          </a:prstGeom>
          <a:solidFill>
            <a:srgbClr val="F0AB00"/>
          </a:solidFill>
          <a:ln>
            <a:noFill/>
          </a:ln>
        </p:spPr>
        <p:txBody>
          <a:bodyPr wrap="none" lIns="36000" tIns="0" rIns="36000" bIns="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state</a:t>
            </a:r>
          </a:p>
        </p:txBody>
      </p:sp>
      <p:pic>
        <p:nvPicPr>
          <p:cNvPr id="112" name="Graphic 111" descr="Cloud">
            <a:extLst>
              <a:ext uri="{FF2B5EF4-FFF2-40B4-BE49-F238E27FC236}">
                <a16:creationId xmlns:a16="http://schemas.microsoft.com/office/drawing/2014/main" id="{8D8980EC-4DB2-E248-9BB9-1ABF728817B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17774" y="3359001"/>
            <a:ext cx="567771" cy="567771"/>
          </a:xfrm>
          <a:prstGeom prst="rect">
            <a:avLst/>
          </a:prstGeom>
        </p:spPr>
      </p:pic>
      <p:cxnSp>
        <p:nvCxnSpPr>
          <p:cNvPr id="113" name="Straight Arrow Connector 76">
            <a:extLst>
              <a:ext uri="{FF2B5EF4-FFF2-40B4-BE49-F238E27FC236}">
                <a16:creationId xmlns:a16="http://schemas.microsoft.com/office/drawing/2014/main" id="{5D78DB37-EDA8-054A-BE19-400659968E1F}"/>
              </a:ext>
            </a:extLst>
          </p:cNvPr>
          <p:cNvCxnSpPr>
            <a:cxnSpLocks/>
            <a:stCxn id="101" idx="2"/>
            <a:endCxn id="125" idx="3"/>
          </p:cNvCxnSpPr>
          <p:nvPr/>
        </p:nvCxnSpPr>
        <p:spPr>
          <a:xfrm rot="5400000">
            <a:off x="8935194" y="5930066"/>
            <a:ext cx="503471" cy="247263"/>
          </a:xfrm>
          <a:prstGeom prst="bentConnector2">
            <a:avLst/>
          </a:prstGeom>
          <a:noFill/>
          <a:ln w="12700" cap="flat" cmpd="sng" algn="ctr">
            <a:solidFill>
              <a:srgbClr val="F0AB00"/>
            </a:solidFill>
            <a:prstDash val="solid"/>
            <a:headEnd type="none" w="med" len="med"/>
            <a:tailEnd type="none" w="med" len="med"/>
          </a:ln>
          <a:effectLst/>
        </p:spPr>
      </p:cxnSp>
      <p:cxnSp>
        <p:nvCxnSpPr>
          <p:cNvPr id="114" name="Straight Arrow Connector 77">
            <a:extLst>
              <a:ext uri="{FF2B5EF4-FFF2-40B4-BE49-F238E27FC236}">
                <a16:creationId xmlns:a16="http://schemas.microsoft.com/office/drawing/2014/main" id="{CD4A0E64-CC45-9742-B86F-A5A354F6C494}"/>
              </a:ext>
            </a:extLst>
          </p:cNvPr>
          <p:cNvCxnSpPr>
            <a:cxnSpLocks/>
            <a:stCxn id="107" idx="3"/>
            <a:endCxn id="106" idx="0"/>
          </p:cNvCxnSpPr>
          <p:nvPr/>
        </p:nvCxnSpPr>
        <p:spPr>
          <a:xfrm rot="16200000" flipV="1">
            <a:off x="7475826" y="360715"/>
            <a:ext cx="1852659" cy="5134894"/>
          </a:xfrm>
          <a:prstGeom prst="bentConnector3">
            <a:avLst>
              <a:gd name="adj1" fmla="val 112339"/>
            </a:avLst>
          </a:prstGeom>
          <a:noFill/>
          <a:ln w="12700" cap="flat" cmpd="sng" algn="ctr">
            <a:solidFill>
              <a:srgbClr val="F0AB00"/>
            </a:solidFill>
            <a:prstDash val="dash"/>
            <a:headEnd type="none" w="med" len="med"/>
            <a:tailEnd type="triangle"/>
          </a:ln>
          <a:effectLst/>
        </p:spPr>
      </p:cxnSp>
      <p:cxnSp>
        <p:nvCxnSpPr>
          <p:cNvPr id="115" name="Straight Connector 114">
            <a:extLst>
              <a:ext uri="{FF2B5EF4-FFF2-40B4-BE49-F238E27FC236}">
                <a16:creationId xmlns:a16="http://schemas.microsoft.com/office/drawing/2014/main" id="{AE3B0C84-096A-5D48-815D-2B0864FB9B5E}"/>
              </a:ext>
            </a:extLst>
          </p:cNvPr>
          <p:cNvCxnSpPr>
            <a:cxnSpLocks/>
            <a:stCxn id="112" idx="3"/>
            <a:endCxn id="92" idx="1"/>
          </p:cNvCxnSpPr>
          <p:nvPr/>
        </p:nvCxnSpPr>
        <p:spPr>
          <a:xfrm>
            <a:off x="1585545" y="3642887"/>
            <a:ext cx="542371" cy="6748"/>
          </a:xfrm>
          <a:prstGeom prst="line">
            <a:avLst/>
          </a:prstGeom>
          <a:noFill/>
          <a:ln w="12700" cap="flat" cmpd="sng" algn="ctr">
            <a:solidFill>
              <a:srgbClr val="999999"/>
            </a:solidFill>
            <a:prstDash val="dash"/>
            <a:headEnd type="none" w="med" len="med"/>
            <a:tailEnd type="none" w="med" len="med"/>
          </a:ln>
          <a:effectLst/>
        </p:spPr>
      </p:cxnSp>
      <p:sp>
        <p:nvSpPr>
          <p:cNvPr id="117" name="TextBox 116">
            <a:extLst>
              <a:ext uri="{FF2B5EF4-FFF2-40B4-BE49-F238E27FC236}">
                <a16:creationId xmlns:a16="http://schemas.microsoft.com/office/drawing/2014/main" id="{DEB36DB6-CDC6-E54F-B22E-472798BA8FAA}"/>
              </a:ext>
            </a:extLst>
          </p:cNvPr>
          <p:cNvSpPr txBox="1"/>
          <p:nvPr/>
        </p:nvSpPr>
        <p:spPr>
          <a:xfrm>
            <a:off x="4337718" y="3538044"/>
            <a:ext cx="1751146"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18" name="TextBox 117">
            <a:extLst>
              <a:ext uri="{FF2B5EF4-FFF2-40B4-BE49-F238E27FC236}">
                <a16:creationId xmlns:a16="http://schemas.microsoft.com/office/drawing/2014/main" id="{7B22FD81-5302-A54F-8889-9DBEA1E71D0D}"/>
              </a:ext>
            </a:extLst>
          </p:cNvPr>
          <p:cNvSpPr txBox="1"/>
          <p:nvPr/>
        </p:nvSpPr>
        <p:spPr>
          <a:xfrm>
            <a:off x="8435284" y="3532971"/>
            <a:ext cx="1749210"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3" name="TextBox 122">
            <a:extLst>
              <a:ext uri="{FF2B5EF4-FFF2-40B4-BE49-F238E27FC236}">
                <a16:creationId xmlns:a16="http://schemas.microsoft.com/office/drawing/2014/main" id="{A8E5A3A9-D176-E847-89A3-A02A0E156FAE}"/>
              </a:ext>
            </a:extLst>
          </p:cNvPr>
          <p:cNvSpPr txBox="1"/>
          <p:nvPr/>
        </p:nvSpPr>
        <p:spPr>
          <a:xfrm>
            <a:off x="2296752" y="3538044"/>
            <a:ext cx="174920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4" name="TextBox 123">
            <a:extLst>
              <a:ext uri="{FF2B5EF4-FFF2-40B4-BE49-F238E27FC236}">
                <a16:creationId xmlns:a16="http://schemas.microsoft.com/office/drawing/2014/main" id="{BDC9FCE3-8036-C743-B4B7-663FE411566A}"/>
              </a:ext>
            </a:extLst>
          </p:cNvPr>
          <p:cNvSpPr txBox="1"/>
          <p:nvPr/>
        </p:nvSpPr>
        <p:spPr>
          <a:xfrm>
            <a:off x="6379579" y="3538044"/>
            <a:ext cx="176029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5" name="TextBox 124">
            <a:extLst>
              <a:ext uri="{FF2B5EF4-FFF2-40B4-BE49-F238E27FC236}">
                <a16:creationId xmlns:a16="http://schemas.microsoft.com/office/drawing/2014/main" id="{D3BB4C62-C9C5-884D-B0C4-09D4772C1E46}"/>
              </a:ext>
            </a:extLst>
          </p:cNvPr>
          <p:cNvSpPr txBox="1"/>
          <p:nvPr/>
        </p:nvSpPr>
        <p:spPr>
          <a:xfrm>
            <a:off x="7608504" y="6206466"/>
            <a:ext cx="1454793"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 </a:t>
            </a:r>
          </a:p>
        </p:txBody>
      </p:sp>
      <p:cxnSp>
        <p:nvCxnSpPr>
          <p:cNvPr id="126" name="Straight Arrow Connector 8">
            <a:extLst>
              <a:ext uri="{FF2B5EF4-FFF2-40B4-BE49-F238E27FC236}">
                <a16:creationId xmlns:a16="http://schemas.microsoft.com/office/drawing/2014/main" id="{4F2CFAB8-9EAC-3540-B71B-22C21A21470C}"/>
              </a:ext>
            </a:extLst>
          </p:cNvPr>
          <p:cNvCxnSpPr>
            <a:cxnSpLocks/>
            <a:stCxn id="125" idx="1"/>
            <a:endCxn id="100" idx="2"/>
          </p:cNvCxnSpPr>
          <p:nvPr/>
        </p:nvCxnSpPr>
        <p:spPr>
          <a:xfrm rot="10800000">
            <a:off x="7257908" y="5801963"/>
            <a:ext cx="350596" cy="503471"/>
          </a:xfrm>
          <a:prstGeom prst="bentConnector2">
            <a:avLst/>
          </a:prstGeom>
          <a:noFill/>
          <a:ln w="12700" cap="flat" cmpd="sng" algn="ctr">
            <a:solidFill>
              <a:srgbClr val="F0AB00"/>
            </a:solidFill>
            <a:prstDash val="solid"/>
            <a:headEnd type="none" w="med" len="lg"/>
            <a:tailEnd type="triangle" w="lg" len="lg"/>
          </a:ln>
          <a:effectLst/>
        </p:spPr>
      </p:cxnSp>
      <p:cxnSp>
        <p:nvCxnSpPr>
          <p:cNvPr id="133" name="Straight Arrow Connector 132">
            <a:extLst>
              <a:ext uri="{FF2B5EF4-FFF2-40B4-BE49-F238E27FC236}">
                <a16:creationId xmlns:a16="http://schemas.microsoft.com/office/drawing/2014/main" id="{3E61C88C-9FCB-AF4F-941A-A45857E3B9C6}"/>
              </a:ext>
            </a:extLst>
          </p:cNvPr>
          <p:cNvCxnSpPr>
            <a:cxnSpLocks/>
            <a:stCxn id="118" idx="2"/>
            <a:endCxn id="101" idx="0"/>
          </p:cNvCxnSpPr>
          <p:nvPr/>
        </p:nvCxnSpPr>
        <p:spPr>
          <a:xfrm>
            <a:off x="9309889" y="3730905"/>
            <a:ext cx="671" cy="1340435"/>
          </a:xfrm>
          <a:prstGeom prst="straightConnector1">
            <a:avLst/>
          </a:prstGeom>
          <a:noFill/>
          <a:ln w="12700" cap="flat" cmpd="sng" algn="ctr">
            <a:solidFill>
              <a:srgbClr val="F0AB00"/>
            </a:solidFill>
            <a:prstDash val="solid"/>
            <a:headEnd type="none" w="med" len="lg"/>
            <a:tailEnd type="triangle" w="lg" len="lg"/>
          </a:ln>
          <a:effectLst/>
        </p:spPr>
      </p:cxnSp>
      <p:cxnSp>
        <p:nvCxnSpPr>
          <p:cNvPr id="137" name="Straight Arrow Connector 67">
            <a:extLst>
              <a:ext uri="{FF2B5EF4-FFF2-40B4-BE49-F238E27FC236}">
                <a16:creationId xmlns:a16="http://schemas.microsoft.com/office/drawing/2014/main" id="{F5BA138C-9BDC-2142-8558-243E984C8FBB}"/>
              </a:ext>
            </a:extLst>
          </p:cNvPr>
          <p:cNvCxnSpPr>
            <a:cxnSpLocks/>
            <a:stCxn id="123" idx="2"/>
            <a:endCxn id="96" idx="0"/>
          </p:cNvCxnSpPr>
          <p:nvPr/>
        </p:nvCxnSpPr>
        <p:spPr>
          <a:xfrm flipH="1">
            <a:off x="3171356" y="3735978"/>
            <a:ext cx="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0" name="Straight Arrow Connector 67">
            <a:extLst>
              <a:ext uri="{FF2B5EF4-FFF2-40B4-BE49-F238E27FC236}">
                <a16:creationId xmlns:a16="http://schemas.microsoft.com/office/drawing/2014/main" id="{2DD97029-5407-6B47-A3E4-DC3B81AA3170}"/>
              </a:ext>
            </a:extLst>
          </p:cNvPr>
          <p:cNvCxnSpPr>
            <a:cxnSpLocks/>
            <a:stCxn id="117" idx="2"/>
            <a:endCxn id="98" idx="0"/>
          </p:cNvCxnSpPr>
          <p:nvPr/>
        </p:nvCxnSpPr>
        <p:spPr>
          <a:xfrm flipH="1">
            <a:off x="5208677" y="3735978"/>
            <a:ext cx="4614"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2" name="Straight Arrow Connector 8">
            <a:extLst>
              <a:ext uri="{FF2B5EF4-FFF2-40B4-BE49-F238E27FC236}">
                <a16:creationId xmlns:a16="http://schemas.microsoft.com/office/drawing/2014/main" id="{C38B7F41-AC15-E146-9A68-FD9A2DD361B6}"/>
              </a:ext>
            </a:extLst>
          </p:cNvPr>
          <p:cNvCxnSpPr>
            <a:cxnSpLocks/>
            <a:stCxn id="124" idx="2"/>
            <a:endCxn id="100" idx="0"/>
          </p:cNvCxnSpPr>
          <p:nvPr/>
        </p:nvCxnSpPr>
        <p:spPr>
          <a:xfrm flipH="1">
            <a:off x="7257908" y="3735978"/>
            <a:ext cx="182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6" name="Straight Arrow Connector 145">
            <a:extLst>
              <a:ext uri="{FF2B5EF4-FFF2-40B4-BE49-F238E27FC236}">
                <a16:creationId xmlns:a16="http://schemas.microsoft.com/office/drawing/2014/main" id="{AD66CC88-0A5A-8F47-A6A4-8E99259B002A}"/>
              </a:ext>
            </a:extLst>
          </p:cNvPr>
          <p:cNvCxnSpPr>
            <a:cxnSpLocks/>
          </p:cNvCxnSpPr>
          <p:nvPr/>
        </p:nvCxnSpPr>
        <p:spPr>
          <a:xfrm>
            <a:off x="7540686" y="2243152"/>
            <a:ext cx="1772031" cy="1019329"/>
          </a:xfrm>
          <a:prstGeom prst="straightConnector1">
            <a:avLst/>
          </a:prstGeom>
          <a:noFill/>
          <a:ln w="12700" cap="flat" cmpd="sng" algn="ctr">
            <a:solidFill>
              <a:srgbClr val="F0AB00"/>
            </a:solidFill>
            <a:prstDash val="dash"/>
            <a:headEnd type="none" w="med" len="lg"/>
            <a:tailEnd type="triangle" w="lg" len="lg"/>
          </a:ln>
          <a:effectLst/>
        </p:spPr>
      </p:cxnSp>
      <p:cxnSp>
        <p:nvCxnSpPr>
          <p:cNvPr id="147" name="Straight Arrow Connector 146">
            <a:extLst>
              <a:ext uri="{FF2B5EF4-FFF2-40B4-BE49-F238E27FC236}">
                <a16:creationId xmlns:a16="http://schemas.microsoft.com/office/drawing/2014/main" id="{AD6408D7-1148-B24A-A7A4-2D8651FE0FB9}"/>
              </a:ext>
            </a:extLst>
          </p:cNvPr>
          <p:cNvCxnSpPr>
            <a:cxnSpLocks/>
            <a:stCxn id="94" idx="3"/>
          </p:cNvCxnSpPr>
          <p:nvPr/>
        </p:nvCxnSpPr>
        <p:spPr>
          <a:xfrm>
            <a:off x="6106312" y="2244368"/>
            <a:ext cx="1434374" cy="0"/>
          </a:xfrm>
          <a:prstGeom prst="straightConnector1">
            <a:avLst/>
          </a:prstGeom>
          <a:noFill/>
          <a:ln w="12700" cap="flat" cmpd="sng" algn="ctr">
            <a:solidFill>
              <a:srgbClr val="F0AB00"/>
            </a:solidFill>
            <a:prstDash val="dash"/>
            <a:headEnd type="none" w="med" len="med"/>
            <a:tailEnd type="none" w="med" len="med"/>
          </a:ln>
          <a:effectLst/>
        </p:spPr>
      </p:cxnSp>
      <p:sp>
        <p:nvSpPr>
          <p:cNvPr id="173" name="TextBox 172">
            <a:extLst>
              <a:ext uri="{FF2B5EF4-FFF2-40B4-BE49-F238E27FC236}">
                <a16:creationId xmlns:a16="http://schemas.microsoft.com/office/drawing/2014/main" id="{866EEBA7-51A9-AA40-A25A-CE004AD94037}"/>
              </a:ext>
            </a:extLst>
          </p:cNvPr>
          <p:cNvSpPr txBox="1"/>
          <p:nvPr/>
        </p:nvSpPr>
        <p:spPr>
          <a:xfrm>
            <a:off x="2294656" y="4565935"/>
            <a:ext cx="7889834" cy="199245"/>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cache-control</a:t>
            </a:r>
          </a:p>
        </p:txBody>
      </p:sp>
      <p:sp>
        <p:nvSpPr>
          <p:cNvPr id="209" name="Title 208">
            <a:extLst>
              <a:ext uri="{FF2B5EF4-FFF2-40B4-BE49-F238E27FC236}">
                <a16:creationId xmlns:a16="http://schemas.microsoft.com/office/drawing/2014/main" id="{1A3F5431-14D9-244A-ADC8-807A855E9D4F}"/>
              </a:ext>
            </a:extLst>
          </p:cNvPr>
          <p:cNvSpPr>
            <a:spLocks noGrp="1"/>
          </p:cNvSpPr>
          <p:nvPr>
            <p:ph type="title"/>
          </p:nvPr>
        </p:nvSpPr>
        <p:spPr/>
        <p:txBody>
          <a:bodyPr/>
          <a:lstStyle/>
          <a:p>
            <a:r>
              <a:rPr lang="en-US" noProof="0" dirty="0"/>
              <a:t>Server Side Rendering (SSR)</a:t>
            </a:r>
          </a:p>
        </p:txBody>
      </p:sp>
    </p:spTree>
    <p:extLst>
      <p:ext uri="{BB962C8B-B14F-4D97-AF65-F5344CB8AC3E}">
        <p14:creationId xmlns:p14="http://schemas.microsoft.com/office/powerpoint/2010/main" val="315985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noProof="0" dirty="0"/>
              <a:t>Install additional dependencies</a:t>
            </a:r>
          </a:p>
          <a:p>
            <a:pPr marL="342900" indent="-342900">
              <a:buFont typeface="Wingdings" pitchFamily="2" charset="2"/>
              <a:buChar char="§"/>
            </a:pPr>
            <a:r>
              <a:rPr lang="en-US" noProof="0" dirty="0"/>
              <a:t>Prepare angular build for server platform "@angular/platform-server"</a:t>
            </a:r>
          </a:p>
          <a:p>
            <a:pPr marL="342900" indent="-342900">
              <a:buFont typeface="Wingdings" pitchFamily="2" charset="2"/>
              <a:buChar char="§"/>
            </a:pPr>
            <a:r>
              <a:rPr lang="en-US" noProof="0" dirty="0"/>
              <a:t>Create express server using "@</a:t>
            </a:r>
            <a:r>
              <a:rPr lang="en-US" noProof="0" dirty="0" err="1"/>
              <a:t>nguniversal</a:t>
            </a:r>
            <a:r>
              <a:rPr lang="en-US" noProof="0" dirty="0"/>
              <a:t>/express-engine„</a:t>
            </a:r>
          </a:p>
          <a:p>
            <a:pPr marL="342900" indent="-342900">
              <a:buFont typeface="Wingdings" pitchFamily="2" charset="2"/>
              <a:buChar char="§"/>
            </a:pPr>
            <a:r>
              <a:rPr lang="en-US" noProof="0" dirty="0"/>
              <a:t>Enable SSR Transfer State</a:t>
            </a:r>
            <a:r>
              <a:rPr lang="pl-PL" noProof="0" dirty="0"/>
              <a:t> </a:t>
            </a:r>
            <a:r>
              <a:rPr lang="pl-PL" noProof="0"/>
              <a:t>support</a:t>
            </a:r>
            <a:endParaRPr lang="en-US" noProof="0" dirty="0"/>
          </a:p>
          <a:p>
            <a:pPr marL="342900" indent="-342900">
              <a:buFont typeface="Wingdings" pitchFamily="2" charset="2"/>
              <a:buChar char="§"/>
            </a:pPr>
            <a:r>
              <a:rPr lang="en-US" noProof="0" dirty="0"/>
              <a:t>Add script commands to </a:t>
            </a:r>
            <a:r>
              <a:rPr lang="en-US" noProof="0" dirty="0" err="1"/>
              <a:t>package.json</a:t>
            </a:r>
            <a:endParaRPr lang="en-US" noProof="0" dirty="0"/>
          </a:p>
          <a:p>
            <a:pPr marL="342900" indent="-342900">
              <a:buFont typeface="Wingdings" pitchFamily="2" charset="2"/>
              <a:buChar char="§"/>
            </a:pPr>
            <a:endParaRPr lang="en-US" noProof="0"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Adding SSR support to your App</a:t>
            </a:r>
          </a:p>
        </p:txBody>
      </p:sp>
      <p:sp>
        <p:nvSpPr>
          <p:cNvPr id="6" name="Rectangle 1">
            <a:extLst>
              <a:ext uri="{FF2B5EF4-FFF2-40B4-BE49-F238E27FC236}">
                <a16:creationId xmlns:a16="http://schemas.microsoft.com/office/drawing/2014/main" id="{358E99B1-DC3E-4422-9597-2823C0FF8E8A}"/>
              </a:ext>
            </a:extLst>
          </p:cNvPr>
          <p:cNvSpPr/>
          <p:nvPr/>
        </p:nvSpPr>
        <p:spPr>
          <a:xfrm>
            <a:off x="394508" y="5238000"/>
            <a:ext cx="11654512" cy="369332"/>
          </a:xfrm>
          <a:prstGeom prst="rect">
            <a:avLst/>
          </a:prstGeom>
        </p:spPr>
        <p:txBody>
          <a:bodyPr wrap="square">
            <a:spAutoFit/>
          </a:bodyPr>
          <a:lstStyle/>
          <a:p>
            <a:r>
              <a:rPr lang="pl-PL" sz="1800" dirty="0">
                <a:hlinkClick r:id="rId2"/>
              </a:rPr>
              <a:t>https://sap.github.io/cloud-commerce-spartacus-storefront-docs/Server-Side-Rendering-in-Spartacus/</a:t>
            </a:r>
            <a:endParaRPr lang="pl-PL" sz="1800" dirty="0"/>
          </a:p>
        </p:txBody>
      </p:sp>
    </p:spTree>
    <p:extLst>
      <p:ext uri="{BB962C8B-B14F-4D97-AF65-F5344CB8AC3E}">
        <p14:creationId xmlns:p14="http://schemas.microsoft.com/office/powerpoint/2010/main" val="231137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noProof="0" dirty="0"/>
              <a:t>Disable PWA </a:t>
            </a:r>
            <a:r>
              <a:rPr lang="en-US" noProof="0" dirty="0" err="1"/>
              <a:t>suport</a:t>
            </a:r>
            <a:r>
              <a:rPr lang="en-US" noProof="0" dirty="0"/>
              <a:t> for testing   </a:t>
            </a:r>
            <a:r>
              <a:rPr lang="en-US" i="1" noProof="0" dirty="0"/>
              <a:t>{ </a:t>
            </a:r>
            <a:r>
              <a:rPr lang="en-US" i="1" noProof="0" dirty="0" err="1"/>
              <a:t>pwa</a:t>
            </a:r>
            <a:r>
              <a:rPr lang="en-US" i="1" noProof="0" dirty="0"/>
              <a:t>: { enabled: false }}</a:t>
            </a:r>
          </a:p>
          <a:p>
            <a:pPr marL="342900" indent="-342900">
              <a:buFont typeface="Wingdings" pitchFamily="2" charset="2"/>
              <a:buChar char="§"/>
            </a:pPr>
            <a:r>
              <a:rPr lang="en-US" i="1" noProof="0" dirty="0"/>
              <a:t>yarn </a:t>
            </a:r>
            <a:r>
              <a:rPr lang="en-US" i="1" noProof="0" dirty="0" err="1"/>
              <a:t>build:ssr</a:t>
            </a:r>
            <a:endParaRPr lang="en-US" i="1" noProof="0" dirty="0"/>
          </a:p>
          <a:p>
            <a:pPr marL="342900" indent="-342900">
              <a:buFont typeface="Wingdings" pitchFamily="2" charset="2"/>
              <a:buChar char="§"/>
            </a:pPr>
            <a:r>
              <a:rPr lang="en-US" i="1" noProof="0" dirty="0"/>
              <a:t>yarn </a:t>
            </a:r>
            <a:r>
              <a:rPr lang="en-US" i="1" noProof="0" dirty="0" err="1"/>
              <a:t>serve:ssr</a:t>
            </a:r>
            <a:endParaRPr lang="en-US" i="1" noProof="0" dirty="0"/>
          </a:p>
          <a:p>
            <a:pPr marL="342900" indent="-342900">
              <a:buFont typeface="Wingdings" pitchFamily="2" charset="2"/>
              <a:buChar char="§"/>
            </a:pPr>
            <a:r>
              <a:rPr lang="en-US" noProof="0" dirty="0"/>
              <a:t>Check page source (Ctrl + U)</a:t>
            </a:r>
          </a:p>
          <a:p>
            <a:pPr marL="342900" indent="-342900">
              <a:buFont typeface="Wingdings" pitchFamily="2" charset="2"/>
              <a:buChar char="§"/>
            </a:pPr>
            <a:r>
              <a:rPr lang="en-US" noProof="0" dirty="0"/>
              <a:t>Disable JavaScript in the browser</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Building and Running SSR server</a:t>
            </a:r>
          </a:p>
        </p:txBody>
      </p:sp>
      <p:pic>
        <p:nvPicPr>
          <p:cNvPr id="8" name="Obraz 7">
            <a:extLst>
              <a:ext uri="{FF2B5EF4-FFF2-40B4-BE49-F238E27FC236}">
                <a16:creationId xmlns:a16="http://schemas.microsoft.com/office/drawing/2014/main" id="{D3E444CE-4969-4FDE-93D7-08C222CA5BA9}"/>
              </a:ext>
            </a:extLst>
          </p:cNvPr>
          <p:cNvPicPr>
            <a:picLocks noChangeAspect="1"/>
          </p:cNvPicPr>
          <p:nvPr/>
        </p:nvPicPr>
        <p:blipFill>
          <a:blip r:embed="rId2"/>
          <a:stretch>
            <a:fillRect/>
          </a:stretch>
        </p:blipFill>
        <p:spPr>
          <a:xfrm>
            <a:off x="5594027" y="2679349"/>
            <a:ext cx="2259367" cy="1600200"/>
          </a:xfrm>
          <a:prstGeom prst="rect">
            <a:avLst/>
          </a:prstGeom>
        </p:spPr>
      </p:pic>
      <p:pic>
        <p:nvPicPr>
          <p:cNvPr id="9" name="Obraz 8">
            <a:extLst>
              <a:ext uri="{FF2B5EF4-FFF2-40B4-BE49-F238E27FC236}">
                <a16:creationId xmlns:a16="http://schemas.microsoft.com/office/drawing/2014/main" id="{E9F3BC03-1BF0-408F-A290-C0A565897932}"/>
              </a:ext>
            </a:extLst>
          </p:cNvPr>
          <p:cNvPicPr>
            <a:picLocks noChangeAspect="1"/>
          </p:cNvPicPr>
          <p:nvPr/>
        </p:nvPicPr>
        <p:blipFill>
          <a:blip r:embed="rId3"/>
          <a:stretch>
            <a:fillRect/>
          </a:stretch>
        </p:blipFill>
        <p:spPr>
          <a:xfrm>
            <a:off x="5594028" y="4712688"/>
            <a:ext cx="2259366" cy="1600199"/>
          </a:xfrm>
          <a:prstGeom prst="rect">
            <a:avLst/>
          </a:prstGeom>
        </p:spPr>
      </p:pic>
      <p:pic>
        <p:nvPicPr>
          <p:cNvPr id="10" name="Obraz 9">
            <a:extLst>
              <a:ext uri="{FF2B5EF4-FFF2-40B4-BE49-F238E27FC236}">
                <a16:creationId xmlns:a16="http://schemas.microsoft.com/office/drawing/2014/main" id="{9394A3A5-E48F-486E-98F1-165F4E989336}"/>
              </a:ext>
            </a:extLst>
          </p:cNvPr>
          <p:cNvPicPr>
            <a:picLocks noChangeAspect="1"/>
          </p:cNvPicPr>
          <p:nvPr/>
        </p:nvPicPr>
        <p:blipFill>
          <a:blip r:embed="rId4"/>
          <a:stretch>
            <a:fillRect/>
          </a:stretch>
        </p:blipFill>
        <p:spPr>
          <a:xfrm>
            <a:off x="9431110" y="2679349"/>
            <a:ext cx="2259366" cy="1600200"/>
          </a:xfrm>
          <a:prstGeom prst="rect">
            <a:avLst/>
          </a:prstGeom>
        </p:spPr>
      </p:pic>
      <p:pic>
        <p:nvPicPr>
          <p:cNvPr id="11" name="Obraz 10">
            <a:extLst>
              <a:ext uri="{FF2B5EF4-FFF2-40B4-BE49-F238E27FC236}">
                <a16:creationId xmlns:a16="http://schemas.microsoft.com/office/drawing/2014/main" id="{7F8BA0A2-B85D-4559-8527-9D6F9E2A9310}"/>
              </a:ext>
            </a:extLst>
          </p:cNvPr>
          <p:cNvPicPr>
            <a:picLocks noChangeAspect="1"/>
          </p:cNvPicPr>
          <p:nvPr/>
        </p:nvPicPr>
        <p:blipFill>
          <a:blip r:embed="rId5"/>
          <a:stretch>
            <a:fillRect/>
          </a:stretch>
        </p:blipFill>
        <p:spPr>
          <a:xfrm>
            <a:off x="9431109" y="4735801"/>
            <a:ext cx="2259366" cy="1600199"/>
          </a:xfrm>
          <a:prstGeom prst="rect">
            <a:avLst/>
          </a:prstGeom>
        </p:spPr>
      </p:pic>
      <p:sp>
        <p:nvSpPr>
          <p:cNvPr id="12" name="pole tekstowe 11">
            <a:extLst>
              <a:ext uri="{FF2B5EF4-FFF2-40B4-BE49-F238E27FC236}">
                <a16:creationId xmlns:a16="http://schemas.microsoft.com/office/drawing/2014/main" id="{6DB620FD-BD6A-4E60-9AC8-960BFE6C2FB1}"/>
              </a:ext>
            </a:extLst>
          </p:cNvPr>
          <p:cNvSpPr txBox="1"/>
          <p:nvPr/>
        </p:nvSpPr>
        <p:spPr>
          <a:xfrm>
            <a:off x="8300812" y="4128414"/>
            <a:ext cx="682879"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pl-PL" sz="4000" kern="0" dirty="0">
                <a:ea typeface="Arial Unicode MS" pitchFamily="34" charset="-128"/>
                <a:cs typeface="Arial Unicode MS" pitchFamily="34" charset="-128"/>
              </a:rPr>
              <a:t>VS</a:t>
            </a:r>
          </a:p>
        </p:txBody>
      </p:sp>
    </p:spTree>
    <p:extLst>
      <p:ext uri="{BB962C8B-B14F-4D97-AF65-F5344CB8AC3E}">
        <p14:creationId xmlns:p14="http://schemas.microsoft.com/office/powerpoint/2010/main" val="45859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normAutofit/>
          </a:bodyPr>
          <a:lstStyle/>
          <a:p>
            <a:pPr marL="342900" indent="-342900">
              <a:buFont typeface="Wingdings" pitchFamily="2" charset="2"/>
              <a:buChar char="§"/>
            </a:pPr>
            <a:r>
              <a:rPr lang="en-US" noProof="0" dirty="0"/>
              <a:t>Start SSR server</a:t>
            </a:r>
          </a:p>
          <a:p>
            <a:pPr marL="342900" indent="-342900">
              <a:buFont typeface="Wingdings" pitchFamily="2" charset="2"/>
              <a:buChar char="§"/>
            </a:pPr>
            <a:r>
              <a:rPr lang="en-US" noProof="0" dirty="0"/>
              <a:t>Debugging node</a:t>
            </a:r>
            <a:r>
              <a:rPr lang="pl-PL" dirty="0"/>
              <a:t>J</a:t>
            </a:r>
            <a:r>
              <a:rPr lang="en-US" noProof="0" dirty="0"/>
              <a:t>s process in VS Code:</a:t>
            </a:r>
          </a:p>
          <a:p>
            <a:pPr marL="522864" lvl="1" indent="-342900"/>
            <a:r>
              <a:rPr lang="en-US" noProof="0" dirty="0">
                <a:hlinkClick r:id="rId2"/>
              </a:rPr>
              <a:t>https://code.visualstudio.com/docs/nodejs/nodejs-debugging</a:t>
            </a:r>
            <a:endParaRPr lang="en-US" noProof="0" dirty="0"/>
          </a:p>
          <a:p>
            <a:pPr marL="522864" lvl="1" indent="-342900"/>
            <a:r>
              <a:rPr lang="en-US" noProof="0" dirty="0"/>
              <a:t>Add debug configuration „Node.js Attach to process”</a:t>
            </a:r>
          </a:p>
          <a:p>
            <a:pPr marL="522864" lvl="1" indent="-342900"/>
            <a:r>
              <a:rPr lang="en-US" noProof="0" dirty="0"/>
              <a:t>Start debugging session</a:t>
            </a:r>
          </a:p>
          <a:p>
            <a:pPr marL="522864" lvl="1" indent="-342900"/>
            <a:r>
              <a:rPr lang="en-US" noProof="0" dirty="0"/>
              <a:t>Choose SSR process from the list</a:t>
            </a:r>
          </a:p>
          <a:p>
            <a:pPr marL="522864" lvl="1" indent="-342900"/>
            <a:r>
              <a:rPr lang="en-US" noProof="0" dirty="0"/>
              <a:t>Optionally set breakpoint to „All exceptions”</a:t>
            </a:r>
          </a:p>
          <a:p>
            <a:pPr marL="522864" lvl="1" indent="-342900"/>
            <a:r>
              <a:rPr lang="en-US" noProof="0" dirty="0"/>
              <a:t>Open webpage to initiate SSR rendering</a:t>
            </a:r>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p:txBody>
          <a:bodyPr/>
          <a:lstStyle/>
          <a:p>
            <a:r>
              <a:rPr lang="en-US" noProof="0" dirty="0"/>
              <a:t>Debugging and Troubleshooting SSR</a:t>
            </a:r>
          </a:p>
        </p:txBody>
      </p:sp>
    </p:spTree>
    <p:extLst>
      <p:ext uri="{BB962C8B-B14F-4D97-AF65-F5344CB8AC3E}">
        <p14:creationId xmlns:p14="http://schemas.microsoft.com/office/powerpoint/2010/main" val="17928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F9994F-0CB4-EF48-9386-6DAEE7411DC7}"/>
              </a:ext>
            </a:extLst>
          </p:cNvPr>
          <p:cNvSpPr>
            <a:spLocks noGrp="1"/>
          </p:cNvSpPr>
          <p:nvPr>
            <p:ph type="body" sz="quarter" idx="10"/>
          </p:nvPr>
        </p:nvSpPr>
        <p:spPr/>
        <p:txBody>
          <a:bodyPr/>
          <a:lstStyle/>
          <a:p>
            <a:pPr marL="342900" indent="-342900">
              <a:buFont typeface="Wingdings" pitchFamily="2" charset="2"/>
              <a:buChar char="§"/>
            </a:pPr>
            <a:r>
              <a:rPr lang="en-US" noProof="0" dirty="0"/>
              <a:t>Because a Universal app doesn't execute in the browser, some of the browser APIs and capabilities may be missing on the server.</a:t>
            </a:r>
          </a:p>
          <a:p>
            <a:pPr marL="342900" indent="-342900">
              <a:buFont typeface="Wingdings" pitchFamily="2" charset="2"/>
              <a:buChar char="§"/>
            </a:pPr>
            <a:r>
              <a:rPr lang="en-US" noProof="0" dirty="0"/>
              <a:t>Use </a:t>
            </a:r>
            <a:r>
              <a:rPr lang="en-US" noProof="0" dirty="0" err="1"/>
              <a:t>WindowRef</a:t>
            </a:r>
            <a:r>
              <a:rPr lang="en-US" noProof="0" dirty="0"/>
              <a:t> instead of natively accessing window object (or other browser related stuff)</a:t>
            </a:r>
          </a:p>
          <a:p>
            <a:pPr marL="342900" indent="-342900">
              <a:buFont typeface="Wingdings" pitchFamily="2" charset="2"/>
              <a:buChar char="§"/>
            </a:pPr>
            <a:r>
              <a:rPr lang="en-US" noProof="0" dirty="0"/>
              <a:t>Don't manipulate the </a:t>
            </a:r>
            <a:r>
              <a:rPr lang="en-US" noProof="0" dirty="0" err="1"/>
              <a:t>nativeElement</a:t>
            </a:r>
            <a:r>
              <a:rPr lang="en-US" noProof="0" dirty="0"/>
              <a:t> directly (use the Renderer2)</a:t>
            </a:r>
          </a:p>
          <a:p>
            <a:pPr marL="342900" indent="-342900">
              <a:buFont typeface="Wingdings" pitchFamily="2" charset="2"/>
              <a:buChar char="§"/>
            </a:pPr>
            <a:r>
              <a:rPr lang="en-US" noProof="0" dirty="0"/>
              <a:t>Limit or avoid using timeouts in code</a:t>
            </a:r>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a:p>
            <a:pPr marL="342900" indent="-342900">
              <a:buFont typeface="Wingdings" pitchFamily="2" charset="2"/>
              <a:buChar char="§"/>
            </a:pPr>
            <a:endParaRPr lang="en-US" noProof="0" dirty="0"/>
          </a:p>
        </p:txBody>
      </p:sp>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Coding Guidelines / How not to break SSR</a:t>
            </a:r>
          </a:p>
        </p:txBody>
      </p:sp>
      <p:sp>
        <p:nvSpPr>
          <p:cNvPr id="6" name="Rectangle 1">
            <a:extLst>
              <a:ext uri="{FF2B5EF4-FFF2-40B4-BE49-F238E27FC236}">
                <a16:creationId xmlns:a16="http://schemas.microsoft.com/office/drawing/2014/main" id="{358E99B1-DC3E-4422-9597-2823C0FF8E8A}"/>
              </a:ext>
            </a:extLst>
          </p:cNvPr>
          <p:cNvSpPr/>
          <p:nvPr/>
        </p:nvSpPr>
        <p:spPr>
          <a:xfrm>
            <a:off x="394508" y="5238000"/>
            <a:ext cx="11654512" cy="369332"/>
          </a:xfrm>
          <a:prstGeom prst="rect">
            <a:avLst/>
          </a:prstGeom>
        </p:spPr>
        <p:txBody>
          <a:bodyPr wrap="square">
            <a:spAutoFit/>
          </a:bodyPr>
          <a:lstStyle/>
          <a:p>
            <a:r>
              <a:rPr lang="pl-PL" sz="1800" dirty="0">
                <a:hlinkClick r:id="rId2"/>
              </a:rPr>
              <a:t>https://sap.github.io/cloud-commerce-spartacus-storefront-docs/Server-Side-Rendering-Coding-Guidelines/</a:t>
            </a:r>
            <a:endParaRPr lang="pl-PL" sz="1800" dirty="0"/>
          </a:p>
        </p:txBody>
      </p:sp>
    </p:spTree>
    <p:extLst>
      <p:ext uri="{BB962C8B-B14F-4D97-AF65-F5344CB8AC3E}">
        <p14:creationId xmlns:p14="http://schemas.microsoft.com/office/powerpoint/2010/main" val="134061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6EA60-21A1-3D42-A081-7A8A2642B316}"/>
              </a:ext>
            </a:extLst>
          </p:cNvPr>
          <p:cNvSpPr>
            <a:spLocks noGrp="1"/>
          </p:cNvSpPr>
          <p:nvPr>
            <p:ph type="title"/>
          </p:nvPr>
        </p:nvSpPr>
        <p:spPr>
          <a:xfrm>
            <a:off x="504001" y="504000"/>
            <a:ext cx="11186476" cy="369332"/>
          </a:xfrm>
        </p:spPr>
        <p:txBody>
          <a:bodyPr/>
          <a:lstStyle/>
          <a:p>
            <a:r>
              <a:rPr lang="en-US" noProof="0" dirty="0"/>
              <a:t>Disabling Components in SSR</a:t>
            </a:r>
          </a:p>
        </p:txBody>
      </p:sp>
      <p:sp>
        <p:nvSpPr>
          <p:cNvPr id="6" name="Rectangle 1">
            <a:extLst>
              <a:ext uri="{FF2B5EF4-FFF2-40B4-BE49-F238E27FC236}">
                <a16:creationId xmlns:a16="http://schemas.microsoft.com/office/drawing/2014/main" id="{358E99B1-DC3E-4422-9597-2823C0FF8E8A}"/>
              </a:ext>
            </a:extLst>
          </p:cNvPr>
          <p:cNvSpPr/>
          <p:nvPr/>
        </p:nvSpPr>
        <p:spPr>
          <a:xfrm>
            <a:off x="394508" y="5238000"/>
            <a:ext cx="11654512" cy="646331"/>
          </a:xfrm>
          <a:prstGeom prst="rect">
            <a:avLst/>
          </a:prstGeom>
        </p:spPr>
        <p:txBody>
          <a:bodyPr wrap="square">
            <a:spAutoFit/>
          </a:bodyPr>
          <a:lstStyle/>
          <a:p>
            <a:r>
              <a:rPr lang="pl-PL" sz="1800" dirty="0">
                <a:hlinkClick r:id="rId2"/>
              </a:rPr>
              <a:t>https://sap.github.io/cloud-commerce-spartacus-storefront-docs/Customizing-CMS-Components/#controlling-server-side-rendering-ssr</a:t>
            </a:r>
            <a:endParaRPr lang="pl-PL" sz="1800" dirty="0"/>
          </a:p>
        </p:txBody>
      </p:sp>
      <p:sp>
        <p:nvSpPr>
          <p:cNvPr id="2" name="Rectangle 1">
            <a:extLst>
              <a:ext uri="{FF2B5EF4-FFF2-40B4-BE49-F238E27FC236}">
                <a16:creationId xmlns:a16="http://schemas.microsoft.com/office/drawing/2014/main" id="{B23BFECE-08BD-4B78-92C4-400F5E3761AF}"/>
              </a:ext>
            </a:extLst>
          </p:cNvPr>
          <p:cNvSpPr>
            <a:spLocks noChangeArrowheads="1"/>
          </p:cNvSpPr>
          <p:nvPr/>
        </p:nvSpPr>
        <p:spPr bwMode="auto">
          <a:xfrm>
            <a:off x="1139687" y="1932281"/>
            <a:ext cx="6162261"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noProof="1">
                <a:ln>
                  <a:noFill/>
                </a:ln>
                <a:solidFill>
                  <a:srgbClr val="9876AA"/>
                </a:solidFill>
                <a:effectLst/>
                <a:latin typeface="Courier New" panose="02070309020205020404" pitchFamily="49" charset="0"/>
                <a:cs typeface="Courier New" panose="02070309020205020404" pitchFamily="49" charset="0"/>
              </a:rPr>
              <a:t>cmsComponents</a:t>
            </a: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 {</a:t>
            </a:r>
            <a:b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noProof="1">
                <a:ln>
                  <a:noFill/>
                </a:ln>
                <a:solidFill>
                  <a:srgbClr val="9876AA"/>
                </a:solidFill>
                <a:effectLst/>
                <a:latin typeface="Courier New" panose="02070309020205020404" pitchFamily="49" charset="0"/>
                <a:cs typeface="Courier New" panose="02070309020205020404" pitchFamily="49" charset="0"/>
              </a:rPr>
              <a:t>ProductAddToCartComponent</a:t>
            </a: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 {</a:t>
            </a:r>
            <a:b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noProof="1">
                <a:ln>
                  <a:noFill/>
                </a:ln>
                <a:solidFill>
                  <a:srgbClr val="9876AA"/>
                </a:solidFill>
                <a:effectLst/>
                <a:latin typeface="Courier New" panose="02070309020205020404" pitchFamily="49" charset="0"/>
                <a:cs typeface="Courier New" panose="02070309020205020404" pitchFamily="49" charset="0"/>
              </a:rPr>
              <a:t>disableSSR</a:t>
            </a: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true</a:t>
            </a:r>
            <a:br>
              <a:rPr kumimoji="0" lang="pl-PL" altLang="pl-PL" sz="2000" b="0"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br>
            <a:r>
              <a:rPr kumimoji="0" lang="pl-PL" altLang="pl-PL" sz="2000" b="0"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a:t>
            </a:r>
            <a:b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br>
            <a:r>
              <a:rPr kumimoji="0" lang="pl-PL" altLang="pl-PL" sz="2000" b="0" i="0" u="none" strike="noStrike" cap="none" normalizeH="0" baseline="0" noProof="1">
                <a:ln>
                  <a:noFill/>
                </a:ln>
                <a:solidFill>
                  <a:srgbClr val="A9B7C6"/>
                </a:solidFill>
                <a:effectLst/>
                <a:latin typeface="Courier New" panose="02070309020205020404" pitchFamily="49" charset="0"/>
                <a:cs typeface="Courier New" panose="02070309020205020404" pitchFamily="49" charset="0"/>
              </a:rPr>
              <a:t>}</a:t>
            </a:r>
            <a:r>
              <a:rPr kumimoji="0" lang="pl-PL" altLang="pl-PL" sz="2000" b="0"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t>,</a:t>
            </a:r>
            <a:br>
              <a:rPr kumimoji="0" lang="pl-PL" altLang="pl-PL" sz="2000" b="0" i="0" u="none" strike="noStrike" cap="none" normalizeH="0" baseline="0" noProof="1">
                <a:ln>
                  <a:noFill/>
                </a:ln>
                <a:solidFill>
                  <a:srgbClr val="CC7832"/>
                </a:solidFill>
                <a:effectLst/>
                <a:latin typeface="Courier New" panose="02070309020205020404" pitchFamily="49" charset="0"/>
                <a:cs typeface="Courier New" panose="02070309020205020404" pitchFamily="49" charset="0"/>
              </a:rPr>
            </a:br>
            <a:endParaRPr kumimoji="0" lang="pl-PL" altLang="pl-PL" sz="20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336006"/>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42832</TotalTime>
  <Words>529</Words>
  <Application>Microsoft Macintosh PowerPoint</Application>
  <PresentationFormat>Custom</PresentationFormat>
  <Paragraphs>116</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Courier New</vt:lpstr>
      <vt:lpstr>Menlo</vt:lpstr>
      <vt:lpstr>Symbol</vt:lpstr>
      <vt:lpstr>Wingdings</vt:lpstr>
      <vt:lpstr>Wingdings</vt:lpstr>
      <vt:lpstr>SAP CustomerExperience 2019 16x9 black and white</vt:lpstr>
      <vt:lpstr>SAP CustomerExperience 2019 16x9 blue</vt:lpstr>
      <vt:lpstr>SAP CustomerExperience 2019 16x9 black</vt:lpstr>
      <vt:lpstr>Spartacus Enablement Server Side Rendering </vt:lpstr>
      <vt:lpstr>SSR</vt:lpstr>
      <vt:lpstr>Resources</vt:lpstr>
      <vt:lpstr>Server Side Rendering (SSR)</vt:lpstr>
      <vt:lpstr>Adding SSR support to your App</vt:lpstr>
      <vt:lpstr>Building and Running SSR server</vt:lpstr>
      <vt:lpstr>Debugging and Troubleshooting SSR</vt:lpstr>
      <vt:lpstr>Coding Guidelines / How not to break SSR</vt:lpstr>
      <vt:lpstr>Disabling Components in SSR</vt:lpstr>
      <vt:lpstr>Disabling Components in SSR</vt:lpstr>
      <vt:lpstr>Control SSR in code</vt:lpstr>
      <vt:lpstr>Use SSR Transfer state</vt:lpstr>
      <vt:lpstr>Using SSR Transfer State</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477</cp:revision>
  <dcterms:created xsi:type="dcterms:W3CDTF">2019-01-20T15:11:46Z</dcterms:created>
  <dcterms:modified xsi:type="dcterms:W3CDTF">2019-07-14T03:16:40Z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