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6"/>
    <p:sldId id="257" r:id="rId17"/>
    <p:sldId id="258" r:id="rId18"/>
    <p:sldId id="259" r:id="rId19"/>
    <p:sldId id="260" r:id="rId20"/>
    <p:sldId id="261" r:id="rId21"/>
    <p:sldId id="262" r:id="rId22"/>
    <p:sldId id="263" r:id="rId23"/>
    <p:sldId id="264" r:id="rId24"/>
    <p:sldId id="265" r:id="rId25"/>
    <p:sldId id="266" r:id="rId26"/>
    <p:sldId id="267" r:id="rId27"/>
    <p:sldId id="268" r:id="rId28"/>
    <p:sldId id="269" r:id="rId29"/>
    <p:sldId id="270" r:id="rId30"/>
    <p:sldId id="271" r:id="rId31"/>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Poppins Medium" charset="1" panose="02000000000000000000"/>
      <p:regular r:id="rId10"/>
    </p:embeddedFont>
    <p:embeddedFont>
      <p:font typeface="Poppins Medium Bold" charset="1" panose="02000000000000000000"/>
      <p:regular r:id="rId11"/>
    </p:embeddedFont>
    <p:embeddedFont>
      <p:font typeface="Barlow Condensed Bold" charset="1" panose="00000706000000000000"/>
      <p:regular r:id="rId12"/>
    </p:embeddedFont>
    <p:embeddedFont>
      <p:font typeface="Barlow Condensed Bold Bold" charset="1" panose="00000A06000000000000"/>
      <p:regular r:id="rId13"/>
    </p:embeddedFont>
    <p:embeddedFont>
      <p:font typeface="Barlow Condensed Bold Italics" charset="1" panose="00000706000000000000"/>
      <p:regular r:id="rId14"/>
    </p:embeddedFont>
    <p:embeddedFont>
      <p:font typeface="Barlow Condensed Bold Bold Italics" charset="1" panose="00000A0600000000000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slides/slide1.xml" Type="http://schemas.openxmlformats.org/officeDocument/2006/relationships/slide"/><Relationship Id="rId17" Target="slides/slide2.xml" Type="http://schemas.openxmlformats.org/officeDocument/2006/relationships/slide"/><Relationship Id="rId18" Target="slides/slide3.xml" Type="http://schemas.openxmlformats.org/officeDocument/2006/relationships/slide"/><Relationship Id="rId19" Target="slides/slide4.xml" Type="http://schemas.openxmlformats.org/officeDocument/2006/relationships/slide"/><Relationship Id="rId2" Target="presProps.xml" Type="http://schemas.openxmlformats.org/officeDocument/2006/relationships/presProps"/><Relationship Id="rId20" Target="slides/slide5.xml" Type="http://schemas.openxmlformats.org/officeDocument/2006/relationships/slide"/><Relationship Id="rId21" Target="slides/slide6.xml" Type="http://schemas.openxmlformats.org/officeDocument/2006/relationships/slide"/><Relationship Id="rId22" Target="slides/slide7.xml" Type="http://schemas.openxmlformats.org/officeDocument/2006/relationships/slide"/><Relationship Id="rId23" Target="slides/slide8.xml" Type="http://schemas.openxmlformats.org/officeDocument/2006/relationships/slide"/><Relationship Id="rId24" Target="slides/slide9.xml" Type="http://schemas.openxmlformats.org/officeDocument/2006/relationships/slide"/><Relationship Id="rId25" Target="slides/slide10.xml" Type="http://schemas.openxmlformats.org/officeDocument/2006/relationships/slide"/><Relationship Id="rId26" Target="slides/slide11.xml" Type="http://schemas.openxmlformats.org/officeDocument/2006/relationships/slide"/><Relationship Id="rId27" Target="slides/slide12.xml" Type="http://schemas.openxmlformats.org/officeDocument/2006/relationships/slide"/><Relationship Id="rId28" Target="slides/slide13.xml" Type="http://schemas.openxmlformats.org/officeDocument/2006/relationships/slide"/><Relationship Id="rId29" Target="slides/slide14.xml" Type="http://schemas.openxmlformats.org/officeDocument/2006/relationships/slide"/><Relationship Id="rId3" Target="viewProps.xml" Type="http://schemas.openxmlformats.org/officeDocument/2006/relationships/viewProps"/><Relationship Id="rId30" Target="slides/slide15.xml" Type="http://schemas.openxmlformats.org/officeDocument/2006/relationships/slide"/><Relationship Id="rId31" Target="slides/slide16.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E5B6"/>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1201557" y="1995989"/>
            <a:ext cx="6295023" cy="6295023"/>
          </a:xfrm>
          <a:prstGeom prst="rect">
            <a:avLst/>
          </a:prstGeom>
        </p:spPr>
      </p:pic>
      <p:sp>
        <p:nvSpPr>
          <p:cNvPr name="TextBox 3" id="3"/>
          <p:cNvSpPr txBox="true"/>
          <p:nvPr/>
        </p:nvSpPr>
        <p:spPr>
          <a:xfrm rot="0">
            <a:off x="7496579" y="2842069"/>
            <a:ext cx="9589864" cy="5212462"/>
          </a:xfrm>
          <a:prstGeom prst="rect">
            <a:avLst/>
          </a:prstGeom>
        </p:spPr>
        <p:txBody>
          <a:bodyPr anchor="t" rtlCol="false" tIns="0" lIns="0" bIns="0" rIns="0">
            <a:spAutoFit/>
          </a:bodyPr>
          <a:lstStyle/>
          <a:p>
            <a:pPr>
              <a:lnSpc>
                <a:spcPts val="13103"/>
              </a:lnSpc>
            </a:pPr>
            <a:r>
              <a:rPr lang="en-US" sz="16379">
                <a:solidFill>
                  <a:srgbClr val="F55E30"/>
                </a:solidFill>
                <a:latin typeface="Barlow Condensed Bold Bold Italics"/>
              </a:rPr>
              <a:t>IMAGE</a:t>
            </a:r>
          </a:p>
          <a:p>
            <a:pPr>
              <a:lnSpc>
                <a:spcPts val="13103"/>
              </a:lnSpc>
            </a:pPr>
            <a:r>
              <a:rPr lang="en-US" sz="16379">
                <a:solidFill>
                  <a:srgbClr val="F55E30"/>
                </a:solidFill>
                <a:latin typeface="Barlow Condensed Bold Bold Italics"/>
              </a:rPr>
              <a:t>CAPTION</a:t>
            </a:r>
          </a:p>
          <a:p>
            <a:pPr>
              <a:lnSpc>
                <a:spcPts val="13103"/>
              </a:lnSpc>
            </a:pPr>
            <a:r>
              <a:rPr lang="en-US" sz="16379">
                <a:solidFill>
                  <a:srgbClr val="F55E30"/>
                </a:solidFill>
                <a:latin typeface="Barlow Condensed Bold Bold Italics"/>
              </a:rPr>
              <a:t>GENERATOR</a:t>
            </a: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FFE5B6"/>
        </a:solidFill>
      </p:bgPr>
    </p:bg>
    <p:spTree>
      <p:nvGrpSpPr>
        <p:cNvPr id="1" name=""/>
        <p:cNvGrpSpPr/>
        <p:nvPr/>
      </p:nvGrpSpPr>
      <p:grpSpPr>
        <a:xfrm>
          <a:off x="0" y="0"/>
          <a:ext cx="0" cy="0"/>
          <a:chOff x="0" y="0"/>
          <a:chExt cx="0" cy="0"/>
        </a:xfrm>
      </p:grpSpPr>
      <p:sp>
        <p:nvSpPr>
          <p:cNvPr name="TextBox 2" id="2"/>
          <p:cNvSpPr txBox="true"/>
          <p:nvPr/>
        </p:nvSpPr>
        <p:spPr>
          <a:xfrm rot="0">
            <a:off x="1958922" y="4044980"/>
            <a:ext cx="14370155" cy="2803459"/>
          </a:xfrm>
          <a:prstGeom prst="rect">
            <a:avLst/>
          </a:prstGeom>
        </p:spPr>
        <p:txBody>
          <a:bodyPr anchor="t" rtlCol="false" tIns="0" lIns="0" bIns="0" rIns="0">
            <a:spAutoFit/>
          </a:bodyPr>
          <a:lstStyle/>
          <a:p>
            <a:pPr algn="ctr">
              <a:lnSpc>
                <a:spcPts val="10398"/>
              </a:lnSpc>
            </a:pPr>
            <a:r>
              <a:rPr lang="en-US" sz="12998">
                <a:solidFill>
                  <a:srgbClr val="82BA16"/>
                </a:solidFill>
                <a:latin typeface="Barlow Condensed Bold Bold Italics"/>
              </a:rPr>
              <a:t>BUILDING THE IMAGE CAPTION GENERATOR</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FE5B6"/>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2471144" y="1974090"/>
            <a:ext cx="13345712" cy="7284210"/>
          </a:xfrm>
          <a:prstGeom prst="rect">
            <a:avLst/>
          </a:prstGeom>
        </p:spPr>
      </p:pic>
      <p:sp>
        <p:nvSpPr>
          <p:cNvPr name="TextBox 3" id="3"/>
          <p:cNvSpPr txBox="true"/>
          <p:nvPr/>
        </p:nvSpPr>
        <p:spPr>
          <a:xfrm rot="0">
            <a:off x="1028700" y="1038225"/>
            <a:ext cx="8812411" cy="742950"/>
          </a:xfrm>
          <a:prstGeom prst="rect">
            <a:avLst/>
          </a:prstGeom>
        </p:spPr>
        <p:txBody>
          <a:bodyPr anchor="t" rtlCol="false" tIns="0" lIns="0" bIns="0" rIns="0">
            <a:spAutoFit/>
          </a:bodyPr>
          <a:lstStyle/>
          <a:p>
            <a:pPr>
              <a:lnSpc>
                <a:spcPts val="5999"/>
              </a:lnSpc>
              <a:spcBef>
                <a:spcPct val="0"/>
              </a:spcBef>
            </a:pPr>
            <a:r>
              <a:rPr lang="en-US" sz="4999">
                <a:solidFill>
                  <a:srgbClr val="F55E30"/>
                </a:solidFill>
                <a:latin typeface="Poppins Medium Bold"/>
              </a:rPr>
              <a:t>Clean Up Text Descriptions</a:t>
            </a: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FFE5B6"/>
        </a:solidFill>
      </p:bgPr>
    </p:bg>
    <p:spTree>
      <p:nvGrpSpPr>
        <p:cNvPr id="1" name=""/>
        <p:cNvGrpSpPr/>
        <p:nvPr/>
      </p:nvGrpSpPr>
      <p:grpSpPr>
        <a:xfrm>
          <a:off x="0" y="0"/>
          <a:ext cx="0" cy="0"/>
          <a:chOff x="0" y="0"/>
          <a:chExt cx="0" cy="0"/>
        </a:xfrm>
      </p:grpSpPr>
      <p:sp>
        <p:nvSpPr>
          <p:cNvPr name="TextBox 2" id="2"/>
          <p:cNvSpPr txBox="true"/>
          <p:nvPr/>
        </p:nvSpPr>
        <p:spPr>
          <a:xfrm rot="0">
            <a:off x="1028700" y="1038225"/>
            <a:ext cx="5290989" cy="742950"/>
          </a:xfrm>
          <a:prstGeom prst="rect">
            <a:avLst/>
          </a:prstGeom>
        </p:spPr>
        <p:txBody>
          <a:bodyPr anchor="t" rtlCol="false" tIns="0" lIns="0" bIns="0" rIns="0">
            <a:spAutoFit/>
          </a:bodyPr>
          <a:lstStyle/>
          <a:p>
            <a:pPr>
              <a:lnSpc>
                <a:spcPts val="5999"/>
              </a:lnSpc>
              <a:spcBef>
                <a:spcPct val="0"/>
              </a:spcBef>
            </a:pPr>
            <a:r>
              <a:rPr lang="en-US" sz="4999">
                <a:solidFill>
                  <a:srgbClr val="F55E30"/>
                </a:solidFill>
                <a:latin typeface="Poppins Medium Bold"/>
              </a:rPr>
              <a:t>Extract Features</a:t>
            </a:r>
          </a:p>
        </p:txBody>
      </p:sp>
      <p:sp>
        <p:nvSpPr>
          <p:cNvPr name="TextBox 3" id="3"/>
          <p:cNvSpPr txBox="true"/>
          <p:nvPr/>
        </p:nvSpPr>
        <p:spPr>
          <a:xfrm rot="0">
            <a:off x="1028700" y="2767945"/>
            <a:ext cx="15306253" cy="1526541"/>
          </a:xfrm>
          <a:prstGeom prst="rect">
            <a:avLst/>
          </a:prstGeom>
        </p:spPr>
        <p:txBody>
          <a:bodyPr anchor="t" rtlCol="false" tIns="0" lIns="0" bIns="0" rIns="0">
            <a:spAutoFit/>
          </a:bodyPr>
          <a:lstStyle/>
          <a:p>
            <a:pPr algn="just" marL="949952" indent="-474976" lvl="1">
              <a:lnSpc>
                <a:spcPts val="6159"/>
              </a:lnSpc>
              <a:buFont typeface="Arial"/>
              <a:buChar char="•"/>
            </a:pPr>
            <a:r>
              <a:rPr lang="en-US" sz="4399">
                <a:solidFill>
                  <a:srgbClr val="000000"/>
                </a:solidFill>
                <a:latin typeface="Poppins Medium"/>
              </a:rPr>
              <a:t>Xception Model is used to extract features from the images</a:t>
            </a:r>
          </a:p>
        </p:txBody>
      </p:sp>
      <p:sp>
        <p:nvSpPr>
          <p:cNvPr name="TextBox 4" id="4"/>
          <p:cNvSpPr txBox="true"/>
          <p:nvPr/>
        </p:nvSpPr>
        <p:spPr>
          <a:xfrm rot="0">
            <a:off x="1028700" y="4682090"/>
            <a:ext cx="16230600" cy="745491"/>
          </a:xfrm>
          <a:prstGeom prst="rect">
            <a:avLst/>
          </a:prstGeom>
        </p:spPr>
        <p:txBody>
          <a:bodyPr anchor="t" rtlCol="false" tIns="0" lIns="0" bIns="0" rIns="0">
            <a:spAutoFit/>
          </a:bodyPr>
          <a:lstStyle/>
          <a:p>
            <a:pPr algn="just" marL="949952" indent="-474976" lvl="1">
              <a:lnSpc>
                <a:spcPts val="6159"/>
              </a:lnSpc>
              <a:buFont typeface="Arial"/>
              <a:buChar char="•"/>
            </a:pPr>
            <a:r>
              <a:rPr lang="en-US" sz="4399">
                <a:solidFill>
                  <a:srgbClr val="000000"/>
                </a:solidFill>
                <a:latin typeface="Poppins Medium"/>
              </a:rPr>
              <a:t>Resizing the images (299 x 299)</a:t>
            </a:r>
          </a:p>
        </p:txBody>
      </p:sp>
      <p:sp>
        <p:nvSpPr>
          <p:cNvPr name="TextBox 5" id="5"/>
          <p:cNvSpPr txBox="true"/>
          <p:nvPr/>
        </p:nvSpPr>
        <p:spPr>
          <a:xfrm rot="0">
            <a:off x="1028700" y="5846681"/>
            <a:ext cx="16230600" cy="745491"/>
          </a:xfrm>
          <a:prstGeom prst="rect">
            <a:avLst/>
          </a:prstGeom>
        </p:spPr>
        <p:txBody>
          <a:bodyPr anchor="t" rtlCol="false" tIns="0" lIns="0" bIns="0" rIns="0">
            <a:spAutoFit/>
          </a:bodyPr>
          <a:lstStyle/>
          <a:p>
            <a:pPr algn="just" marL="949952" indent="-474976" lvl="1">
              <a:lnSpc>
                <a:spcPts val="6159"/>
              </a:lnSpc>
              <a:buFont typeface="Arial"/>
              <a:buChar char="•"/>
            </a:pPr>
            <a:r>
              <a:rPr lang="en-US" sz="4399">
                <a:solidFill>
                  <a:srgbClr val="000000"/>
                </a:solidFill>
                <a:latin typeface="Poppins Medium"/>
              </a:rPr>
              <a:t>Normalize pixel values</a:t>
            </a:r>
          </a:p>
        </p:txBody>
      </p:sp>
      <p:sp>
        <p:nvSpPr>
          <p:cNvPr name="TextBox 6" id="6"/>
          <p:cNvSpPr txBox="true"/>
          <p:nvPr/>
        </p:nvSpPr>
        <p:spPr>
          <a:xfrm rot="0">
            <a:off x="1028700" y="7011272"/>
            <a:ext cx="16230600" cy="745491"/>
          </a:xfrm>
          <a:prstGeom prst="rect">
            <a:avLst/>
          </a:prstGeom>
        </p:spPr>
        <p:txBody>
          <a:bodyPr anchor="t" rtlCol="false" tIns="0" lIns="0" bIns="0" rIns="0">
            <a:spAutoFit/>
          </a:bodyPr>
          <a:lstStyle/>
          <a:p>
            <a:pPr algn="just" marL="949952" indent="-474976" lvl="1">
              <a:lnSpc>
                <a:spcPts val="6159"/>
              </a:lnSpc>
              <a:buFont typeface="Arial"/>
              <a:buChar char="•"/>
            </a:pPr>
            <a:r>
              <a:rPr lang="en-US" sz="4399">
                <a:solidFill>
                  <a:srgbClr val="000000"/>
                </a:solidFill>
                <a:latin typeface="Poppins Medium"/>
              </a:rPr>
              <a:t>model.predict()</a:t>
            </a:r>
          </a:p>
        </p:txBody>
      </p:sp>
    </p:spTree>
  </p:cSld>
  <p:clrMapOvr>
    <a:masterClrMapping/>
  </p:clrMapOvr>
</p:sld>
</file>

<file path=ppt/slides/slide13.xml><?xml version="1.0" encoding="utf-8"?>
<p:sld xmlns:p="http://schemas.openxmlformats.org/presentationml/2006/main" xmlns:a="http://schemas.openxmlformats.org/drawingml/2006/main">
  <p:cSld>
    <p:bg>
      <p:bgPr>
        <a:solidFill>
          <a:srgbClr val="FFE5B6"/>
        </a:solidFill>
      </p:bgPr>
    </p:bg>
    <p:spTree>
      <p:nvGrpSpPr>
        <p:cNvPr id="1" name=""/>
        <p:cNvGrpSpPr/>
        <p:nvPr/>
      </p:nvGrpSpPr>
      <p:grpSpPr>
        <a:xfrm>
          <a:off x="0" y="0"/>
          <a:ext cx="0" cy="0"/>
          <a:chOff x="0" y="0"/>
          <a:chExt cx="0" cy="0"/>
        </a:xfrm>
      </p:grpSpPr>
      <p:sp>
        <p:nvSpPr>
          <p:cNvPr name="TextBox 2" id="2"/>
          <p:cNvSpPr txBox="true"/>
          <p:nvPr/>
        </p:nvSpPr>
        <p:spPr>
          <a:xfrm rot="0">
            <a:off x="1028700" y="1038225"/>
            <a:ext cx="8135541" cy="742950"/>
          </a:xfrm>
          <a:prstGeom prst="rect">
            <a:avLst/>
          </a:prstGeom>
        </p:spPr>
        <p:txBody>
          <a:bodyPr anchor="t" rtlCol="false" tIns="0" lIns="0" bIns="0" rIns="0">
            <a:spAutoFit/>
          </a:bodyPr>
          <a:lstStyle/>
          <a:p>
            <a:pPr>
              <a:lnSpc>
                <a:spcPts val="5999"/>
              </a:lnSpc>
              <a:spcBef>
                <a:spcPct val="0"/>
              </a:spcBef>
            </a:pPr>
            <a:r>
              <a:rPr lang="en-US" sz="4999">
                <a:solidFill>
                  <a:srgbClr val="F55E30"/>
                </a:solidFill>
                <a:latin typeface="Poppins Medium Bold"/>
              </a:rPr>
              <a:t>Tokenize the Vocabulary</a:t>
            </a:r>
          </a:p>
        </p:txBody>
      </p:sp>
      <p:sp>
        <p:nvSpPr>
          <p:cNvPr name="TextBox 3" id="3"/>
          <p:cNvSpPr txBox="true"/>
          <p:nvPr/>
        </p:nvSpPr>
        <p:spPr>
          <a:xfrm rot="0">
            <a:off x="1028700" y="3158470"/>
            <a:ext cx="15306253" cy="745491"/>
          </a:xfrm>
          <a:prstGeom prst="rect">
            <a:avLst/>
          </a:prstGeom>
        </p:spPr>
        <p:txBody>
          <a:bodyPr anchor="t" rtlCol="false" tIns="0" lIns="0" bIns="0" rIns="0">
            <a:spAutoFit/>
          </a:bodyPr>
          <a:lstStyle/>
          <a:p>
            <a:pPr algn="just" marL="949952" indent="-474976" lvl="1">
              <a:lnSpc>
                <a:spcPts val="6159"/>
              </a:lnSpc>
              <a:buFont typeface="Arial"/>
              <a:buChar char="•"/>
            </a:pPr>
            <a:r>
              <a:rPr lang="en-US" sz="4399">
                <a:solidFill>
                  <a:srgbClr val="000000"/>
                </a:solidFill>
                <a:latin typeface="Poppins Medium"/>
              </a:rPr>
              <a:t>Built-in tokenizer function in Keras library</a:t>
            </a:r>
          </a:p>
        </p:txBody>
      </p:sp>
      <p:sp>
        <p:nvSpPr>
          <p:cNvPr name="TextBox 4" id="4"/>
          <p:cNvSpPr txBox="true"/>
          <p:nvPr/>
        </p:nvSpPr>
        <p:spPr>
          <a:xfrm rot="0">
            <a:off x="1028700" y="4682090"/>
            <a:ext cx="16230600" cy="745491"/>
          </a:xfrm>
          <a:prstGeom prst="rect">
            <a:avLst/>
          </a:prstGeom>
        </p:spPr>
        <p:txBody>
          <a:bodyPr anchor="t" rtlCol="false" tIns="0" lIns="0" bIns="0" rIns="0">
            <a:spAutoFit/>
          </a:bodyPr>
          <a:lstStyle/>
          <a:p>
            <a:pPr algn="just" marL="949952" indent="-474976" lvl="1">
              <a:lnSpc>
                <a:spcPts val="6159"/>
              </a:lnSpc>
              <a:buFont typeface="Arial"/>
              <a:buChar char="•"/>
            </a:pPr>
            <a:r>
              <a:rPr lang="en-US" sz="4399">
                <a:solidFill>
                  <a:srgbClr val="000000"/>
                </a:solidFill>
                <a:latin typeface="Poppins Medium"/>
              </a:rPr>
              <a:t>tokenizer.fit_on_texts()</a:t>
            </a:r>
          </a:p>
        </p:txBody>
      </p:sp>
      <p:sp>
        <p:nvSpPr>
          <p:cNvPr name="TextBox 5" id="5"/>
          <p:cNvSpPr txBox="true"/>
          <p:nvPr/>
        </p:nvSpPr>
        <p:spPr>
          <a:xfrm rot="0">
            <a:off x="1048941" y="6208631"/>
            <a:ext cx="16230600" cy="745491"/>
          </a:xfrm>
          <a:prstGeom prst="rect">
            <a:avLst/>
          </a:prstGeom>
        </p:spPr>
        <p:txBody>
          <a:bodyPr anchor="t" rtlCol="false" tIns="0" lIns="0" bIns="0" rIns="0">
            <a:spAutoFit/>
          </a:bodyPr>
          <a:lstStyle/>
          <a:p>
            <a:pPr algn="just" marL="949952" indent="-474976" lvl="1">
              <a:lnSpc>
                <a:spcPts val="6159"/>
              </a:lnSpc>
              <a:buFont typeface="Arial"/>
              <a:buChar char="•"/>
            </a:pPr>
            <a:r>
              <a:rPr lang="en-US" sz="4399">
                <a:solidFill>
                  <a:srgbClr val="000000"/>
                </a:solidFill>
                <a:latin typeface="Poppins Medium"/>
              </a:rPr>
              <a:t>Save tokens in a pickle file (tokenizer.p)</a:t>
            </a:r>
          </a:p>
        </p:txBody>
      </p:sp>
    </p:spTree>
  </p:cSld>
  <p:clrMapOvr>
    <a:masterClrMapping/>
  </p:clrMapOvr>
</p:sld>
</file>

<file path=ppt/slides/slide14.xml><?xml version="1.0" encoding="utf-8"?>
<p:sld xmlns:p="http://schemas.openxmlformats.org/presentationml/2006/main" xmlns:a="http://schemas.openxmlformats.org/drawingml/2006/main">
  <p:cSld>
    <p:bg>
      <p:bgPr>
        <a:solidFill>
          <a:srgbClr val="FFE5B6"/>
        </a:solidFill>
      </p:bgPr>
    </p:bg>
    <p:spTree>
      <p:nvGrpSpPr>
        <p:cNvPr id="1" name=""/>
        <p:cNvGrpSpPr/>
        <p:nvPr/>
      </p:nvGrpSpPr>
      <p:grpSpPr>
        <a:xfrm>
          <a:off x="0" y="0"/>
          <a:ext cx="0" cy="0"/>
          <a:chOff x="0" y="0"/>
          <a:chExt cx="0" cy="0"/>
        </a:xfrm>
      </p:grpSpPr>
      <p:sp>
        <p:nvSpPr>
          <p:cNvPr name="TextBox 2" id="2"/>
          <p:cNvSpPr txBox="true"/>
          <p:nvPr/>
        </p:nvSpPr>
        <p:spPr>
          <a:xfrm rot="0">
            <a:off x="1028700" y="1038225"/>
            <a:ext cx="10672762" cy="742950"/>
          </a:xfrm>
          <a:prstGeom prst="rect">
            <a:avLst/>
          </a:prstGeom>
        </p:spPr>
        <p:txBody>
          <a:bodyPr anchor="t" rtlCol="false" tIns="0" lIns="0" bIns="0" rIns="0">
            <a:spAutoFit/>
          </a:bodyPr>
          <a:lstStyle/>
          <a:p>
            <a:pPr>
              <a:lnSpc>
                <a:spcPts val="5999"/>
              </a:lnSpc>
              <a:spcBef>
                <a:spcPct val="0"/>
              </a:spcBef>
            </a:pPr>
            <a:r>
              <a:rPr lang="en-US" sz="4999">
                <a:solidFill>
                  <a:srgbClr val="F55E30"/>
                </a:solidFill>
                <a:latin typeface="Poppins Medium Bold"/>
              </a:rPr>
              <a:t>Define the Image Caption Model</a:t>
            </a:r>
          </a:p>
        </p:txBody>
      </p:sp>
      <p:sp>
        <p:nvSpPr>
          <p:cNvPr name="TextBox 3" id="3"/>
          <p:cNvSpPr txBox="true"/>
          <p:nvPr/>
        </p:nvSpPr>
        <p:spPr>
          <a:xfrm rot="0">
            <a:off x="1028700" y="2767945"/>
            <a:ext cx="15306253" cy="1526541"/>
          </a:xfrm>
          <a:prstGeom prst="rect">
            <a:avLst/>
          </a:prstGeom>
        </p:spPr>
        <p:txBody>
          <a:bodyPr anchor="t" rtlCol="false" tIns="0" lIns="0" bIns="0" rIns="0">
            <a:spAutoFit/>
          </a:bodyPr>
          <a:lstStyle/>
          <a:p>
            <a:pPr algn="just" marL="949952" indent="-474976" lvl="1">
              <a:lnSpc>
                <a:spcPts val="6159"/>
              </a:lnSpc>
              <a:buFont typeface="Arial"/>
              <a:buChar char="•"/>
            </a:pPr>
            <a:r>
              <a:rPr lang="en-US" sz="4399">
                <a:solidFill>
                  <a:srgbClr val="000000"/>
                </a:solidFill>
                <a:latin typeface="Poppins Medium"/>
              </a:rPr>
              <a:t>Used Keras Model to define the structure of the image captioning model</a:t>
            </a:r>
          </a:p>
        </p:txBody>
      </p:sp>
      <p:sp>
        <p:nvSpPr>
          <p:cNvPr name="TextBox 4" id="4"/>
          <p:cNvSpPr txBox="true"/>
          <p:nvPr/>
        </p:nvSpPr>
        <p:spPr>
          <a:xfrm rot="0">
            <a:off x="1028700" y="4682090"/>
            <a:ext cx="16230600" cy="745491"/>
          </a:xfrm>
          <a:prstGeom prst="rect">
            <a:avLst/>
          </a:prstGeom>
        </p:spPr>
        <p:txBody>
          <a:bodyPr anchor="t" rtlCol="false" tIns="0" lIns="0" bIns="0" rIns="0">
            <a:spAutoFit/>
          </a:bodyPr>
          <a:lstStyle/>
          <a:p>
            <a:pPr algn="just" marL="949952" indent="-474976" lvl="1">
              <a:lnSpc>
                <a:spcPts val="6159"/>
              </a:lnSpc>
              <a:buFont typeface="Arial"/>
              <a:buChar char="•"/>
            </a:pPr>
            <a:r>
              <a:rPr lang="en-US" sz="4399">
                <a:solidFill>
                  <a:srgbClr val="000000"/>
                </a:solidFill>
                <a:latin typeface="Poppins Medium"/>
              </a:rPr>
              <a:t>Feature Extractor</a:t>
            </a:r>
          </a:p>
        </p:txBody>
      </p:sp>
      <p:sp>
        <p:nvSpPr>
          <p:cNvPr name="TextBox 5" id="5"/>
          <p:cNvSpPr txBox="true"/>
          <p:nvPr/>
        </p:nvSpPr>
        <p:spPr>
          <a:xfrm rot="0">
            <a:off x="1028700" y="6059543"/>
            <a:ext cx="16230600" cy="745491"/>
          </a:xfrm>
          <a:prstGeom prst="rect">
            <a:avLst/>
          </a:prstGeom>
        </p:spPr>
        <p:txBody>
          <a:bodyPr anchor="t" rtlCol="false" tIns="0" lIns="0" bIns="0" rIns="0">
            <a:spAutoFit/>
          </a:bodyPr>
          <a:lstStyle/>
          <a:p>
            <a:pPr algn="just" marL="949952" indent="-474976" lvl="1">
              <a:lnSpc>
                <a:spcPts val="6159"/>
              </a:lnSpc>
              <a:buFont typeface="Arial"/>
              <a:buChar char="•"/>
            </a:pPr>
            <a:r>
              <a:rPr lang="en-US" sz="4399">
                <a:solidFill>
                  <a:srgbClr val="000000"/>
                </a:solidFill>
                <a:latin typeface="Poppins Medium"/>
              </a:rPr>
              <a:t>Sequence Processor (LSTM sequence model)</a:t>
            </a:r>
          </a:p>
        </p:txBody>
      </p:sp>
      <p:sp>
        <p:nvSpPr>
          <p:cNvPr name="TextBox 6" id="6"/>
          <p:cNvSpPr txBox="true"/>
          <p:nvPr/>
        </p:nvSpPr>
        <p:spPr>
          <a:xfrm rot="0">
            <a:off x="1028700" y="7433684"/>
            <a:ext cx="16230600" cy="1526541"/>
          </a:xfrm>
          <a:prstGeom prst="rect">
            <a:avLst/>
          </a:prstGeom>
        </p:spPr>
        <p:txBody>
          <a:bodyPr anchor="t" rtlCol="false" tIns="0" lIns="0" bIns="0" rIns="0">
            <a:spAutoFit/>
          </a:bodyPr>
          <a:lstStyle/>
          <a:p>
            <a:pPr algn="just" marL="949952" indent="-474976" lvl="1">
              <a:lnSpc>
                <a:spcPts val="6159"/>
              </a:lnSpc>
              <a:buFont typeface="Arial"/>
              <a:buChar char="•"/>
            </a:pPr>
            <a:r>
              <a:rPr lang="en-US" sz="4399">
                <a:solidFill>
                  <a:srgbClr val="000000"/>
                </a:solidFill>
                <a:latin typeface="Poppins Medium"/>
              </a:rPr>
              <a:t>Decoder (Merging the outputs of the CNN Model and LSTM sequence)</a:t>
            </a:r>
          </a:p>
        </p:txBody>
      </p:sp>
    </p:spTree>
  </p:cSld>
  <p:clrMapOvr>
    <a:masterClrMapping/>
  </p:clrMapOvr>
</p:sld>
</file>

<file path=ppt/slides/slide15.xml><?xml version="1.0" encoding="utf-8"?>
<p:sld xmlns:p="http://schemas.openxmlformats.org/presentationml/2006/main" xmlns:a="http://schemas.openxmlformats.org/drawingml/2006/main">
  <p:cSld>
    <p:bg>
      <p:bgPr>
        <a:solidFill>
          <a:srgbClr val="FFE5B6"/>
        </a:solidFill>
      </p:bgPr>
    </p:bg>
    <p:spTree>
      <p:nvGrpSpPr>
        <p:cNvPr id="1" name=""/>
        <p:cNvGrpSpPr/>
        <p:nvPr/>
      </p:nvGrpSpPr>
      <p:grpSpPr>
        <a:xfrm>
          <a:off x="0" y="0"/>
          <a:ext cx="0" cy="0"/>
          <a:chOff x="0" y="0"/>
          <a:chExt cx="0" cy="0"/>
        </a:xfrm>
      </p:grpSpPr>
      <p:sp>
        <p:nvSpPr>
          <p:cNvPr name="TextBox 2" id="2"/>
          <p:cNvSpPr txBox="true"/>
          <p:nvPr/>
        </p:nvSpPr>
        <p:spPr>
          <a:xfrm rot="0">
            <a:off x="1028700" y="1038225"/>
            <a:ext cx="14481125" cy="742950"/>
          </a:xfrm>
          <a:prstGeom prst="rect">
            <a:avLst/>
          </a:prstGeom>
        </p:spPr>
        <p:txBody>
          <a:bodyPr anchor="t" rtlCol="false" tIns="0" lIns="0" bIns="0" rIns="0">
            <a:spAutoFit/>
          </a:bodyPr>
          <a:lstStyle/>
          <a:p>
            <a:pPr>
              <a:lnSpc>
                <a:spcPts val="5999"/>
              </a:lnSpc>
              <a:spcBef>
                <a:spcPct val="0"/>
              </a:spcBef>
            </a:pPr>
            <a:r>
              <a:rPr lang="en-US" sz="4999">
                <a:solidFill>
                  <a:srgbClr val="F55E30"/>
                </a:solidFill>
                <a:latin typeface="Poppins Medium Bold"/>
              </a:rPr>
              <a:t>Generate Data for the Image Caption Model</a:t>
            </a:r>
          </a:p>
        </p:txBody>
      </p:sp>
      <p:sp>
        <p:nvSpPr>
          <p:cNvPr name="TextBox 3" id="3"/>
          <p:cNvSpPr txBox="true"/>
          <p:nvPr/>
        </p:nvSpPr>
        <p:spPr>
          <a:xfrm rot="0">
            <a:off x="1028700" y="2261045"/>
            <a:ext cx="15306253" cy="1526541"/>
          </a:xfrm>
          <a:prstGeom prst="rect">
            <a:avLst/>
          </a:prstGeom>
        </p:spPr>
        <p:txBody>
          <a:bodyPr anchor="t" rtlCol="false" tIns="0" lIns="0" bIns="0" rIns="0">
            <a:spAutoFit/>
          </a:bodyPr>
          <a:lstStyle/>
          <a:p>
            <a:pPr algn="just" marL="949952" indent="-474976" lvl="1">
              <a:lnSpc>
                <a:spcPts val="6159"/>
              </a:lnSpc>
              <a:buFont typeface="Arial"/>
              <a:buChar char="•"/>
            </a:pPr>
            <a:r>
              <a:rPr lang="en-US" sz="4399">
                <a:solidFill>
                  <a:srgbClr val="000000"/>
                </a:solidFill>
                <a:latin typeface="Poppins Medium"/>
              </a:rPr>
              <a:t>Feature vector and Text Sequence are taken as inputs</a:t>
            </a:r>
          </a:p>
        </p:txBody>
      </p:sp>
      <p:sp>
        <p:nvSpPr>
          <p:cNvPr name="TextBox 4" id="4"/>
          <p:cNvSpPr txBox="true"/>
          <p:nvPr/>
        </p:nvSpPr>
        <p:spPr>
          <a:xfrm rot="0">
            <a:off x="1028700" y="4175190"/>
            <a:ext cx="16230600" cy="745491"/>
          </a:xfrm>
          <a:prstGeom prst="rect">
            <a:avLst/>
          </a:prstGeom>
        </p:spPr>
        <p:txBody>
          <a:bodyPr anchor="t" rtlCol="false" tIns="0" lIns="0" bIns="0" rIns="0">
            <a:spAutoFit/>
          </a:bodyPr>
          <a:lstStyle/>
          <a:p>
            <a:pPr algn="just" marL="949952" indent="-474976" lvl="1">
              <a:lnSpc>
                <a:spcPts val="6159"/>
              </a:lnSpc>
              <a:buFont typeface="Arial"/>
              <a:buChar char="•"/>
            </a:pPr>
            <a:r>
              <a:rPr lang="en-US" sz="4399">
                <a:solidFill>
                  <a:srgbClr val="000000"/>
                </a:solidFill>
                <a:latin typeface="Poppins Medium"/>
              </a:rPr>
              <a:t>Output is the text sequence predicted by the model</a:t>
            </a:r>
          </a:p>
        </p:txBody>
      </p:sp>
      <p:sp>
        <p:nvSpPr>
          <p:cNvPr name="TextBox 5" id="5"/>
          <p:cNvSpPr txBox="true"/>
          <p:nvPr/>
        </p:nvSpPr>
        <p:spPr>
          <a:xfrm rot="0">
            <a:off x="1371603" y="5311206"/>
            <a:ext cx="9014730" cy="745491"/>
          </a:xfrm>
          <a:prstGeom prst="rect">
            <a:avLst/>
          </a:prstGeom>
        </p:spPr>
        <p:txBody>
          <a:bodyPr anchor="t" rtlCol="false" tIns="0" lIns="0" bIns="0" rIns="0">
            <a:spAutoFit/>
          </a:bodyPr>
          <a:lstStyle/>
          <a:p>
            <a:pPr algn="just">
              <a:lnSpc>
                <a:spcPts val="6159"/>
              </a:lnSpc>
            </a:pPr>
            <a:r>
              <a:rPr lang="en-US" sz="4399">
                <a:solidFill>
                  <a:srgbClr val="000000"/>
                </a:solidFill>
                <a:latin typeface="Poppins Medium"/>
              </a:rPr>
              <a:t>[feature vector, text sequence]</a:t>
            </a:r>
          </a:p>
        </p:txBody>
      </p:sp>
      <p:sp>
        <p:nvSpPr>
          <p:cNvPr name="TextBox 6" id="6"/>
          <p:cNvSpPr txBox="true"/>
          <p:nvPr/>
        </p:nvSpPr>
        <p:spPr>
          <a:xfrm rot="0">
            <a:off x="11807778" y="5311206"/>
            <a:ext cx="4870077" cy="745491"/>
          </a:xfrm>
          <a:prstGeom prst="rect">
            <a:avLst/>
          </a:prstGeom>
        </p:spPr>
        <p:txBody>
          <a:bodyPr anchor="t" rtlCol="false" tIns="0" lIns="0" bIns="0" rIns="0">
            <a:spAutoFit/>
          </a:bodyPr>
          <a:lstStyle/>
          <a:p>
            <a:pPr algn="just">
              <a:lnSpc>
                <a:spcPts val="6159"/>
              </a:lnSpc>
            </a:pPr>
            <a:r>
              <a:rPr lang="en-US" sz="4399">
                <a:solidFill>
                  <a:srgbClr val="000000"/>
                </a:solidFill>
                <a:latin typeface="Poppins Medium"/>
              </a:rPr>
              <a:t>[word to predict]</a:t>
            </a:r>
          </a:p>
        </p:txBody>
      </p:sp>
      <p:sp>
        <p:nvSpPr>
          <p:cNvPr name="TextBox 7" id="7"/>
          <p:cNvSpPr txBox="true"/>
          <p:nvPr/>
        </p:nvSpPr>
        <p:spPr>
          <a:xfrm rot="0">
            <a:off x="2355585" y="6178863"/>
            <a:ext cx="2156672" cy="745491"/>
          </a:xfrm>
          <a:prstGeom prst="rect">
            <a:avLst/>
          </a:prstGeom>
        </p:spPr>
        <p:txBody>
          <a:bodyPr anchor="t" rtlCol="false" tIns="0" lIns="0" bIns="0" rIns="0">
            <a:spAutoFit/>
          </a:bodyPr>
          <a:lstStyle/>
          <a:p>
            <a:pPr algn="just">
              <a:lnSpc>
                <a:spcPts val="6159"/>
              </a:lnSpc>
            </a:pPr>
            <a:r>
              <a:rPr lang="en-US" sz="4399">
                <a:solidFill>
                  <a:srgbClr val="000000"/>
                </a:solidFill>
                <a:latin typeface="Poppins Medium"/>
              </a:rPr>
              <a:t>feature</a:t>
            </a:r>
          </a:p>
        </p:txBody>
      </p:sp>
      <p:sp>
        <p:nvSpPr>
          <p:cNvPr name="TextBox 8" id="8"/>
          <p:cNvSpPr txBox="true"/>
          <p:nvPr/>
        </p:nvSpPr>
        <p:spPr>
          <a:xfrm rot="0">
            <a:off x="2355585" y="7048179"/>
            <a:ext cx="2156672" cy="745491"/>
          </a:xfrm>
          <a:prstGeom prst="rect">
            <a:avLst/>
          </a:prstGeom>
        </p:spPr>
        <p:txBody>
          <a:bodyPr anchor="t" rtlCol="false" tIns="0" lIns="0" bIns="0" rIns="0">
            <a:spAutoFit/>
          </a:bodyPr>
          <a:lstStyle/>
          <a:p>
            <a:pPr algn="just">
              <a:lnSpc>
                <a:spcPts val="6159"/>
              </a:lnSpc>
            </a:pPr>
            <a:r>
              <a:rPr lang="en-US" sz="4399">
                <a:solidFill>
                  <a:srgbClr val="000000"/>
                </a:solidFill>
                <a:latin typeface="Poppins Medium"/>
              </a:rPr>
              <a:t>feature</a:t>
            </a:r>
          </a:p>
        </p:txBody>
      </p:sp>
      <p:sp>
        <p:nvSpPr>
          <p:cNvPr name="TextBox 9" id="9"/>
          <p:cNvSpPr txBox="true"/>
          <p:nvPr/>
        </p:nvSpPr>
        <p:spPr>
          <a:xfrm rot="0">
            <a:off x="2355585" y="7917495"/>
            <a:ext cx="2156672" cy="745491"/>
          </a:xfrm>
          <a:prstGeom prst="rect">
            <a:avLst/>
          </a:prstGeom>
        </p:spPr>
        <p:txBody>
          <a:bodyPr anchor="t" rtlCol="false" tIns="0" lIns="0" bIns="0" rIns="0">
            <a:spAutoFit/>
          </a:bodyPr>
          <a:lstStyle/>
          <a:p>
            <a:pPr algn="just">
              <a:lnSpc>
                <a:spcPts val="6159"/>
              </a:lnSpc>
            </a:pPr>
            <a:r>
              <a:rPr lang="en-US" sz="4399">
                <a:solidFill>
                  <a:srgbClr val="000000"/>
                </a:solidFill>
                <a:latin typeface="Poppins Medium"/>
              </a:rPr>
              <a:t>feature</a:t>
            </a:r>
          </a:p>
        </p:txBody>
      </p:sp>
      <p:sp>
        <p:nvSpPr>
          <p:cNvPr name="TextBox 10" id="10"/>
          <p:cNvSpPr txBox="true"/>
          <p:nvPr/>
        </p:nvSpPr>
        <p:spPr>
          <a:xfrm rot="0">
            <a:off x="5878968" y="6178863"/>
            <a:ext cx="2156672" cy="745491"/>
          </a:xfrm>
          <a:prstGeom prst="rect">
            <a:avLst/>
          </a:prstGeom>
        </p:spPr>
        <p:txBody>
          <a:bodyPr anchor="t" rtlCol="false" tIns="0" lIns="0" bIns="0" rIns="0">
            <a:spAutoFit/>
          </a:bodyPr>
          <a:lstStyle/>
          <a:p>
            <a:pPr algn="just">
              <a:lnSpc>
                <a:spcPts val="6159"/>
              </a:lnSpc>
            </a:pPr>
            <a:r>
              <a:rPr lang="en-US" sz="4399">
                <a:solidFill>
                  <a:srgbClr val="000000"/>
                </a:solidFill>
                <a:latin typeface="Poppins Medium"/>
              </a:rPr>
              <a:t>start,</a:t>
            </a:r>
          </a:p>
        </p:txBody>
      </p:sp>
      <p:sp>
        <p:nvSpPr>
          <p:cNvPr name="TextBox 11" id="11"/>
          <p:cNvSpPr txBox="true"/>
          <p:nvPr/>
        </p:nvSpPr>
        <p:spPr>
          <a:xfrm rot="0">
            <a:off x="13656472" y="6178863"/>
            <a:ext cx="1172690" cy="745491"/>
          </a:xfrm>
          <a:prstGeom prst="rect">
            <a:avLst/>
          </a:prstGeom>
        </p:spPr>
        <p:txBody>
          <a:bodyPr anchor="t" rtlCol="false" tIns="0" lIns="0" bIns="0" rIns="0">
            <a:spAutoFit/>
          </a:bodyPr>
          <a:lstStyle/>
          <a:p>
            <a:pPr algn="just">
              <a:lnSpc>
                <a:spcPts val="6159"/>
              </a:lnSpc>
            </a:pPr>
            <a:r>
              <a:rPr lang="en-US" sz="4399">
                <a:solidFill>
                  <a:srgbClr val="000000"/>
                </a:solidFill>
                <a:latin typeface="Poppins Medium"/>
              </a:rPr>
              <a:t>dog</a:t>
            </a:r>
          </a:p>
        </p:txBody>
      </p:sp>
      <p:sp>
        <p:nvSpPr>
          <p:cNvPr name="TextBox 12" id="12"/>
          <p:cNvSpPr txBox="true"/>
          <p:nvPr/>
        </p:nvSpPr>
        <p:spPr>
          <a:xfrm rot="0">
            <a:off x="5878968" y="7048179"/>
            <a:ext cx="2931931" cy="745491"/>
          </a:xfrm>
          <a:prstGeom prst="rect">
            <a:avLst/>
          </a:prstGeom>
        </p:spPr>
        <p:txBody>
          <a:bodyPr anchor="t" rtlCol="false" tIns="0" lIns="0" bIns="0" rIns="0">
            <a:spAutoFit/>
          </a:bodyPr>
          <a:lstStyle/>
          <a:p>
            <a:pPr algn="just">
              <a:lnSpc>
                <a:spcPts val="6159"/>
              </a:lnSpc>
            </a:pPr>
            <a:r>
              <a:rPr lang="en-US" sz="4399">
                <a:solidFill>
                  <a:srgbClr val="000000"/>
                </a:solidFill>
                <a:latin typeface="Poppins Medium"/>
              </a:rPr>
              <a:t>start, dog</a:t>
            </a:r>
          </a:p>
        </p:txBody>
      </p:sp>
      <p:sp>
        <p:nvSpPr>
          <p:cNvPr name="TextBox 13" id="13"/>
          <p:cNvSpPr txBox="true"/>
          <p:nvPr/>
        </p:nvSpPr>
        <p:spPr>
          <a:xfrm rot="0">
            <a:off x="13233883" y="7048179"/>
            <a:ext cx="2275942" cy="745491"/>
          </a:xfrm>
          <a:prstGeom prst="rect">
            <a:avLst/>
          </a:prstGeom>
        </p:spPr>
        <p:txBody>
          <a:bodyPr anchor="t" rtlCol="false" tIns="0" lIns="0" bIns="0" rIns="0">
            <a:spAutoFit/>
          </a:bodyPr>
          <a:lstStyle/>
          <a:p>
            <a:pPr algn="just">
              <a:lnSpc>
                <a:spcPts val="6159"/>
              </a:lnSpc>
            </a:pPr>
            <a:r>
              <a:rPr lang="en-US" sz="4399">
                <a:solidFill>
                  <a:srgbClr val="000000"/>
                </a:solidFill>
                <a:latin typeface="Poppins Medium"/>
              </a:rPr>
              <a:t>running</a:t>
            </a:r>
          </a:p>
        </p:txBody>
      </p:sp>
      <p:sp>
        <p:nvSpPr>
          <p:cNvPr name="TextBox 14" id="14"/>
          <p:cNvSpPr txBox="true"/>
          <p:nvPr/>
        </p:nvSpPr>
        <p:spPr>
          <a:xfrm rot="0">
            <a:off x="5878968" y="7917495"/>
            <a:ext cx="5257707" cy="745491"/>
          </a:xfrm>
          <a:prstGeom prst="rect">
            <a:avLst/>
          </a:prstGeom>
        </p:spPr>
        <p:txBody>
          <a:bodyPr anchor="t" rtlCol="false" tIns="0" lIns="0" bIns="0" rIns="0">
            <a:spAutoFit/>
          </a:bodyPr>
          <a:lstStyle/>
          <a:p>
            <a:pPr algn="just">
              <a:lnSpc>
                <a:spcPts val="6159"/>
              </a:lnSpc>
            </a:pPr>
            <a:r>
              <a:rPr lang="en-US" sz="4399">
                <a:solidFill>
                  <a:srgbClr val="000000"/>
                </a:solidFill>
                <a:latin typeface="Poppins Medium"/>
              </a:rPr>
              <a:t>start, dog, running</a:t>
            </a:r>
          </a:p>
        </p:txBody>
      </p:sp>
      <p:sp>
        <p:nvSpPr>
          <p:cNvPr name="TextBox 15" id="15"/>
          <p:cNvSpPr txBox="true"/>
          <p:nvPr/>
        </p:nvSpPr>
        <p:spPr>
          <a:xfrm rot="0">
            <a:off x="13546968" y="7917495"/>
            <a:ext cx="1649772" cy="745491"/>
          </a:xfrm>
          <a:prstGeom prst="rect">
            <a:avLst/>
          </a:prstGeom>
        </p:spPr>
        <p:txBody>
          <a:bodyPr anchor="t" rtlCol="false" tIns="0" lIns="0" bIns="0" rIns="0">
            <a:spAutoFit/>
          </a:bodyPr>
          <a:lstStyle/>
          <a:p>
            <a:pPr algn="just">
              <a:lnSpc>
                <a:spcPts val="6159"/>
              </a:lnSpc>
            </a:pPr>
            <a:r>
              <a:rPr lang="en-US" sz="4399">
                <a:solidFill>
                  <a:srgbClr val="000000"/>
                </a:solidFill>
                <a:latin typeface="Poppins Medium"/>
              </a:rPr>
              <a:t>grass</a:t>
            </a:r>
          </a:p>
        </p:txBody>
      </p:sp>
      <p:sp>
        <p:nvSpPr>
          <p:cNvPr name="TextBox 16" id="16"/>
          <p:cNvSpPr txBox="true"/>
          <p:nvPr/>
        </p:nvSpPr>
        <p:spPr>
          <a:xfrm rot="0">
            <a:off x="2355585" y="8786811"/>
            <a:ext cx="2156672" cy="745491"/>
          </a:xfrm>
          <a:prstGeom prst="rect">
            <a:avLst/>
          </a:prstGeom>
        </p:spPr>
        <p:txBody>
          <a:bodyPr anchor="t" rtlCol="false" tIns="0" lIns="0" bIns="0" rIns="0">
            <a:spAutoFit/>
          </a:bodyPr>
          <a:lstStyle/>
          <a:p>
            <a:pPr algn="just">
              <a:lnSpc>
                <a:spcPts val="6159"/>
              </a:lnSpc>
            </a:pPr>
            <a:r>
              <a:rPr lang="en-US" sz="4399">
                <a:solidFill>
                  <a:srgbClr val="000000"/>
                </a:solidFill>
                <a:latin typeface="Poppins Medium"/>
              </a:rPr>
              <a:t>feature</a:t>
            </a:r>
          </a:p>
        </p:txBody>
      </p:sp>
      <p:sp>
        <p:nvSpPr>
          <p:cNvPr name="TextBox 17" id="17"/>
          <p:cNvSpPr txBox="true"/>
          <p:nvPr/>
        </p:nvSpPr>
        <p:spPr>
          <a:xfrm rot="0">
            <a:off x="5878968" y="8786811"/>
            <a:ext cx="7225878" cy="745491"/>
          </a:xfrm>
          <a:prstGeom prst="rect">
            <a:avLst/>
          </a:prstGeom>
        </p:spPr>
        <p:txBody>
          <a:bodyPr anchor="t" rtlCol="false" tIns="0" lIns="0" bIns="0" rIns="0">
            <a:spAutoFit/>
          </a:bodyPr>
          <a:lstStyle/>
          <a:p>
            <a:pPr algn="just">
              <a:lnSpc>
                <a:spcPts val="6159"/>
              </a:lnSpc>
            </a:pPr>
            <a:r>
              <a:rPr lang="en-US" sz="4399">
                <a:solidFill>
                  <a:srgbClr val="000000"/>
                </a:solidFill>
                <a:latin typeface="Poppins Medium"/>
              </a:rPr>
              <a:t>start, dog, running, grass</a:t>
            </a:r>
          </a:p>
        </p:txBody>
      </p:sp>
      <p:sp>
        <p:nvSpPr>
          <p:cNvPr name="TextBox 18" id="18"/>
          <p:cNvSpPr txBox="true"/>
          <p:nvPr/>
        </p:nvSpPr>
        <p:spPr>
          <a:xfrm rot="0">
            <a:off x="13770601" y="8786811"/>
            <a:ext cx="1202507" cy="745491"/>
          </a:xfrm>
          <a:prstGeom prst="rect">
            <a:avLst/>
          </a:prstGeom>
        </p:spPr>
        <p:txBody>
          <a:bodyPr anchor="t" rtlCol="false" tIns="0" lIns="0" bIns="0" rIns="0">
            <a:spAutoFit/>
          </a:bodyPr>
          <a:lstStyle/>
          <a:p>
            <a:pPr algn="just">
              <a:lnSpc>
                <a:spcPts val="6159"/>
              </a:lnSpc>
            </a:pPr>
            <a:r>
              <a:rPr lang="en-US" sz="4399">
                <a:solidFill>
                  <a:srgbClr val="000000"/>
                </a:solidFill>
                <a:latin typeface="Poppins Medium"/>
              </a:rPr>
              <a:t>end</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FE5B6"/>
        </a:solidFill>
      </p:bgPr>
    </p:bg>
    <p:spTree>
      <p:nvGrpSpPr>
        <p:cNvPr id="1" name=""/>
        <p:cNvGrpSpPr/>
        <p:nvPr/>
      </p:nvGrpSpPr>
      <p:grpSpPr>
        <a:xfrm>
          <a:off x="0" y="0"/>
          <a:ext cx="0" cy="0"/>
          <a:chOff x="0" y="0"/>
          <a:chExt cx="0" cy="0"/>
        </a:xfrm>
      </p:grpSpPr>
      <p:sp>
        <p:nvSpPr>
          <p:cNvPr name="TextBox 2" id="2"/>
          <p:cNvSpPr txBox="true"/>
          <p:nvPr/>
        </p:nvSpPr>
        <p:spPr>
          <a:xfrm rot="0">
            <a:off x="6107775" y="4211637"/>
            <a:ext cx="11330431" cy="1997075"/>
          </a:xfrm>
          <a:prstGeom prst="rect">
            <a:avLst/>
          </a:prstGeom>
        </p:spPr>
        <p:txBody>
          <a:bodyPr anchor="t" rtlCol="false" tIns="0" lIns="0" bIns="0" rIns="0">
            <a:spAutoFit/>
          </a:bodyPr>
          <a:lstStyle/>
          <a:p>
            <a:pPr algn="ctr">
              <a:lnSpc>
                <a:spcPts val="15400"/>
              </a:lnSpc>
            </a:pPr>
            <a:r>
              <a:rPr lang="en-US" sz="14000">
                <a:solidFill>
                  <a:srgbClr val="82BA16"/>
                </a:solidFill>
                <a:latin typeface="Poppins Medium Bold"/>
              </a:rPr>
              <a:t>DEMO</a:t>
            </a:r>
          </a:p>
        </p:txBody>
      </p:sp>
      <p:pic>
        <p:nvPicPr>
          <p:cNvPr name="Picture 3" id="3"/>
          <p:cNvPicPr>
            <a:picLocks noChangeAspect="true"/>
          </p:cNvPicPr>
          <p:nvPr/>
        </p:nvPicPr>
        <p:blipFill>
          <a:blip r:embed="rId2"/>
          <a:srcRect l="0" t="0" r="0" b="0"/>
          <a:stretch>
            <a:fillRect/>
          </a:stretch>
        </p:blipFill>
        <p:spPr>
          <a:xfrm flipH="false" flipV="false" rot="0">
            <a:off x="1525785" y="2268196"/>
            <a:ext cx="5750608" cy="5750608"/>
          </a:xfrm>
          <a:prstGeom prst="rect">
            <a:avLst/>
          </a:prstGeom>
        </p:spPr>
      </p:pic>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E5B6"/>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7487753" y="636693"/>
            <a:ext cx="3857861" cy="3857861"/>
          </a:xfrm>
          <a:prstGeom prst="rect">
            <a:avLst/>
          </a:prstGeom>
        </p:spPr>
      </p:pic>
      <p:sp>
        <p:nvSpPr>
          <p:cNvPr name="TextBox 3" id="3"/>
          <p:cNvSpPr txBox="true"/>
          <p:nvPr/>
        </p:nvSpPr>
        <p:spPr>
          <a:xfrm rot="0">
            <a:off x="2689214" y="4821318"/>
            <a:ext cx="12909573" cy="4741556"/>
          </a:xfrm>
          <a:prstGeom prst="rect">
            <a:avLst/>
          </a:prstGeom>
        </p:spPr>
        <p:txBody>
          <a:bodyPr anchor="t" rtlCol="false" tIns="0" lIns="0" bIns="0" rIns="0">
            <a:spAutoFit/>
          </a:bodyPr>
          <a:lstStyle/>
          <a:p>
            <a:pPr algn="ctr">
              <a:lnSpc>
                <a:spcPts val="11970"/>
              </a:lnSpc>
            </a:pPr>
            <a:r>
              <a:rPr lang="en-US" sz="14962">
                <a:solidFill>
                  <a:srgbClr val="F55E30"/>
                </a:solidFill>
                <a:latin typeface="Barlow Condensed Bold Bold Italics"/>
              </a:rPr>
              <a:t>DESCRIPTIVE</a:t>
            </a:r>
          </a:p>
          <a:p>
            <a:pPr algn="ctr">
              <a:lnSpc>
                <a:spcPts val="11970"/>
              </a:lnSpc>
            </a:pPr>
            <a:r>
              <a:rPr lang="en-US" sz="14962">
                <a:solidFill>
                  <a:srgbClr val="F55E30"/>
                </a:solidFill>
                <a:latin typeface="Barlow Condensed Bold Bold Italics"/>
              </a:rPr>
              <a:t>IMAGE</a:t>
            </a:r>
          </a:p>
          <a:p>
            <a:pPr algn="ctr">
              <a:lnSpc>
                <a:spcPts val="11970"/>
              </a:lnSpc>
            </a:pPr>
            <a:r>
              <a:rPr lang="en-US" sz="14962">
                <a:solidFill>
                  <a:srgbClr val="F55E30"/>
                </a:solidFill>
                <a:latin typeface="Barlow Condensed Bold Bold Italics"/>
              </a:rPr>
              <a:t>CAPTION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E5B6"/>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258769" y="1746919"/>
            <a:ext cx="2018581" cy="2018581"/>
          </a:xfrm>
          <a:prstGeom prst="rect">
            <a:avLst/>
          </a:prstGeom>
        </p:spPr>
      </p:pic>
      <p:sp>
        <p:nvSpPr>
          <p:cNvPr name="TextBox 3" id="3"/>
          <p:cNvSpPr txBox="true"/>
          <p:nvPr/>
        </p:nvSpPr>
        <p:spPr>
          <a:xfrm rot="0">
            <a:off x="1167060" y="4162329"/>
            <a:ext cx="15953879" cy="3730113"/>
          </a:xfrm>
          <a:prstGeom prst="rect">
            <a:avLst/>
          </a:prstGeom>
        </p:spPr>
        <p:txBody>
          <a:bodyPr anchor="t" rtlCol="false" tIns="0" lIns="0" bIns="0" rIns="0">
            <a:spAutoFit/>
          </a:bodyPr>
          <a:lstStyle/>
          <a:p>
            <a:pPr algn="ctr">
              <a:lnSpc>
                <a:spcPts val="5978"/>
              </a:lnSpc>
            </a:pPr>
            <a:r>
              <a:rPr lang="en-US" sz="4270">
                <a:solidFill>
                  <a:srgbClr val="000000"/>
                </a:solidFill>
                <a:latin typeface="Poppins Medium Bold"/>
              </a:rPr>
              <a:t>CG, a descriptive image caption generator, enhances accessibility and boosts SEO efforts. Furthermore, it aids in contextual understanding and enables advanced AI applications as it open up new possibilities for automation and efficiency in image-related tasks.</a:t>
            </a:r>
          </a:p>
        </p:txBody>
      </p:sp>
      <p:sp>
        <p:nvSpPr>
          <p:cNvPr name="TextBox 4" id="4"/>
          <p:cNvSpPr txBox="true"/>
          <p:nvPr/>
        </p:nvSpPr>
        <p:spPr>
          <a:xfrm rot="0">
            <a:off x="2080821" y="2368861"/>
            <a:ext cx="15989297" cy="1146174"/>
          </a:xfrm>
          <a:prstGeom prst="rect">
            <a:avLst/>
          </a:prstGeom>
        </p:spPr>
        <p:txBody>
          <a:bodyPr anchor="t" rtlCol="false" tIns="0" lIns="0" bIns="0" rIns="0">
            <a:spAutoFit/>
          </a:bodyPr>
          <a:lstStyle/>
          <a:p>
            <a:pPr algn="ctr">
              <a:lnSpc>
                <a:spcPts val="7999"/>
              </a:lnSpc>
            </a:pPr>
            <a:r>
              <a:rPr lang="en-US" sz="9999">
                <a:solidFill>
                  <a:srgbClr val="F55E30"/>
                </a:solidFill>
                <a:latin typeface="Barlow Condensed Bold Bold Italics"/>
              </a:rPr>
              <a:t>CG - DESCRIPTIVE IMAGE CAPTION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E5B6"/>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2079061" y="2415484"/>
            <a:ext cx="14600391" cy="7399229"/>
          </a:xfrm>
          <a:prstGeom prst="rect">
            <a:avLst/>
          </a:prstGeom>
        </p:spPr>
      </p:pic>
      <p:sp>
        <p:nvSpPr>
          <p:cNvPr name="TextBox 3" id="3"/>
          <p:cNvSpPr txBox="true"/>
          <p:nvPr/>
        </p:nvSpPr>
        <p:spPr>
          <a:xfrm rot="0">
            <a:off x="7132710" y="1028700"/>
            <a:ext cx="8428296" cy="1028700"/>
          </a:xfrm>
          <a:prstGeom prst="rect">
            <a:avLst/>
          </a:prstGeom>
        </p:spPr>
        <p:txBody>
          <a:bodyPr anchor="t" rtlCol="false" tIns="0" lIns="0" bIns="0" rIns="0">
            <a:spAutoFit/>
          </a:bodyPr>
          <a:lstStyle/>
          <a:p>
            <a:pPr algn="r">
              <a:lnSpc>
                <a:spcPts val="8160"/>
              </a:lnSpc>
            </a:pPr>
            <a:r>
              <a:rPr lang="en-US" sz="6800">
                <a:solidFill>
                  <a:srgbClr val="F55E30"/>
                </a:solidFill>
                <a:latin typeface="Poppins Medium Bold"/>
              </a:rPr>
              <a:t>Flickr_8K Images</a:t>
            </a:r>
          </a:p>
        </p:txBody>
      </p:sp>
      <p:sp>
        <p:nvSpPr>
          <p:cNvPr name="TextBox 4" id="4"/>
          <p:cNvSpPr txBox="true"/>
          <p:nvPr/>
        </p:nvSpPr>
        <p:spPr>
          <a:xfrm rot="0">
            <a:off x="2079061" y="814426"/>
            <a:ext cx="6366645" cy="1429962"/>
          </a:xfrm>
          <a:prstGeom prst="rect">
            <a:avLst/>
          </a:prstGeom>
        </p:spPr>
        <p:txBody>
          <a:bodyPr anchor="t" rtlCol="false" tIns="0" lIns="0" bIns="0" rIns="0">
            <a:spAutoFit/>
          </a:bodyPr>
          <a:lstStyle/>
          <a:p>
            <a:pPr>
              <a:lnSpc>
                <a:spcPts val="9919"/>
              </a:lnSpc>
            </a:pPr>
            <a:r>
              <a:rPr lang="en-US" sz="12398">
                <a:solidFill>
                  <a:srgbClr val="82BA16"/>
                </a:solidFill>
                <a:latin typeface="Barlow Condensed Bold Bold Italics"/>
              </a:rPr>
              <a:t>DATASET</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E5B6"/>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3359868" y="1962677"/>
            <a:ext cx="11568264" cy="7752042"/>
          </a:xfrm>
          <a:prstGeom prst="rect">
            <a:avLst/>
          </a:prstGeom>
        </p:spPr>
      </p:pic>
      <p:sp>
        <p:nvSpPr>
          <p:cNvPr name="TextBox 3" id="3"/>
          <p:cNvSpPr txBox="true"/>
          <p:nvPr/>
        </p:nvSpPr>
        <p:spPr>
          <a:xfrm rot="0">
            <a:off x="1028700" y="847728"/>
            <a:ext cx="10455895" cy="923925"/>
          </a:xfrm>
          <a:prstGeom prst="rect">
            <a:avLst/>
          </a:prstGeom>
        </p:spPr>
        <p:txBody>
          <a:bodyPr anchor="t" rtlCol="false" tIns="0" lIns="0" bIns="0" rIns="0">
            <a:spAutoFit/>
          </a:bodyPr>
          <a:lstStyle/>
          <a:p>
            <a:pPr algn="ctr">
              <a:lnSpc>
                <a:spcPts val="7200"/>
              </a:lnSpc>
            </a:pPr>
            <a:r>
              <a:rPr lang="en-US" sz="6000">
                <a:solidFill>
                  <a:srgbClr val="F55E30"/>
                </a:solidFill>
                <a:latin typeface="Poppins Medium Bold"/>
              </a:rPr>
              <a:t>Flickr_8K Image Captions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E5B6"/>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3382350" y="1781414"/>
            <a:ext cx="11523300" cy="7976556"/>
          </a:xfrm>
          <a:prstGeom prst="rect">
            <a:avLst/>
          </a:prstGeom>
        </p:spPr>
      </p:pic>
      <p:sp>
        <p:nvSpPr>
          <p:cNvPr name="TextBox 3" id="3"/>
          <p:cNvSpPr txBox="true"/>
          <p:nvPr/>
        </p:nvSpPr>
        <p:spPr>
          <a:xfrm rot="0">
            <a:off x="1028700" y="648766"/>
            <a:ext cx="9382460" cy="923925"/>
          </a:xfrm>
          <a:prstGeom prst="rect">
            <a:avLst/>
          </a:prstGeom>
        </p:spPr>
        <p:txBody>
          <a:bodyPr anchor="t" rtlCol="false" tIns="0" lIns="0" bIns="0" rIns="0">
            <a:spAutoFit/>
          </a:bodyPr>
          <a:lstStyle/>
          <a:p>
            <a:pPr algn="ctr">
              <a:lnSpc>
                <a:spcPts val="7200"/>
              </a:lnSpc>
            </a:pPr>
            <a:r>
              <a:rPr lang="en-US" sz="6000">
                <a:solidFill>
                  <a:srgbClr val="F55E30"/>
                </a:solidFill>
                <a:latin typeface="Poppins Medium Bold"/>
              </a:rPr>
              <a:t>Flickr_8K Train Images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E5B6"/>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3740273" y="1774930"/>
            <a:ext cx="10807454" cy="7853779"/>
          </a:xfrm>
          <a:prstGeom prst="rect">
            <a:avLst/>
          </a:prstGeom>
        </p:spPr>
      </p:pic>
      <p:sp>
        <p:nvSpPr>
          <p:cNvPr name="TextBox 3" id="3"/>
          <p:cNvSpPr txBox="true"/>
          <p:nvPr/>
        </p:nvSpPr>
        <p:spPr>
          <a:xfrm rot="0">
            <a:off x="1028700" y="648766"/>
            <a:ext cx="9024648" cy="923925"/>
          </a:xfrm>
          <a:prstGeom prst="rect">
            <a:avLst/>
          </a:prstGeom>
        </p:spPr>
        <p:txBody>
          <a:bodyPr anchor="t" rtlCol="false" tIns="0" lIns="0" bIns="0" rIns="0">
            <a:spAutoFit/>
          </a:bodyPr>
          <a:lstStyle/>
          <a:p>
            <a:pPr algn="ctr">
              <a:lnSpc>
                <a:spcPts val="7200"/>
              </a:lnSpc>
            </a:pPr>
            <a:r>
              <a:rPr lang="en-US" sz="6000">
                <a:solidFill>
                  <a:srgbClr val="F55E30"/>
                </a:solidFill>
                <a:latin typeface="Poppins Medium Bold"/>
              </a:rPr>
              <a:t>Flickr_8K Test Images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7865" r="0" b="7865"/>
          <a:stretch>
            <a:fillRect/>
          </a:stretch>
        </p:blipFill>
        <p:spPr>
          <a:xfrm flipH="false" flipV="false">
            <a:off x="0" y="0"/>
            <a:ext cx="18288000" cy="10287000"/>
          </a:xfrm>
          <a:prstGeom prst="rect">
            <a:avLst/>
          </a:prstGeom>
        </p:spPr>
      </p:pic>
      <p:sp>
        <p:nvSpPr>
          <p:cNvPr name="TextBox 3" id="3"/>
          <p:cNvSpPr txBox="true"/>
          <p:nvPr/>
        </p:nvSpPr>
        <p:spPr>
          <a:xfrm rot="0">
            <a:off x="1972030" y="1163535"/>
            <a:ext cx="14660183" cy="1228725"/>
          </a:xfrm>
          <a:prstGeom prst="rect">
            <a:avLst/>
          </a:prstGeom>
        </p:spPr>
        <p:txBody>
          <a:bodyPr anchor="t" rtlCol="false" tIns="0" lIns="0" bIns="0" rIns="0">
            <a:spAutoFit/>
          </a:bodyPr>
          <a:lstStyle/>
          <a:p>
            <a:pPr algn="ctr">
              <a:lnSpc>
                <a:spcPts val="9600"/>
              </a:lnSpc>
            </a:pPr>
            <a:r>
              <a:rPr lang="en-US" sz="8000">
                <a:solidFill>
                  <a:srgbClr val="F55E30"/>
                </a:solidFill>
                <a:latin typeface="Poppins Medium Bold"/>
              </a:rPr>
              <a:t>MACHINE LEARNING MODEL</a:t>
            </a:r>
          </a:p>
        </p:txBody>
      </p:sp>
      <p:sp>
        <p:nvSpPr>
          <p:cNvPr name="TextBox 4" id="4"/>
          <p:cNvSpPr txBox="true"/>
          <p:nvPr/>
        </p:nvSpPr>
        <p:spPr>
          <a:xfrm rot="0">
            <a:off x="2210764" y="6025299"/>
            <a:ext cx="13866473" cy="3088641"/>
          </a:xfrm>
          <a:prstGeom prst="rect">
            <a:avLst/>
          </a:prstGeom>
        </p:spPr>
        <p:txBody>
          <a:bodyPr anchor="t" rtlCol="false" tIns="0" lIns="0" bIns="0" rIns="0">
            <a:spAutoFit/>
          </a:bodyPr>
          <a:lstStyle/>
          <a:p>
            <a:pPr algn="ctr">
              <a:lnSpc>
                <a:spcPts val="6159"/>
              </a:lnSpc>
            </a:pPr>
            <a:r>
              <a:rPr lang="en-US" sz="4399">
                <a:solidFill>
                  <a:srgbClr val="000000"/>
                </a:solidFill>
                <a:latin typeface="Poppins Medium Bold"/>
              </a:rPr>
              <a:t>The Xception model is employed as the "encoder" component. It was utilized as a feature extractor that analyzed the input image and extract meaningful features from it. </a:t>
            </a:r>
          </a:p>
        </p:txBody>
      </p:sp>
      <p:sp>
        <p:nvSpPr>
          <p:cNvPr name="TextBox 5" id="5"/>
          <p:cNvSpPr txBox="true"/>
          <p:nvPr/>
        </p:nvSpPr>
        <p:spPr>
          <a:xfrm rot="0">
            <a:off x="870578" y="3612331"/>
            <a:ext cx="16546843" cy="2248174"/>
          </a:xfrm>
          <a:prstGeom prst="rect">
            <a:avLst/>
          </a:prstGeom>
        </p:spPr>
        <p:txBody>
          <a:bodyPr anchor="t" rtlCol="false" tIns="0" lIns="0" bIns="0" rIns="0">
            <a:spAutoFit/>
          </a:bodyPr>
          <a:lstStyle/>
          <a:p>
            <a:pPr algn="ctr">
              <a:lnSpc>
                <a:spcPts val="15757"/>
              </a:lnSpc>
            </a:pPr>
            <a:r>
              <a:rPr lang="en-US" sz="19697">
                <a:solidFill>
                  <a:srgbClr val="82BA16"/>
                </a:solidFill>
                <a:latin typeface="Barlow Condensed Bold Bold Italics"/>
              </a:rPr>
              <a:t>XCEPTION MODEL</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7865" r="0" b="7865"/>
          <a:stretch>
            <a:fillRect/>
          </a:stretch>
        </p:blipFill>
        <p:spPr>
          <a:xfrm flipH="false" flipV="false">
            <a:off x="0" y="0"/>
            <a:ext cx="18288000" cy="10287000"/>
          </a:xfrm>
          <a:prstGeom prst="rect">
            <a:avLst/>
          </a:prstGeom>
        </p:spPr>
      </p:pic>
      <p:sp>
        <p:nvSpPr>
          <p:cNvPr name="TextBox 3" id="3"/>
          <p:cNvSpPr txBox="true"/>
          <p:nvPr/>
        </p:nvSpPr>
        <p:spPr>
          <a:xfrm rot="0">
            <a:off x="1972030" y="1176557"/>
            <a:ext cx="14660183" cy="1228725"/>
          </a:xfrm>
          <a:prstGeom prst="rect">
            <a:avLst/>
          </a:prstGeom>
        </p:spPr>
        <p:txBody>
          <a:bodyPr anchor="t" rtlCol="false" tIns="0" lIns="0" bIns="0" rIns="0">
            <a:spAutoFit/>
          </a:bodyPr>
          <a:lstStyle/>
          <a:p>
            <a:pPr algn="ctr">
              <a:lnSpc>
                <a:spcPts val="9600"/>
              </a:lnSpc>
            </a:pPr>
            <a:r>
              <a:rPr lang="en-US" sz="8000">
                <a:solidFill>
                  <a:srgbClr val="F55E30"/>
                </a:solidFill>
                <a:latin typeface="Poppins Medium Bold"/>
              </a:rPr>
              <a:t>MACHINE LEARNING MODEL</a:t>
            </a:r>
          </a:p>
        </p:txBody>
      </p:sp>
      <p:sp>
        <p:nvSpPr>
          <p:cNvPr name="TextBox 4" id="4"/>
          <p:cNvSpPr txBox="true"/>
          <p:nvPr/>
        </p:nvSpPr>
        <p:spPr>
          <a:xfrm rot="0">
            <a:off x="2210764" y="6012277"/>
            <a:ext cx="13866473" cy="3088641"/>
          </a:xfrm>
          <a:prstGeom prst="rect">
            <a:avLst/>
          </a:prstGeom>
        </p:spPr>
        <p:txBody>
          <a:bodyPr anchor="t" rtlCol="false" tIns="0" lIns="0" bIns="0" rIns="0">
            <a:spAutoFit/>
          </a:bodyPr>
          <a:lstStyle/>
          <a:p>
            <a:pPr algn="ctr">
              <a:lnSpc>
                <a:spcPts val="6159"/>
              </a:lnSpc>
            </a:pPr>
            <a:r>
              <a:rPr lang="en-US" sz="4399">
                <a:solidFill>
                  <a:srgbClr val="000000"/>
                </a:solidFill>
                <a:latin typeface="Poppins Medium Bold"/>
              </a:rPr>
              <a:t> The Long Short-Term Memory (LSTM) model was utilized as the "decoder" component. It was used to generate﻿ a textual description or caption for a given input image. </a:t>
            </a:r>
          </a:p>
        </p:txBody>
      </p:sp>
      <p:sp>
        <p:nvSpPr>
          <p:cNvPr name="TextBox 5" id="5"/>
          <p:cNvSpPr txBox="true"/>
          <p:nvPr/>
        </p:nvSpPr>
        <p:spPr>
          <a:xfrm rot="0">
            <a:off x="870578" y="2776709"/>
            <a:ext cx="16546843" cy="3011093"/>
          </a:xfrm>
          <a:prstGeom prst="rect">
            <a:avLst/>
          </a:prstGeom>
        </p:spPr>
        <p:txBody>
          <a:bodyPr anchor="t" rtlCol="false" tIns="0" lIns="0" bIns="0" rIns="0">
            <a:spAutoFit/>
          </a:bodyPr>
          <a:lstStyle/>
          <a:p>
            <a:pPr algn="ctr">
              <a:lnSpc>
                <a:spcPts val="11118"/>
              </a:lnSpc>
            </a:pPr>
            <a:r>
              <a:rPr lang="en-US" sz="13898">
                <a:solidFill>
                  <a:srgbClr val="82BA16"/>
                </a:solidFill>
                <a:latin typeface="Barlow Condensed Bold Bold Italics"/>
              </a:rPr>
              <a:t>LONG SHORT </a:t>
            </a:r>
          </a:p>
          <a:p>
            <a:pPr algn="ctr">
              <a:lnSpc>
                <a:spcPts val="11118"/>
              </a:lnSpc>
            </a:pPr>
            <a:r>
              <a:rPr lang="en-US" sz="13898">
                <a:solidFill>
                  <a:srgbClr val="82BA16"/>
                </a:solidFill>
                <a:latin typeface="Barlow Condensed Bold Bold Italics"/>
              </a:rPr>
              <a:t>TERM MEMORY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DAFiPiasnOk</dc:identifier>
  <dcterms:modified xsi:type="dcterms:W3CDTF">2011-08-01T06:04:30Z</dcterms:modified>
  <cp:revision>1</cp:revision>
  <dc:title>Blue 3D Elements 5G Technology Presentation</dc:title>
</cp:coreProperties>
</file>