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58"/>
      </p:cViewPr>
      <p:guideLst>
        <p:guide orient="horz" pos="2880"/>
        <p:guide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pPr/>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pPr/>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F7F439ED-1E90-4106-847A-8EF19031FE2F}" type="slidenum">
              <a:rPr lang="en-IN" smtClean="0"/>
              <a:pPr/>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8/31/2024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 Id="rId4" Type="http://schemas.openxmlformats.org/officeDocument/2006/relationships/image" Target="../media/image15.sv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4.xml"/><Relationship Id="rId5" Type="http://schemas.openxmlformats.org/officeDocument/2006/relationships/image" Target="../media/image10.jpeg"/><Relationship Id="rId4" Type="http://schemas.openxmlformats.org/officeDocument/2006/relationships/image" Target="../media/image9.jpe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1.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a:solidFill>
                  <a:srgbClr val="0F0F0F"/>
                </a:solidFill>
                <a:latin typeface="Times New Roman" panose="02020603050405020304" pitchFamily="18" charset="0"/>
                <a:cs typeface="Times New Roman" panose="02020603050405020304" pitchFamily="18" charset="0"/>
              </a:rPr>
              <a:t>Employee Data Analysis using Excel</a:t>
            </a:r>
            <a:r>
              <a:rPr lang="en-US" b="1" i="0">
                <a:solidFill>
                  <a:srgbClr val="0F0F0F"/>
                </a:solidFill>
                <a:effectLst/>
                <a:latin typeface="Times New Roman" panose="02020603050405020304" pitchFamily="18" charset="0"/>
                <a:cs typeface="Times New Roman" panose="02020603050405020304" pitchFamily="18" charset="0"/>
              </a:rPr>
              <a:t> </a:t>
            </a:r>
            <a:br>
              <a:rPr lang="en-US" b="1" i="0">
                <a:solidFill>
                  <a:srgbClr val="0F0F0F"/>
                </a:solidFill>
                <a:effectLst/>
                <a:latin typeface="Roboto" panose="020F0502020204030204" pitchFamily="2" charset="0"/>
              </a:rPr>
            </a:br>
            <a:endParaRPr spc="15"/>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a:p>
        </p:txBody>
      </p:sp>
      <p:sp>
        <p:nvSpPr>
          <p:cNvPr id="14" name="TextBox 13">
            <a:extLst>
              <a:ext uri="{FF2B5EF4-FFF2-40B4-BE49-F238E27FC236}">
                <a16:creationId xmlns:a16="http://schemas.microsoft.com/office/drawing/2014/main" id="{D55ADE35-C35B-07C1-F5AA-C33B3DDB802E}"/>
              </a:ext>
            </a:extLst>
          </p:cNvPr>
          <p:cNvSpPr txBox="1"/>
          <p:nvPr/>
        </p:nvSpPr>
        <p:spPr>
          <a:xfrm>
            <a:off x="1640142" y="2798304"/>
            <a:ext cx="8610600" cy="2677656"/>
          </a:xfrm>
          <a:prstGeom prst="rect">
            <a:avLst/>
          </a:prstGeom>
          <a:noFill/>
        </p:spPr>
        <p:txBody>
          <a:bodyPr wrap="square" rtlCol="0">
            <a:spAutoFit/>
          </a:bodyPr>
          <a:lstStyle/>
          <a:p>
            <a:r>
              <a:rPr lang="en-US" sz="2400" dirty="0"/>
              <a:t>STUDENT NAME: ELAKIYA T V</a:t>
            </a:r>
          </a:p>
          <a:p>
            <a:r>
              <a:rPr lang="en-US" sz="2400" dirty="0"/>
              <a:t>REGISTER NO:322200098</a:t>
            </a:r>
          </a:p>
          <a:p>
            <a:r>
              <a:rPr lang="en-US" sz="2400" dirty="0" err="1"/>
              <a:t>DEPARTMENT:B.Com</a:t>
            </a:r>
            <a:r>
              <a:rPr lang="en-US" sz="2400" dirty="0"/>
              <a:t> </a:t>
            </a:r>
            <a:r>
              <a:rPr lang="en-US" sz="2400" dirty="0" err="1"/>
              <a:t>Honours</a:t>
            </a:r>
            <a:endParaRPr lang="en-US" sz="2400" dirty="0"/>
          </a:p>
          <a:p>
            <a:r>
              <a:rPr lang="en-US" sz="2400" dirty="0"/>
              <a:t>COLLEGE: Shri </a:t>
            </a:r>
            <a:r>
              <a:rPr lang="en-US" sz="2400" dirty="0" err="1"/>
              <a:t>Shankarlal</a:t>
            </a:r>
            <a:r>
              <a:rPr lang="en-US" sz="2400" dirty="0"/>
              <a:t> </a:t>
            </a:r>
            <a:r>
              <a:rPr lang="en-US" sz="2400" dirty="0" err="1"/>
              <a:t>Sundarbai</a:t>
            </a:r>
            <a:r>
              <a:rPr lang="en-US" sz="2400" dirty="0"/>
              <a:t> </a:t>
            </a:r>
            <a:r>
              <a:rPr lang="en-US" sz="2400" dirty="0" err="1"/>
              <a:t>Shasun</a:t>
            </a:r>
            <a:r>
              <a:rPr lang="en-US" sz="2400" dirty="0"/>
              <a:t> Jain College for Women</a:t>
            </a:r>
          </a:p>
          <a:p>
            <a:br>
              <a:rPr lang="en-US" sz="2400" dirty="0"/>
            </a:b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a:latin typeface="Trebuchet MS"/>
                <a:cs typeface="Trebuchet MS"/>
              </a:rPr>
              <a:t>M</a:t>
            </a:r>
            <a:r>
              <a:rPr sz="4800" b="1">
                <a:latin typeface="Trebuchet MS"/>
                <a:cs typeface="Trebuchet MS"/>
              </a:rPr>
              <a:t>O</a:t>
            </a:r>
            <a:r>
              <a:rPr sz="4800" b="1" spc="-15">
                <a:latin typeface="Trebuchet MS"/>
                <a:cs typeface="Trebuchet MS"/>
              </a:rPr>
              <a:t>D</a:t>
            </a:r>
            <a:r>
              <a:rPr sz="4800" b="1" spc="-35">
                <a:latin typeface="Trebuchet MS"/>
                <a:cs typeface="Trebuchet MS"/>
              </a:rPr>
              <a:t>E</a:t>
            </a:r>
            <a:r>
              <a:rPr sz="4800" b="1" spc="-30">
                <a:latin typeface="Trebuchet MS"/>
                <a:cs typeface="Trebuchet MS"/>
              </a:rPr>
              <a:t>LL</a:t>
            </a:r>
            <a:r>
              <a:rPr sz="4800" b="1" spc="-5">
                <a:latin typeface="Trebuchet MS"/>
                <a:cs typeface="Trebuchet MS"/>
              </a:rPr>
              <a:t>I</a:t>
            </a:r>
            <a:r>
              <a:rPr sz="4800" b="1" spc="30">
                <a:latin typeface="Trebuchet MS"/>
                <a:cs typeface="Trebuchet MS"/>
              </a:rPr>
              <a:t>N</a:t>
            </a:r>
            <a:r>
              <a:rPr sz="4800" b="1" spc="5">
                <a:latin typeface="Trebuchet MS"/>
                <a:cs typeface="Trebuchet MS"/>
              </a:rPr>
              <a:t>G</a:t>
            </a:r>
            <a:endParaRPr sz="480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 name="TextBox 9"/>
          <p:cNvSpPr txBox="1"/>
          <p:nvPr/>
        </p:nvSpPr>
        <p:spPr>
          <a:xfrm>
            <a:off x="1023902" y="1585257"/>
            <a:ext cx="7500990" cy="4401205"/>
          </a:xfrm>
          <a:prstGeom prst="rect">
            <a:avLst/>
          </a:prstGeom>
          <a:noFill/>
        </p:spPr>
        <p:txBody>
          <a:bodyPr wrap="square" rtlCol="0">
            <a:spAutoFit/>
          </a:bodyPr>
          <a:lstStyle/>
          <a:p>
            <a:pPr marL="342900" indent="-342900">
              <a:buAutoNum type="arabicParenR"/>
            </a:pPr>
            <a:r>
              <a:rPr lang="en-IN" sz="1400" b="1">
                <a:latin typeface="Times New Roman" pitchFamily="18" charset="0"/>
                <a:cs typeface="Times New Roman" pitchFamily="18" charset="0"/>
              </a:rPr>
              <a:t>DATA COLLECTION: </a:t>
            </a:r>
          </a:p>
          <a:p>
            <a:r>
              <a:rPr lang="en-IN" sz="1400">
                <a:latin typeface="Times New Roman" pitchFamily="18" charset="0"/>
                <a:cs typeface="Times New Roman" pitchFamily="18" charset="0"/>
              </a:rPr>
              <a:t>USING THE DASH BOARD, THE DATA HAS BEEN GATHERED
</a:t>
            </a:r>
            <a:r>
              <a:rPr lang="en-IN" sz="1400" b="1">
                <a:latin typeface="Times New Roman" pitchFamily="18" charset="0"/>
                <a:cs typeface="Times New Roman" pitchFamily="18" charset="0"/>
              </a:rPr>
              <a:t>2) FEATURE COLLECTION:</a:t>
            </a:r>
          </a:p>
          <a:p>
            <a:r>
              <a:rPr lang="en-IN" sz="1400">
                <a:latin typeface="Times New Roman" pitchFamily="18" charset="0"/>
                <a:cs typeface="Times New Roman" pitchFamily="18" charset="0"/>
              </a:rPr>
              <a:t>THE TEN FEATURES THAT ARE LISTED WERE USED FOR THE DATA ANALYSES.
</a:t>
            </a:r>
            <a:r>
              <a:rPr lang="en-IN" sz="1400" b="1">
                <a:latin typeface="Times New Roman" pitchFamily="18" charset="0"/>
                <a:cs typeface="Times New Roman" pitchFamily="18" charset="0"/>
              </a:rPr>
              <a:t>3) DATA CLEANING :</a:t>
            </a:r>
          </a:p>
          <a:p>
            <a:r>
              <a:rPr lang="en-IN" sz="1400">
                <a:latin typeface="Times New Roman" pitchFamily="18" charset="0"/>
                <a:cs typeface="Times New Roman" pitchFamily="18" charset="0"/>
              </a:rPr>
              <a:t>DETERMINING WHICH VALUES ARE ABSENT.</a:t>
            </a:r>
          </a:p>
          <a:p>
            <a:r>
              <a:rPr lang="en-IN" sz="1400">
                <a:latin typeface="Times New Roman" pitchFamily="18" charset="0"/>
                <a:cs typeface="Times New Roman" pitchFamily="18" charset="0"/>
              </a:rPr>
              <a:t>THOSE MISSING VALUES FILTERED
</a:t>
            </a:r>
            <a:r>
              <a:rPr lang="en-IN" sz="1400" b="1">
                <a:latin typeface="Times New Roman" pitchFamily="18" charset="0"/>
                <a:cs typeface="Times New Roman" pitchFamily="18" charset="0"/>
              </a:rPr>
              <a:t>4)</a:t>
            </a:r>
            <a:r>
              <a:rPr lang="en-IN" sz="1400">
                <a:latin typeface="Times New Roman" pitchFamily="18" charset="0"/>
                <a:cs typeface="Times New Roman" pitchFamily="18" charset="0"/>
              </a:rPr>
              <a:t> </a:t>
            </a:r>
            <a:r>
              <a:rPr lang="en-IN" sz="1400" b="1">
                <a:latin typeface="Times New Roman" pitchFamily="18" charset="0"/>
                <a:cs typeface="Times New Roman" pitchFamily="18" charset="0"/>
              </a:rPr>
              <a:t>PERFORMANCE LEVEL CALCULATION: </a:t>
            </a:r>
          </a:p>
          <a:p>
            <a:r>
              <a:rPr lang="en-IN" sz="1400">
                <a:latin typeface="Times New Roman" pitchFamily="18" charset="0"/>
                <a:cs typeface="Times New Roman" pitchFamily="18" charset="0"/>
              </a:rPr>
              <a:t>USED THE FORMULA TO FIND THE PERFORMANCE LEVEL BY TAKEN INTO ACCOUNT OF THE CURRENT EMPLOYEE RATING.
</a:t>
            </a:r>
            <a:r>
              <a:rPr lang="en-IN" sz="1400" b="1">
                <a:latin typeface="Times New Roman" pitchFamily="18" charset="0"/>
                <a:cs typeface="Times New Roman" pitchFamily="18" charset="0"/>
              </a:rPr>
              <a:t>
5) PIVOT LEVEL SUMMARY</a:t>
            </a:r>
            <a:r>
              <a:rPr lang="en-IN" sz="1400">
                <a:latin typeface="Times New Roman" pitchFamily="18" charset="0"/>
                <a:cs typeface="Times New Roman" pitchFamily="18" charset="0"/>
              </a:rPr>
              <a:t>: </a:t>
            </a:r>
          </a:p>
          <a:p>
            <a:r>
              <a:rPr lang="en-IN" sz="1400">
                <a:latin typeface="Times New Roman" pitchFamily="18" charset="0"/>
                <a:cs typeface="Times New Roman" pitchFamily="18" charset="0"/>
              </a:rPr>
              <a:t>DIVIDING CERTAIN ANXIETIES TO ROWS, COLUMNS, HEADING, AND SO Upon.
</a:t>
            </a:r>
            <a:r>
              <a:rPr lang="en-IN" sz="1400" b="1">
                <a:latin typeface="Times New Roman" pitchFamily="18" charset="0"/>
                <a:cs typeface="Times New Roman" pitchFamily="18" charset="0"/>
              </a:rPr>
              <a:t>
6) VISUALIZATION: </a:t>
            </a:r>
          </a:p>
          <a:p>
            <a:r>
              <a:rPr lang="en-IN" sz="1400">
                <a:latin typeface="Times New Roman" pitchFamily="18" charset="0"/>
                <a:cs typeface="Times New Roman" pitchFamily="18" charset="0"/>
              </a:rPr>
              <a:t>CREATED THE GRAPH FOR PREISE VISUALIZATION AFTER FINISHING WITH PIVOTTABLEE.</a:t>
            </a:r>
            <a:endParaRPr lang="en-US" sz="1400">
              <a:latin typeface="Times New Roman" pitchFamily="18" charset="0"/>
              <a:cs typeface="Times New Roman"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140830" y="61912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t>R</a:t>
            </a:r>
            <a:r>
              <a:rPr spc="-40"/>
              <a:t>E</a:t>
            </a:r>
            <a:r>
              <a:rPr spc="15"/>
              <a:t>S</a:t>
            </a:r>
            <a:r>
              <a:rPr spc="-30"/>
              <a:t>U</a:t>
            </a:r>
            <a:r>
              <a:rPr spc="-405"/>
              <a:t>L</a:t>
            </a:r>
            <a: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11</a:t>
            </a:fld>
            <a:endParaRPr sz="1100">
              <a:latin typeface="Trebuchet MS"/>
              <a:cs typeface="Trebuchet MS"/>
            </a:endParaRPr>
          </a:p>
        </p:txBody>
      </p:sp>
      <p:pic>
        <p:nvPicPr>
          <p:cNvPr id="10" name="Graphic 9">
            <a:extLst>
              <a:ext uri="{FF2B5EF4-FFF2-40B4-BE49-F238E27FC236}">
                <a16:creationId xmlns:a16="http://schemas.microsoft.com/office/drawing/2014/main" id="{6F4033FB-EAE1-31D2-C385-95A3180B10D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79376" y="1484784"/>
            <a:ext cx="7488832" cy="4032448"/>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IN">
                <a:latin typeface="Times New Roman" panose="02020603050405020304" pitchFamily="18" charset="0"/>
                <a:cs typeface="Times New Roman" panose="02020603050405020304" pitchFamily="18" charset="0"/>
              </a:rPr>
              <a:t>C</a:t>
            </a:r>
            <a:r>
              <a:rPr lang="en-US" err="1">
                <a:latin typeface="Times New Roman" panose="02020603050405020304" pitchFamily="18" charset="0"/>
                <a:cs typeface="Times New Roman" panose="02020603050405020304" pitchFamily="18" charset="0"/>
              </a:rPr>
              <a:t>onclusion</a:t>
            </a:r>
            <a:endParaRPr lang="en-IN">
              <a:latin typeface="Times New Roman" panose="02020603050405020304" pitchFamily="18" charset="0"/>
              <a:cs typeface="Times New Roman" panose="02020603050405020304" pitchFamily="18" charset="0"/>
            </a:endParaRPr>
          </a:p>
        </p:txBody>
      </p:sp>
      <p:sp>
        <p:nvSpPr>
          <p:cNvPr id="3" name="TextBox 2"/>
          <p:cNvSpPr txBox="1"/>
          <p:nvPr/>
        </p:nvSpPr>
        <p:spPr>
          <a:xfrm>
            <a:off x="595274" y="1571612"/>
            <a:ext cx="6143668" cy="2246769"/>
          </a:xfrm>
          <a:prstGeom prst="rect">
            <a:avLst/>
          </a:prstGeom>
          <a:noFill/>
        </p:spPr>
        <p:txBody>
          <a:bodyPr wrap="square" rtlCol="0">
            <a:spAutoFit/>
          </a:bodyPr>
          <a:lstStyle/>
          <a:p>
            <a:r>
              <a:rPr lang="en-IN" sz="1400">
                <a:latin typeface="Times New Roman" panose="02020603050405020304" pitchFamily="18" charset="0"/>
                <a:cs typeface="Times New Roman" panose="02020603050405020304" pitchFamily="18" charset="0"/>
              </a:rPr>
              <a:t>With the help of this system, firms may maximize employee performance management in a flexible, effective, and efficient manner. Improving performance data’s usability and accessibility encourages continuous increases in worker productivity as well as the growth of a motivated, goal-oriented team.</a:t>
            </a:r>
          </a:p>
          <a:p>
            <a:endParaRPr lang="en-IN" sz="1400">
              <a:latin typeface="Times New Roman" panose="02020603050405020304" pitchFamily="18" charset="0"/>
              <a:cs typeface="Times New Roman" panose="02020603050405020304" pitchFamily="18" charset="0"/>
            </a:endParaRPr>
          </a:p>
          <a:p>
            <a:r>
              <a:rPr lang="en-IN" sz="1400">
                <a:latin typeface="Times New Roman" panose="02020603050405020304" pitchFamily="18" charset="0"/>
                <a:cs typeface="Times New Roman" panose="02020603050405020304" pitchFamily="18" charset="0"/>
              </a:rPr>
              <a:t>Using an Excel-based employee performance analysis system is a smart and practical move for businesses looking to improve labour management. It offers quick insights and facilitates the monitoring of critical performance metrics, enabling managers to make fact-based choices. Businesses of different types may use the system because of it’s adaptability, affordability, and scalability.</a:t>
            </a:r>
            <a:endParaRPr lang="en-US" sz="14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a:t>PROJECT</a:t>
            </a:r>
            <a:r>
              <a:rPr sz="4250" spc="-85"/>
              <a:t> </a:t>
            </a:r>
            <a:r>
              <a:rPr sz="4250" spc="25"/>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smtClean="0"/>
              <a:pPr marL="38100">
                <a:lnSpc>
                  <a:spcPct val="100000"/>
                </a:lnSpc>
                <a:spcBef>
                  <a:spcPts val="55"/>
                </a:spcBef>
              </a:pPr>
              <a:t>2</a:t>
            </a:fld>
            <a:endParaRPr spc="1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a:solidFill>
                  <a:srgbClr val="2D83C3"/>
                </a:solidFill>
                <a:latin typeface="Trebuchet MS"/>
                <a:cs typeface="Trebuchet MS"/>
              </a:rPr>
              <a:t>3/21/202</a:t>
            </a:r>
            <a:r>
              <a:rPr sz="1100" spc="10">
                <a:solidFill>
                  <a:srgbClr val="2D83C3"/>
                </a:solidFill>
                <a:latin typeface="Trebuchet MS"/>
                <a:cs typeface="Trebuchet MS"/>
              </a:rPr>
              <a:t>4</a:t>
            </a:r>
            <a:r>
              <a:rPr sz="1100">
                <a:solidFill>
                  <a:srgbClr val="2D83C3"/>
                </a:solidFill>
                <a:latin typeface="Trebuchet MS"/>
                <a:cs typeface="Trebuchet MS"/>
              </a:rPr>
              <a:t> </a:t>
            </a:r>
            <a:r>
              <a:rPr sz="1100" spc="130">
                <a:solidFill>
                  <a:srgbClr val="2D83C3"/>
                </a:solidFill>
                <a:latin typeface="Trebuchet MS"/>
                <a:cs typeface="Trebuchet MS"/>
              </a:rPr>
              <a:t> </a:t>
            </a:r>
            <a:r>
              <a:rPr sz="1100" b="1" spc="50">
                <a:solidFill>
                  <a:srgbClr val="2D83C3"/>
                </a:solidFill>
                <a:latin typeface="Trebuchet MS"/>
                <a:cs typeface="Trebuchet MS"/>
              </a:rPr>
              <a:t>A</a:t>
            </a:r>
            <a:r>
              <a:rPr sz="1100" b="1" spc="15">
                <a:solidFill>
                  <a:srgbClr val="2D83C3"/>
                </a:solidFill>
                <a:latin typeface="Trebuchet MS"/>
                <a:cs typeface="Trebuchet MS"/>
              </a:rPr>
              <a:t>nnu</a:t>
            </a:r>
            <a:r>
              <a:rPr sz="1100" b="1" spc="10">
                <a:solidFill>
                  <a:srgbClr val="2D83C3"/>
                </a:solidFill>
                <a:latin typeface="Trebuchet MS"/>
                <a:cs typeface="Trebuchet MS"/>
              </a:rPr>
              <a:t>al</a:t>
            </a:r>
            <a:r>
              <a:rPr sz="1100" b="1" spc="-140">
                <a:solidFill>
                  <a:srgbClr val="2D83C3"/>
                </a:solidFill>
                <a:latin typeface="Trebuchet MS"/>
                <a:cs typeface="Trebuchet MS"/>
              </a:rPr>
              <a:t> </a:t>
            </a:r>
            <a:r>
              <a:rPr sz="1100" b="1">
                <a:solidFill>
                  <a:srgbClr val="2D83C3"/>
                </a:solidFill>
                <a:latin typeface="Trebuchet MS"/>
                <a:cs typeface="Trebuchet MS"/>
              </a:rPr>
              <a:t>R</a:t>
            </a:r>
            <a:r>
              <a:rPr sz="1100" b="1" spc="35">
                <a:solidFill>
                  <a:srgbClr val="2D83C3"/>
                </a:solidFill>
                <a:latin typeface="Trebuchet MS"/>
                <a:cs typeface="Trebuchet MS"/>
              </a:rPr>
              <a:t>e</a:t>
            </a:r>
            <a:r>
              <a:rPr sz="1100" b="1" spc="90">
                <a:solidFill>
                  <a:srgbClr val="2D83C3"/>
                </a:solidFill>
                <a:latin typeface="Trebuchet MS"/>
                <a:cs typeface="Trebuchet MS"/>
              </a:rPr>
              <a:t>v</a:t>
            </a:r>
            <a:r>
              <a:rPr sz="1100" b="1" spc="-35">
                <a:solidFill>
                  <a:srgbClr val="2D83C3"/>
                </a:solidFill>
                <a:latin typeface="Trebuchet MS"/>
                <a:cs typeface="Trebuchet MS"/>
              </a:rPr>
              <a:t>i</a:t>
            </a:r>
            <a:r>
              <a:rPr sz="1100" b="1" spc="35">
                <a:solidFill>
                  <a:srgbClr val="2D83C3"/>
                </a:solidFill>
                <a:latin typeface="Trebuchet MS"/>
                <a:cs typeface="Trebuchet MS"/>
              </a:rPr>
              <a:t>e</a:t>
            </a:r>
            <a:r>
              <a:rPr sz="1100" b="1" spc="15">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a:t>A</a:t>
            </a:r>
            <a:r>
              <a:rPr spc="-5"/>
              <a:t>G</a:t>
            </a:r>
            <a:r>
              <a:rPr spc="-35"/>
              <a:t>E</a:t>
            </a:r>
            <a:r>
              <a:rPr spc="15"/>
              <a:t>N</a:t>
            </a:r>
            <a:r>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a:solidFill>
                  <a:srgbClr val="0D0D0D"/>
                </a:solidFill>
                <a:latin typeface="Times New Roman" panose="02020603050405020304" pitchFamily="18" charset="0"/>
                <a:cs typeface="Times New Roman" panose="02020603050405020304" pitchFamily="18" charset="0"/>
              </a:rPr>
              <a:t>Dataset Description</a:t>
            </a:r>
            <a:endParaRPr lang="en-US" sz="2800" b="0" i="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Results and </a:t>
            </a:r>
            <a:r>
              <a:rPr lang="en-US" sz="2800">
                <a:solidFill>
                  <a:srgbClr val="0D0D0D"/>
                </a:solidFill>
                <a:latin typeface="Times New Roman" panose="02020603050405020304" pitchFamily="18" charset="0"/>
                <a:cs typeface="Times New Roman" panose="02020603050405020304" pitchFamily="18" charset="0"/>
              </a:rPr>
              <a:t>Discussion</a:t>
            </a:r>
            <a:endParaRPr lang="en-US" sz="2800" b="0" i="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Conclusion</a:t>
            </a:r>
          </a:p>
          <a:p>
            <a:endParaRPr lang="en-IN" sz="280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380960" y="785794"/>
            <a:ext cx="7690820" cy="4987263"/>
          </a:xfrm>
          <a:prstGeom prst="rect">
            <a:avLst/>
          </a:prstGeom>
        </p:spPr>
        <p:txBody>
          <a:bodyPr vert="horz" wrap="square" lIns="0" tIns="16510" rIns="0" bIns="0" rtlCol="0">
            <a:spAutoFit/>
          </a:bodyPr>
          <a:lstStyle/>
          <a:p>
            <a:pPr algn="l"/>
            <a:r>
              <a:rPr sz="4250" spc="-20"/>
              <a:t>P</a:t>
            </a:r>
            <a:r>
              <a:rPr sz="4250" spc="15"/>
              <a:t>ROB</a:t>
            </a:r>
            <a:r>
              <a:rPr sz="4250" spc="55"/>
              <a:t>L</a:t>
            </a:r>
            <a:r>
              <a:rPr sz="4250" spc="-20"/>
              <a:t>E</a:t>
            </a:r>
            <a:r>
              <a:rPr sz="4250" spc="20"/>
              <a:t>M</a:t>
            </a:r>
            <a:r>
              <a:rPr sz="4250"/>
              <a:t>	</a:t>
            </a:r>
            <a:r>
              <a:rPr sz="4250" spc="10"/>
              <a:t>S</a:t>
            </a:r>
            <a:r>
              <a:rPr sz="4250" spc="-370"/>
              <a:t>T</a:t>
            </a:r>
            <a:r>
              <a:rPr sz="4250" spc="-375"/>
              <a:t>A</a:t>
            </a:r>
            <a:r>
              <a:rPr sz="4250" spc="15"/>
              <a:t>T</a:t>
            </a:r>
            <a:r>
              <a:rPr sz="4250" spc="-10"/>
              <a:t>E</a:t>
            </a:r>
            <a:r>
              <a:rPr sz="4250" spc="-20"/>
              <a:t>ME</a:t>
            </a:r>
            <a:r>
              <a:rPr sz="4250" spc="10"/>
              <a:t>NT</a:t>
            </a:r>
            <a:br>
              <a:rPr lang="en-IN" sz="4250" spc="10"/>
            </a:br>
            <a:br>
              <a:rPr lang="en-US" sz="4250" spc="10">
                <a:latin typeface="Times New Roman" panose="02020603050405020304" pitchFamily="18" charset="0"/>
                <a:cs typeface="Times New Roman" panose="02020603050405020304" pitchFamily="18" charset="0"/>
              </a:rPr>
            </a:br>
            <a:r>
              <a:rPr lang="en-IN" sz="1400" spc="10">
                <a:latin typeface="Times New Roman" panose="02020603050405020304" pitchFamily="18" charset="0"/>
                <a:cs typeface="Times New Roman" panose="02020603050405020304" pitchFamily="18" charset="0"/>
              </a:rPr>
              <a:t>Measurement Challenges: </a:t>
            </a:r>
            <a:r>
              <a:rPr lang="en-IN" sz="1400" b="0" spc="10">
                <a:latin typeface="Times New Roman" panose="02020603050405020304" pitchFamily="18" charset="0"/>
                <a:cs typeface="Times New Roman" panose="02020603050405020304" pitchFamily="18" charset="0"/>
              </a:rPr>
              <a:t>Many firms encounter difficulties developing trustworthy metrics that precisely measure employee performance. Conventional methods of performance evaluation frequently fall short of fully appreciating an employee’s contributions, resulting in evaluations that are prejudiced or incomplete.</a:t>
            </a:r>
            <a:br>
              <a:rPr lang="en-IN" sz="1400" b="0" spc="10">
                <a:latin typeface="Times New Roman" panose="02020603050405020304" pitchFamily="18" charset="0"/>
                <a:cs typeface="Times New Roman" panose="02020603050405020304" pitchFamily="18" charset="0"/>
              </a:rPr>
            </a:br>
            <a:br>
              <a:rPr lang="en-IN" sz="1400" spc="10">
                <a:latin typeface="Times New Roman" panose="02020603050405020304" pitchFamily="18" charset="0"/>
                <a:cs typeface="Times New Roman" panose="02020603050405020304" pitchFamily="18" charset="0"/>
              </a:rPr>
            </a:br>
            <a:r>
              <a:rPr lang="en-IN" sz="1400" spc="10">
                <a:latin typeface="Times New Roman" panose="02020603050405020304" pitchFamily="18" charset="0"/>
                <a:cs typeface="Times New Roman" panose="02020603050405020304" pitchFamily="18" charset="0"/>
              </a:rPr>
              <a:t>Impact of Performance Factors:</a:t>
            </a:r>
            <a:r>
              <a:rPr lang="en-IN" sz="1400" b="0" spc="10">
                <a:latin typeface="Times New Roman" panose="02020603050405020304" pitchFamily="18" charset="0"/>
                <a:cs typeface="Times New Roman" panose="02020603050405020304" pitchFamily="18" charset="0"/>
              </a:rPr>
              <a:t> It’s important to comprehend how a variety of elements, including leadership, work environment, motivation, and job satisfaction, affect employees’ performance. Having this knowledge is essential to creating performance-enhancing tactics. </a:t>
            </a:r>
            <a:br>
              <a:rPr lang="en-IN" sz="1400" b="0" spc="10">
                <a:latin typeface="Times New Roman" panose="02020603050405020304" pitchFamily="18" charset="0"/>
                <a:cs typeface="Times New Roman" panose="02020603050405020304" pitchFamily="18" charset="0"/>
              </a:rPr>
            </a:br>
            <a:br>
              <a:rPr lang="en-IN" sz="1400" spc="10">
                <a:latin typeface="Times New Roman" panose="02020603050405020304" pitchFamily="18" charset="0"/>
                <a:cs typeface="Times New Roman" panose="02020603050405020304" pitchFamily="18" charset="0"/>
              </a:rPr>
            </a:br>
            <a:r>
              <a:rPr lang="en-IN" sz="1400" spc="10">
                <a:latin typeface="Times New Roman" panose="02020603050405020304" pitchFamily="18" charset="0"/>
                <a:cs typeface="Times New Roman" panose="02020603050405020304" pitchFamily="18" charset="0"/>
              </a:rPr>
              <a:t>Conformity to Organizational Objectives:</a:t>
            </a:r>
            <a:r>
              <a:rPr lang="en-IN" sz="1400" b="0" spc="10">
                <a:latin typeface="Times New Roman" panose="02020603050405020304" pitchFamily="18" charset="0"/>
                <a:cs typeface="Times New Roman" panose="02020603050405020304" pitchFamily="18" charset="0"/>
              </a:rPr>
              <a:t> A major difficulty is making sure that employee performance measurements line up with organizational goals and objectives. Inefficiencies and a decrease in the efficacy of reaching strategic goals can result from misalignment.</a:t>
            </a:r>
            <a:br>
              <a:rPr lang="en-US" sz="1400" b="0" spc="10">
                <a:latin typeface="Times New Roman" panose="02020603050405020304" pitchFamily="18" charset="0"/>
                <a:cs typeface="Times New Roman" panose="02020603050405020304" pitchFamily="18" charset="0"/>
              </a:rPr>
            </a:br>
            <a:br>
              <a:rPr lang="en-US" sz="1400" spc="10">
                <a:latin typeface="Times New Roman" panose="02020603050405020304" pitchFamily="18" charset="0"/>
                <a:cs typeface="Times New Roman" panose="02020603050405020304" pitchFamily="18" charset="0"/>
              </a:rPr>
            </a:br>
            <a:br>
              <a:rPr lang="en-US" sz="1400" spc="10">
                <a:latin typeface="Times New Roman" panose="02020603050405020304" pitchFamily="18" charset="0"/>
                <a:cs typeface="Times New Roman" panose="02020603050405020304" pitchFamily="18" charset="0"/>
              </a:rPr>
            </a:br>
            <a:br>
              <a:rPr lang="en-US" sz="1400" spc="10">
                <a:latin typeface="Times New Roman" panose="02020603050405020304" pitchFamily="18" charset="0"/>
                <a:cs typeface="Times New Roman" panose="02020603050405020304" pitchFamily="18" charset="0"/>
              </a:rPr>
            </a:br>
            <a:br>
              <a:rPr lang="en-US" sz="1400" spc="10">
                <a:latin typeface="Times New Roman" panose="02020603050405020304" pitchFamily="18" charset="0"/>
                <a:cs typeface="Times New Roman" panose="02020603050405020304" pitchFamily="18" charset="0"/>
              </a:rPr>
            </a:br>
            <a:endParaRPr sz="1400">
              <a:latin typeface="Times New Roman" panose="02020603050405020304" pitchFamily="18" charset="0"/>
              <a:cs typeface="Times New Roman" panose="02020603050405020304" pitchFamily="18" charset="0"/>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a:p>
        </p:txBody>
      </p:sp>
      <p:sp>
        <p:nvSpPr>
          <p:cNvPr id="11" name="TextBox 10"/>
          <p:cNvSpPr txBox="1"/>
          <p:nvPr/>
        </p:nvSpPr>
        <p:spPr>
          <a:xfrm>
            <a:off x="1666844" y="2571744"/>
            <a:ext cx="184731" cy="369332"/>
          </a:xfrm>
          <a:prstGeom prst="rect">
            <a:avLst/>
          </a:prstGeom>
          <a:noFill/>
        </p:spPr>
        <p:txBody>
          <a:bodyPr wrap="none" rtlCol="0">
            <a:spAutoFit/>
          </a:bodyPr>
          <a:lstStyle/>
          <a:p>
            <a:endParaRPr lang="en-US">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9129712" y="1248177"/>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a:t>PROJECT	</a:t>
            </a:r>
            <a:r>
              <a:rPr sz="4250" spc="-2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a:p>
        </p:txBody>
      </p:sp>
      <p:sp>
        <p:nvSpPr>
          <p:cNvPr id="11" name="TextBox 10">
            <a:extLst>
              <a:ext uri="{FF2B5EF4-FFF2-40B4-BE49-F238E27FC236}">
                <a16:creationId xmlns:a16="http://schemas.microsoft.com/office/drawing/2014/main" id="{F050B57B-77CA-84FA-9910-3F41C17BBB48}"/>
              </a:ext>
            </a:extLst>
          </p:cNvPr>
          <p:cNvSpPr txBox="1"/>
          <p:nvPr/>
        </p:nvSpPr>
        <p:spPr>
          <a:xfrm>
            <a:off x="908870" y="2231588"/>
            <a:ext cx="6820412" cy="3046988"/>
          </a:xfrm>
          <a:prstGeom prst="rect">
            <a:avLst/>
          </a:prstGeom>
          <a:noFill/>
        </p:spPr>
        <p:txBody>
          <a:bodyPr wrap="square" rtlCol="0">
            <a:spAutoFit/>
          </a:bodyPr>
          <a:lstStyle/>
          <a:p>
            <a:r>
              <a:rPr lang="en-IN" sz="1200">
                <a:latin typeface="Times New Roman" pitchFamily="18" charset="0"/>
                <a:cs typeface="Times New Roman" pitchFamily="18" charset="0"/>
              </a:rPr>
              <a:t>The purpose of the system’s streamlined approaches to data collecting, processing, and visualization is to increase the efficacy of performance data management. It consists of the following components: </a:t>
            </a:r>
          </a:p>
          <a:p>
            <a:endParaRPr lang="en-IN" sz="1200" b="1">
              <a:latin typeface="Times New Roman" pitchFamily="18" charset="0"/>
              <a:cs typeface="Times New Roman" pitchFamily="18" charset="0"/>
            </a:endParaRPr>
          </a:p>
          <a:p>
            <a:r>
              <a:rPr lang="en-IN" sz="1200" b="1">
                <a:latin typeface="Times New Roman" pitchFamily="18" charset="0"/>
                <a:cs typeface="Times New Roman" pitchFamily="18" charset="0"/>
              </a:rPr>
              <a:t>Compiling Information:</a:t>
            </a:r>
            <a:r>
              <a:rPr lang="en-IN" sz="1200">
                <a:latin typeface="Times New Roman" pitchFamily="18" charset="0"/>
                <a:cs typeface="Times New Roman" pitchFamily="18" charset="0"/>
              </a:rPr>
              <a:t> Compile data on key performance indicators (KPIs) such as completed tasks, attendance records, revenue from sales, efficiency of operations, and management evaluations. </a:t>
            </a:r>
          </a:p>
          <a:p>
            <a:endParaRPr lang="en-IN" sz="1200" b="1">
              <a:latin typeface="Times New Roman" pitchFamily="18" charset="0"/>
              <a:cs typeface="Times New Roman" pitchFamily="18" charset="0"/>
            </a:endParaRPr>
          </a:p>
          <a:p>
            <a:r>
              <a:rPr lang="en-IN" sz="1200" b="1">
                <a:latin typeface="Times New Roman" pitchFamily="18" charset="0"/>
                <a:cs typeface="Times New Roman" pitchFamily="18" charset="0"/>
              </a:rPr>
              <a:t>Data entry and formulas:</a:t>
            </a:r>
            <a:r>
              <a:rPr lang="en-IN" sz="1200">
                <a:latin typeface="Times New Roman" pitchFamily="18" charset="0"/>
                <a:cs typeface="Times New Roman" pitchFamily="18" charset="0"/>
              </a:rPr>
              <a:t> To ensure structured storage, arrange the data in Excel </a:t>
            </a:r>
            <a:r>
              <a:rPr lang="en-IN" sz="1200" err="1">
                <a:latin typeface="Times New Roman" pitchFamily="18" charset="0"/>
                <a:cs typeface="Times New Roman" pitchFamily="18" charset="0"/>
              </a:rPr>
              <a:t>tables.To</a:t>
            </a:r>
            <a:r>
              <a:rPr lang="en-IN" sz="1200">
                <a:latin typeface="Times New Roman" pitchFamily="18" charset="0"/>
                <a:cs typeface="Times New Roman" pitchFamily="18" charset="0"/>
              </a:rPr>
              <a:t> compute performance ratings, efficiency measures, and other relevant indicators, use the appropriate formulas. Correctly rephrase this while keeping the room for subheadings.</a:t>
            </a:r>
            <a:endParaRPr lang="en-US" sz="1200">
              <a:latin typeface="Times New Roman" pitchFamily="18" charset="0"/>
              <a:cs typeface="Times New Roman" pitchFamily="18" charset="0"/>
            </a:endParaRPr>
          </a:p>
          <a:p>
            <a:endParaRPr lang="en-IN" sz="1200" b="1">
              <a:latin typeface="Times New Roman" pitchFamily="18" charset="0"/>
              <a:cs typeface="Times New Roman" pitchFamily="18" charset="0"/>
            </a:endParaRPr>
          </a:p>
          <a:p>
            <a:r>
              <a:rPr lang="en-IN" sz="1200" b="1">
                <a:latin typeface="Times New Roman" pitchFamily="18" charset="0"/>
                <a:cs typeface="Times New Roman" pitchFamily="18" charset="0"/>
              </a:rPr>
              <a:t>Formatting on Condition:</a:t>
            </a:r>
            <a:r>
              <a:rPr lang="en-IN" sz="1200">
                <a:latin typeface="Times New Roman" panose="02020603050405020304" pitchFamily="18" charset="0"/>
                <a:cs typeface="Times New Roman" panose="02020603050405020304" pitchFamily="18" charset="0"/>
              </a:rPr>
              <a:t> Use conditional formatting tackles to find and emphasize performance anomalies, such as underperformers and top performers.</a:t>
            </a:r>
          </a:p>
          <a:p>
            <a:r>
              <a:rPr lang="en-IN" sz="1200" b="1">
                <a:latin typeface="Times New Roman" panose="02020603050405020304" pitchFamily="18" charset="0"/>
                <a:cs typeface="Times New Roman" panose="02020603050405020304" pitchFamily="18" charset="0"/>
              </a:rPr>
              <a:t>
Devices for </a:t>
            </a:r>
            <a:r>
              <a:rPr lang="en-IN" sz="1200" b="1" err="1">
                <a:latin typeface="Times New Roman" panose="02020603050405020304" pitchFamily="18" charset="0"/>
                <a:cs typeface="Times New Roman" panose="02020603050405020304" pitchFamily="18" charset="0"/>
              </a:rPr>
              <a:t>Analyzing</a:t>
            </a:r>
            <a:r>
              <a:rPr lang="en-IN" sz="1200" b="1">
                <a:latin typeface="Times New Roman" panose="02020603050405020304" pitchFamily="18" charset="0"/>
                <a:cs typeface="Times New Roman" panose="02020603050405020304" pitchFamily="18" charset="0"/>
              </a:rPr>
              <a:t> Data:</a:t>
            </a:r>
            <a:r>
              <a:rPr lang="en-IN" sz="1200">
                <a:latin typeface="Times New Roman" panose="02020603050405020304" pitchFamily="18" charset="0"/>
                <a:cs typeface="Times New Roman" panose="02020603050405020304" pitchFamily="18" charset="0"/>
              </a:rPr>
              <a:t> Employ Excel’s analytical characteristics, including PivotTables, charts, and trend lines, to gather and present performance data for different categories, such departments, teams, and time intervals.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7557197"/>
          </a:xfrm>
          <a:prstGeom prst="rect">
            <a:avLst/>
          </a:prstGeom>
        </p:spPr>
        <p:txBody>
          <a:bodyPr vert="horz" wrap="square" lIns="0" tIns="16510" rIns="0" bIns="0" rtlCol="0">
            <a:spAutoFit/>
          </a:bodyPr>
          <a:lstStyle/>
          <a:p>
            <a:pPr marL="12700" algn="l">
              <a:lnSpc>
                <a:spcPct val="100000"/>
              </a:lnSpc>
              <a:spcBef>
                <a:spcPts val="130"/>
              </a:spcBef>
            </a:pPr>
            <a:r>
              <a:rPr sz="3200" spc="25"/>
              <a:t>W</a:t>
            </a:r>
            <a:r>
              <a:rPr sz="3200" spc="-20"/>
              <a:t>H</a:t>
            </a:r>
            <a:r>
              <a:rPr sz="3200" spc="20"/>
              <a:t>O</a:t>
            </a:r>
            <a:r>
              <a:rPr sz="3200" spc="-235"/>
              <a:t> </a:t>
            </a:r>
            <a:r>
              <a:rPr sz="3200" spc="-10"/>
              <a:t>AR</a:t>
            </a:r>
            <a:r>
              <a:rPr sz="3200" spc="15"/>
              <a:t>E</a:t>
            </a:r>
            <a:r>
              <a:rPr sz="3200" spc="-35"/>
              <a:t> </a:t>
            </a:r>
            <a:r>
              <a:rPr sz="3200" spc="-10"/>
              <a:t>T</a:t>
            </a:r>
            <a:r>
              <a:rPr sz="3200" spc="-15"/>
              <a:t>H</a:t>
            </a:r>
            <a:r>
              <a:rPr sz="3200" spc="15"/>
              <a:t>E</a:t>
            </a:r>
            <a:r>
              <a:rPr sz="3200" spc="-35"/>
              <a:t> </a:t>
            </a:r>
            <a:r>
              <a:rPr sz="3200" spc="-20"/>
              <a:t>E</a:t>
            </a:r>
            <a:r>
              <a:rPr sz="3200" spc="30"/>
              <a:t>N</a:t>
            </a:r>
            <a:r>
              <a:rPr sz="3200" spc="15"/>
              <a:t>D</a:t>
            </a:r>
            <a:r>
              <a:rPr sz="3200" spc="-45"/>
              <a:t> </a:t>
            </a:r>
            <a:r>
              <a:rPr sz="3200"/>
              <a:t>U</a:t>
            </a:r>
            <a:r>
              <a:rPr sz="3200" spc="10"/>
              <a:t>S</a:t>
            </a:r>
            <a:r>
              <a:rPr sz="3200" spc="-25"/>
              <a:t>E</a:t>
            </a:r>
            <a:r>
              <a:rPr sz="3200" spc="-10"/>
              <a:t>R</a:t>
            </a:r>
            <a:r>
              <a:rPr sz="3200" spc="5"/>
              <a:t>S?</a:t>
            </a:r>
            <a:br>
              <a:rPr lang="en-US" sz="3200" spc="5"/>
            </a:br>
            <a:br>
              <a:rPr lang="en-US" sz="3200" spc="5"/>
            </a:br>
            <a:r>
              <a:rPr lang="en-US" sz="1800" spc="5">
                <a:latin typeface="Times New Roman" pitchFamily="18" charset="0"/>
                <a:cs typeface="Times New Roman" pitchFamily="18" charset="0"/>
              </a:rPr>
              <a:t>Managers</a:t>
            </a:r>
            <a:br>
              <a:rPr lang="en-US" sz="1800" spc="5">
                <a:latin typeface="Times New Roman" pitchFamily="18" charset="0"/>
                <a:cs typeface="Times New Roman" pitchFamily="18" charset="0"/>
              </a:rPr>
            </a:br>
            <a:br>
              <a:rPr lang="en-US" sz="1800" spc="5">
                <a:latin typeface="Times New Roman" pitchFamily="18" charset="0"/>
                <a:cs typeface="Times New Roman" pitchFamily="18" charset="0"/>
              </a:rPr>
            </a:br>
            <a:r>
              <a:rPr lang="en-US" sz="1800" spc="5">
                <a:latin typeface="Times New Roman" pitchFamily="18" charset="0"/>
                <a:cs typeface="Times New Roman" pitchFamily="18" charset="0"/>
              </a:rPr>
              <a:t>Employees</a:t>
            </a:r>
            <a:br>
              <a:rPr lang="en-US" sz="1800" spc="5">
                <a:latin typeface="Times New Roman" pitchFamily="18" charset="0"/>
                <a:cs typeface="Times New Roman" pitchFamily="18" charset="0"/>
              </a:rPr>
            </a:br>
            <a:br>
              <a:rPr lang="en-US" sz="1800" spc="5">
                <a:latin typeface="Times New Roman" pitchFamily="18" charset="0"/>
                <a:cs typeface="Times New Roman" pitchFamily="18" charset="0"/>
              </a:rPr>
            </a:br>
            <a:r>
              <a:rPr lang="en-US" sz="1800" spc="5">
                <a:latin typeface="Times New Roman" pitchFamily="18" charset="0"/>
                <a:cs typeface="Times New Roman" pitchFamily="18" charset="0"/>
              </a:rPr>
              <a:t>Stakeholder</a:t>
            </a:r>
            <a:br>
              <a:rPr lang="en-US" sz="1800" spc="5">
                <a:latin typeface="Times New Roman" pitchFamily="18" charset="0"/>
                <a:cs typeface="Times New Roman" pitchFamily="18" charset="0"/>
              </a:rPr>
            </a:br>
            <a:br>
              <a:rPr lang="en-US" sz="1800" spc="5">
                <a:latin typeface="Times New Roman" pitchFamily="18" charset="0"/>
                <a:cs typeface="Times New Roman" pitchFamily="18" charset="0"/>
              </a:rPr>
            </a:br>
            <a:r>
              <a:rPr lang="en-US" sz="1800">
                <a:latin typeface="Times New Roman" pitchFamily="18" charset="0"/>
                <a:cs typeface="Times New Roman" pitchFamily="18" charset="0"/>
              </a:rPr>
              <a:t>Executives</a:t>
            </a:r>
            <a:br>
              <a:rPr lang="en-US" sz="1800">
                <a:latin typeface="Times New Roman" pitchFamily="18" charset="0"/>
                <a:cs typeface="Times New Roman" pitchFamily="18" charset="0"/>
              </a:rPr>
            </a:br>
            <a:r>
              <a:rPr lang="en-US" sz="1200"/>
              <a:t>	</a:t>
            </a:r>
            <a:br>
              <a:rPr lang="en-US" sz="3200" spc="5"/>
            </a:br>
            <a:br>
              <a:rPr lang="en-US" sz="3200" spc="5"/>
            </a:br>
            <a:br>
              <a:rPr lang="en-US" sz="3200" spc="5"/>
            </a:br>
            <a:br>
              <a:rPr lang="en-US" sz="3200" spc="5"/>
            </a:br>
            <a:br>
              <a:rPr lang="en-US" sz="3200" spc="5"/>
            </a:br>
            <a:br>
              <a:rPr lang="en-US" sz="3200" spc="5"/>
            </a:br>
            <a:br>
              <a:rPr lang="en-US" sz="3200" spc="5"/>
            </a:br>
            <a:br>
              <a:rPr lang="en-US" sz="3200" spc="5"/>
            </a:br>
            <a:br>
              <a:rPr lang="en-US" sz="3200" spc="5"/>
            </a:b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a:p>
        </p:txBody>
      </p:sp>
      <p:pic>
        <p:nvPicPr>
          <p:cNvPr id="9" name="Picture 8" descr="stakeholder pic.jpeg"/>
          <p:cNvPicPr>
            <a:picLocks noChangeAspect="1"/>
          </p:cNvPicPr>
          <p:nvPr/>
        </p:nvPicPr>
        <p:blipFill>
          <a:blip r:embed="rId3"/>
          <a:stretch>
            <a:fillRect/>
          </a:stretch>
        </p:blipFill>
        <p:spPr>
          <a:xfrm>
            <a:off x="1309654" y="4214818"/>
            <a:ext cx="2390775" cy="1914525"/>
          </a:xfrm>
          <a:prstGeom prst="rect">
            <a:avLst/>
          </a:prstGeom>
        </p:spPr>
      </p:pic>
      <p:pic>
        <p:nvPicPr>
          <p:cNvPr id="11" name="Picture 10" descr="mangaers pic.jpg"/>
          <p:cNvPicPr>
            <a:picLocks noChangeAspect="1"/>
          </p:cNvPicPr>
          <p:nvPr/>
        </p:nvPicPr>
        <p:blipFill>
          <a:blip r:embed="rId4" cstate="print"/>
          <a:stretch>
            <a:fillRect/>
          </a:stretch>
        </p:blipFill>
        <p:spPr>
          <a:xfrm>
            <a:off x="4595802" y="4214818"/>
            <a:ext cx="3442263" cy="1928826"/>
          </a:xfrm>
          <a:prstGeom prst="rect">
            <a:avLst/>
          </a:prstGeom>
        </p:spPr>
      </p:pic>
      <p:pic>
        <p:nvPicPr>
          <p:cNvPr id="13" name="Picture 12" descr="employee pic.jpg"/>
          <p:cNvPicPr>
            <a:picLocks noChangeAspect="1"/>
          </p:cNvPicPr>
          <p:nvPr/>
        </p:nvPicPr>
        <p:blipFill>
          <a:blip r:embed="rId5"/>
          <a:stretch>
            <a:fillRect/>
          </a:stretch>
        </p:blipFill>
        <p:spPr>
          <a:xfrm>
            <a:off x="4095736" y="1714488"/>
            <a:ext cx="2476517" cy="1857388"/>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380960" y="1428736"/>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67463"/>
          </a:xfrm>
          <a:prstGeom prst="rect">
            <a:avLst/>
          </a:prstGeom>
        </p:spPr>
        <p:txBody>
          <a:bodyPr vert="horz" wrap="square" lIns="0" tIns="13335" rIns="0" bIns="0" rtlCol="0">
            <a:spAutoFit/>
          </a:bodyPr>
          <a:lstStyle/>
          <a:p>
            <a:pPr marL="12700">
              <a:lnSpc>
                <a:spcPct val="100000"/>
              </a:lnSpc>
              <a:spcBef>
                <a:spcPts val="105"/>
              </a:spcBef>
            </a:pPr>
            <a:r>
              <a:rPr sz="3600" spc="10"/>
              <a:t>O</a:t>
            </a:r>
            <a:r>
              <a:rPr sz="3600" spc="25"/>
              <a:t>U</a:t>
            </a:r>
            <a:r>
              <a:rPr sz="3600"/>
              <a:t>R</a:t>
            </a:r>
            <a:r>
              <a:rPr sz="3600" spc="5"/>
              <a:t> </a:t>
            </a:r>
            <a:r>
              <a:rPr sz="3600" spc="25"/>
              <a:t>S</a:t>
            </a:r>
            <a:r>
              <a:rPr sz="3600" spc="10"/>
              <a:t>O</a:t>
            </a:r>
            <a:r>
              <a:rPr sz="3600" spc="25"/>
              <a:t>LU</a:t>
            </a:r>
            <a:r>
              <a:rPr sz="3600" spc="-35"/>
              <a:t>T</a:t>
            </a:r>
            <a:r>
              <a:rPr sz="3600" spc="-30"/>
              <a:t>I</a:t>
            </a:r>
            <a:r>
              <a:rPr sz="3600" spc="10"/>
              <a:t>O</a:t>
            </a:r>
            <a:r>
              <a:rPr sz="3600"/>
              <a:t>N</a:t>
            </a:r>
            <a:r>
              <a:rPr sz="3600" spc="-345"/>
              <a:t> </a:t>
            </a:r>
            <a:r>
              <a:rPr sz="3600" spc="-35"/>
              <a:t>A</a:t>
            </a:r>
            <a:r>
              <a:rPr sz="3600" spc="-5"/>
              <a:t>N</a:t>
            </a:r>
            <a:r>
              <a:rPr sz="3600"/>
              <a:t>D</a:t>
            </a:r>
            <a:r>
              <a:rPr sz="3600" spc="35"/>
              <a:t> </a:t>
            </a:r>
            <a:r>
              <a:rPr sz="3600" spc="-30"/>
              <a:t>I</a:t>
            </a:r>
            <a:r>
              <a:rPr sz="3600" spc="-35"/>
              <a:t>T</a:t>
            </a:r>
            <a:r>
              <a:rPr sz="3600"/>
              <a:t>S</a:t>
            </a:r>
            <a:r>
              <a:rPr sz="3600" spc="60"/>
              <a:t> </a:t>
            </a:r>
            <a:r>
              <a:rPr sz="3600" spc="-295"/>
              <a:t>V</a:t>
            </a:r>
            <a:r>
              <a:rPr sz="3600" spc="-35"/>
              <a:t>A</a:t>
            </a:r>
            <a:r>
              <a:rPr sz="3600" spc="25"/>
              <a:t>LU</a:t>
            </a:r>
            <a:r>
              <a:rPr sz="3600"/>
              <a:t>E</a:t>
            </a:r>
            <a:r>
              <a:rPr sz="3600" spc="-65"/>
              <a:t> </a:t>
            </a:r>
            <a:r>
              <a:rPr sz="3600" spc="-15"/>
              <a:t>P</a:t>
            </a:r>
            <a:r>
              <a:rPr sz="3600" spc="-30"/>
              <a:t>R</a:t>
            </a:r>
            <a:r>
              <a:rPr sz="3600" spc="10"/>
              <a:t>O</a:t>
            </a:r>
            <a:r>
              <a:rPr sz="3600" spc="-15"/>
              <a:t>P</a:t>
            </a:r>
            <a:r>
              <a:rPr sz="3600" spc="10"/>
              <a:t>O</a:t>
            </a:r>
            <a:r>
              <a:rPr sz="3600" spc="25"/>
              <a:t>S</a:t>
            </a:r>
            <a:r>
              <a:rPr sz="3600" spc="-30"/>
              <a:t>I</a:t>
            </a:r>
            <a:r>
              <a:rPr sz="3600" spc="-35"/>
              <a:t>T</a:t>
            </a:r>
            <a:r>
              <a:rPr sz="3600" spc="-30"/>
              <a:t>I</a:t>
            </a:r>
            <a:r>
              <a:rPr sz="3600" spc="10"/>
              <a:t>O</a:t>
            </a:r>
            <a:r>
              <a:rPr sz="360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a:p>
        </p:txBody>
      </p:sp>
      <p:sp>
        <p:nvSpPr>
          <p:cNvPr id="10" name="TextBox 9"/>
          <p:cNvSpPr txBox="1"/>
          <p:nvPr/>
        </p:nvSpPr>
        <p:spPr>
          <a:xfrm>
            <a:off x="3381356" y="2285992"/>
            <a:ext cx="6143668" cy="830997"/>
          </a:xfrm>
          <a:prstGeom prst="rect">
            <a:avLst/>
          </a:prstGeom>
          <a:noFill/>
        </p:spPr>
        <p:txBody>
          <a:bodyPr wrap="square" rtlCol="0">
            <a:spAutoFit/>
          </a:bodyPr>
          <a:lstStyle/>
          <a:p>
            <a:r>
              <a:rPr lang="en-US" sz="2400">
                <a:latin typeface="Times New Roman" panose="02020603050405020304" pitchFamily="18" charset="0"/>
                <a:cs typeface="Times New Roman" panose="02020603050405020304" pitchFamily="18" charset="0"/>
              </a:rPr>
              <a:t> </a:t>
            </a:r>
          </a:p>
          <a:p>
            <a:endParaRPr lang="en-US" sz="2400"/>
          </a:p>
        </p:txBody>
      </p:sp>
      <p:sp>
        <p:nvSpPr>
          <p:cNvPr id="11" name="TextBox 10"/>
          <p:cNvSpPr txBox="1"/>
          <p:nvPr/>
        </p:nvSpPr>
        <p:spPr>
          <a:xfrm>
            <a:off x="3582339" y="2212636"/>
            <a:ext cx="3714776" cy="3046988"/>
          </a:xfrm>
          <a:prstGeom prst="rect">
            <a:avLst/>
          </a:prstGeom>
          <a:noFill/>
        </p:spPr>
        <p:txBody>
          <a:bodyPr wrap="square" rtlCol="0">
            <a:spAutoFit/>
          </a:bodyPr>
          <a:lstStyle/>
          <a:p>
            <a:r>
              <a:rPr lang="en-IN" sz="1200">
                <a:latin typeface="Times New Roman" pitchFamily="18" charset="0"/>
                <a:cs typeface="Times New Roman" pitchFamily="18" charset="0"/>
              </a:rPr>
              <a:t>It enables the business to carefully track, assess, and present employee performance in light of key factors:</a:t>
            </a:r>
          </a:p>
          <a:p>
            <a:r>
              <a:rPr lang="en-IN" sz="1200" b="1">
                <a:latin typeface="Times New Roman" pitchFamily="18" charset="0"/>
                <a:cs typeface="Times New Roman" pitchFamily="18" charset="0"/>
              </a:rPr>
              <a:t>
Automated gathering of data and computation:</a:t>
            </a:r>
            <a:r>
              <a:rPr lang="en-IN" sz="1200">
                <a:latin typeface="Times New Roman" pitchFamily="18" charset="0"/>
                <a:cs typeface="Times New Roman" pitchFamily="18" charset="0"/>
              </a:rPr>
              <a:t> By using this technology, the company can stay out of trouble.</a:t>
            </a:r>
          </a:p>
          <a:p>
            <a:r>
              <a:rPr lang="en-IN" sz="1200">
                <a:latin typeface="Times New Roman" pitchFamily="18" charset="0"/>
                <a:cs typeface="Times New Roman" pitchFamily="18" charset="0"/>
              </a:rPr>
              <a:t>
</a:t>
            </a:r>
            <a:r>
              <a:rPr lang="en-IN" sz="1200" b="1">
                <a:latin typeface="Times New Roman" pitchFamily="18" charset="0"/>
                <a:cs typeface="Times New Roman" pitchFamily="18" charset="0"/>
              </a:rPr>
              <a:t>Alerts:</a:t>
            </a:r>
            <a:r>
              <a:rPr lang="en-IN" sz="1200">
                <a:latin typeface="Times New Roman" pitchFamily="18" charset="0"/>
                <a:cs typeface="Times New Roman" pitchFamily="18" charset="0"/>
              </a:rPr>
              <a:t> You may identify regions of underperformance as well as top achievers by using conditional formatting.</a:t>
            </a:r>
          </a:p>
          <a:p>
            <a:r>
              <a:rPr lang="en-IN" sz="1200">
                <a:latin typeface="Times New Roman" pitchFamily="18" charset="0"/>
                <a:cs typeface="Times New Roman" pitchFamily="18" charset="0"/>
              </a:rPr>
              <a:t>
</a:t>
            </a:r>
            <a:r>
              <a:rPr lang="en-IN" sz="1200" b="1">
                <a:latin typeface="Times New Roman" pitchFamily="18" charset="0"/>
                <a:cs typeface="Times New Roman" pitchFamily="18" charset="0"/>
              </a:rPr>
              <a:t>Deep </a:t>
            </a:r>
            <a:r>
              <a:rPr lang="en-IN" sz="1200" b="1" err="1">
                <a:latin typeface="Times New Roman" pitchFamily="18" charset="0"/>
                <a:cs typeface="Times New Roman" pitchFamily="18" charset="0"/>
              </a:rPr>
              <a:t>reporting:</a:t>
            </a:r>
            <a:r>
              <a:rPr lang="en-IN" sz="1200" err="1">
                <a:latin typeface="Times New Roman" pitchFamily="18" charset="0"/>
                <a:cs typeface="Times New Roman" pitchFamily="18" charset="0"/>
              </a:rPr>
              <a:t>It</a:t>
            </a:r>
            <a:r>
              <a:rPr lang="en-IN" sz="1200">
                <a:latin typeface="Times New Roman" pitchFamily="18" charset="0"/>
                <a:cs typeface="Times New Roman" pitchFamily="18" charset="0"/>
              </a:rPr>
              <a:t> helps HR and management make informed decisions and avoid misunderstandings.</a:t>
            </a:r>
          </a:p>
          <a:p>
            <a:endParaRPr lang="en-IN" sz="1200">
              <a:latin typeface="Times New Roman" pitchFamily="18" charset="0"/>
              <a:cs typeface="Times New Roman" pitchFamily="18" charset="0"/>
            </a:endParaRPr>
          </a:p>
          <a:p>
            <a:r>
              <a:rPr lang="en-IN" sz="1200" b="1">
                <a:latin typeface="Times New Roman" pitchFamily="18" charset="0"/>
                <a:cs typeface="Times New Roman" pitchFamily="18" charset="0"/>
              </a:rPr>
              <a:t>Customized dashboards:</a:t>
            </a:r>
            <a:r>
              <a:rPr lang="en-IN" sz="1200">
                <a:latin typeface="Times New Roman" pitchFamily="18" charset="0"/>
                <a:cs typeface="Times New Roman" pitchFamily="18" charset="0"/>
              </a:rPr>
              <a:t> These help HR and management in relying comparisons and illustrating performance trends.</a:t>
            </a:r>
            <a:endParaRPr lang="en-US" sz="1200">
              <a:latin typeface="Times New Roman" pitchFamily="18" charset="0"/>
              <a:cs typeface="Times New Roman"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a:t>Dataset Description</a:t>
            </a:r>
          </a:p>
        </p:txBody>
      </p:sp>
      <p:sp>
        <p:nvSpPr>
          <p:cNvPr id="3" name="TextBox 2"/>
          <p:cNvSpPr txBox="1"/>
          <p:nvPr/>
        </p:nvSpPr>
        <p:spPr>
          <a:xfrm>
            <a:off x="1166778" y="2000240"/>
            <a:ext cx="3000396" cy="3323987"/>
          </a:xfrm>
          <a:prstGeom prst="rect">
            <a:avLst/>
          </a:prstGeom>
          <a:noFill/>
        </p:spPr>
        <p:txBody>
          <a:bodyPr wrap="square" rtlCol="0">
            <a:spAutoFit/>
          </a:bodyPr>
          <a:lstStyle/>
          <a:p>
            <a:r>
              <a:rPr lang="en-US" sz="1400">
                <a:latin typeface="Times New Romen"/>
              </a:rPr>
              <a:t>The dataset used in this employee performance analysis contains various performance related attributes, which includes,</a:t>
            </a:r>
          </a:p>
          <a:p>
            <a:endParaRPr lang="en-US" sz="1400">
              <a:latin typeface="Times New Romen"/>
            </a:endParaRPr>
          </a:p>
          <a:p>
            <a:pPr marL="285750" indent="-285750">
              <a:buFont typeface="Wingdings" pitchFamily="2" charset="2"/>
              <a:buChar char="q"/>
            </a:pPr>
            <a:r>
              <a:rPr lang="en-US" sz="1400">
                <a:latin typeface="Times New Romen"/>
              </a:rPr>
              <a:t>Employee ID</a:t>
            </a:r>
          </a:p>
          <a:p>
            <a:pPr marL="285750" indent="-285750">
              <a:buFont typeface="Wingdings" pitchFamily="2" charset="2"/>
              <a:buChar char="q"/>
            </a:pPr>
            <a:r>
              <a:rPr lang="en-US" sz="1400">
                <a:latin typeface="Times New Romen"/>
              </a:rPr>
              <a:t>First name</a:t>
            </a:r>
          </a:p>
          <a:p>
            <a:pPr marL="285750" indent="-285750">
              <a:buFont typeface="Wingdings" pitchFamily="2" charset="2"/>
              <a:buChar char="q"/>
            </a:pPr>
            <a:r>
              <a:rPr lang="en-US" sz="1400">
                <a:latin typeface="Times New Romen"/>
              </a:rPr>
              <a:t>Last name</a:t>
            </a:r>
          </a:p>
          <a:p>
            <a:pPr marL="285750" indent="-285750">
              <a:buFont typeface="Wingdings" pitchFamily="2" charset="2"/>
              <a:buChar char="q"/>
            </a:pPr>
            <a:r>
              <a:rPr lang="en-US" sz="1400">
                <a:latin typeface="Times New Romen"/>
              </a:rPr>
              <a:t>Business unit</a:t>
            </a:r>
          </a:p>
          <a:p>
            <a:pPr marL="285750" indent="-285750">
              <a:buFont typeface="Wingdings" pitchFamily="2" charset="2"/>
              <a:buChar char="q"/>
            </a:pPr>
            <a:r>
              <a:rPr lang="en-US" sz="1400">
                <a:latin typeface="Times New Romen"/>
              </a:rPr>
              <a:t>Employee status</a:t>
            </a:r>
          </a:p>
          <a:p>
            <a:pPr marL="285750" indent="-285750">
              <a:buFont typeface="Wingdings" pitchFamily="2" charset="2"/>
              <a:buChar char="q"/>
            </a:pPr>
            <a:r>
              <a:rPr lang="en-US" sz="1400">
                <a:latin typeface="Times New Romen"/>
              </a:rPr>
              <a:t>Employee type</a:t>
            </a:r>
          </a:p>
          <a:p>
            <a:pPr marL="285750" indent="-285750">
              <a:buFont typeface="Wingdings" pitchFamily="2" charset="2"/>
              <a:buChar char="q"/>
            </a:pPr>
            <a:r>
              <a:rPr lang="en-US" sz="1400">
                <a:latin typeface="Times New Romen"/>
              </a:rPr>
              <a:t>Employee classification type </a:t>
            </a:r>
          </a:p>
          <a:p>
            <a:pPr marL="285750" indent="-285750">
              <a:buFont typeface="Wingdings" pitchFamily="2" charset="2"/>
              <a:buChar char="q"/>
            </a:pPr>
            <a:r>
              <a:rPr lang="en-US" sz="1400">
                <a:latin typeface="Times New Romen"/>
              </a:rPr>
              <a:t>Performance score</a:t>
            </a:r>
          </a:p>
          <a:p>
            <a:pPr marL="285750" indent="-285750">
              <a:buFont typeface="Wingdings" pitchFamily="2" charset="2"/>
              <a:buChar char="q"/>
            </a:pPr>
            <a:r>
              <a:rPr lang="en-US" sz="1400">
                <a:latin typeface="Times New Romen"/>
              </a:rPr>
              <a:t>Current employee rating </a:t>
            </a:r>
            <a:endParaRPr lang="en-IN" sz="1400">
              <a:latin typeface="Times New Romen"/>
            </a:endParaRPr>
          </a:p>
          <a:p>
            <a:endParaRPr lang="en-US" sz="140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a:solidFill>
                  <a:srgbClr val="2D83C3"/>
                </a:solidFill>
                <a:latin typeface="Trebuchet MS"/>
                <a:cs typeface="Trebuchet MS"/>
              </a:rPr>
              <a:t>3/21/202</a:t>
            </a:r>
            <a:r>
              <a:rPr sz="1100" spc="10">
                <a:solidFill>
                  <a:srgbClr val="2D83C3"/>
                </a:solidFill>
                <a:latin typeface="Trebuchet MS"/>
                <a:cs typeface="Trebuchet MS"/>
              </a:rPr>
              <a:t>4</a:t>
            </a:r>
            <a:r>
              <a:rPr sz="1100">
                <a:solidFill>
                  <a:srgbClr val="2D83C3"/>
                </a:solidFill>
                <a:latin typeface="Trebuchet MS"/>
                <a:cs typeface="Trebuchet MS"/>
              </a:rPr>
              <a:t> </a:t>
            </a:r>
            <a:r>
              <a:rPr sz="1100" spc="130">
                <a:solidFill>
                  <a:srgbClr val="2D83C3"/>
                </a:solidFill>
                <a:latin typeface="Trebuchet MS"/>
                <a:cs typeface="Trebuchet MS"/>
              </a:rPr>
              <a:t> </a:t>
            </a:r>
            <a:r>
              <a:rPr sz="1100" b="1" spc="50">
                <a:solidFill>
                  <a:srgbClr val="2D83C3"/>
                </a:solidFill>
                <a:latin typeface="Trebuchet MS"/>
                <a:cs typeface="Trebuchet MS"/>
              </a:rPr>
              <a:t>A</a:t>
            </a:r>
            <a:r>
              <a:rPr sz="1100" b="1" spc="15">
                <a:solidFill>
                  <a:srgbClr val="2D83C3"/>
                </a:solidFill>
                <a:latin typeface="Trebuchet MS"/>
                <a:cs typeface="Trebuchet MS"/>
              </a:rPr>
              <a:t>nnu</a:t>
            </a:r>
            <a:r>
              <a:rPr sz="1100" b="1" spc="10">
                <a:solidFill>
                  <a:srgbClr val="2D83C3"/>
                </a:solidFill>
                <a:latin typeface="Trebuchet MS"/>
                <a:cs typeface="Trebuchet MS"/>
              </a:rPr>
              <a:t>al</a:t>
            </a:r>
            <a:r>
              <a:rPr sz="1100" b="1" spc="-140">
                <a:solidFill>
                  <a:srgbClr val="2D83C3"/>
                </a:solidFill>
                <a:latin typeface="Trebuchet MS"/>
                <a:cs typeface="Trebuchet MS"/>
              </a:rPr>
              <a:t> </a:t>
            </a:r>
            <a:r>
              <a:rPr sz="1100" b="1">
                <a:solidFill>
                  <a:srgbClr val="2D83C3"/>
                </a:solidFill>
                <a:latin typeface="Trebuchet MS"/>
                <a:cs typeface="Trebuchet MS"/>
              </a:rPr>
              <a:t>R</a:t>
            </a:r>
            <a:r>
              <a:rPr sz="1100" b="1" spc="35">
                <a:solidFill>
                  <a:srgbClr val="2D83C3"/>
                </a:solidFill>
                <a:latin typeface="Trebuchet MS"/>
                <a:cs typeface="Trebuchet MS"/>
              </a:rPr>
              <a:t>e</a:t>
            </a:r>
            <a:r>
              <a:rPr sz="1100" b="1" spc="90">
                <a:solidFill>
                  <a:srgbClr val="2D83C3"/>
                </a:solidFill>
                <a:latin typeface="Trebuchet MS"/>
                <a:cs typeface="Trebuchet MS"/>
              </a:rPr>
              <a:t>v</a:t>
            </a:r>
            <a:r>
              <a:rPr sz="1100" b="1" spc="-35">
                <a:solidFill>
                  <a:srgbClr val="2D83C3"/>
                </a:solidFill>
                <a:latin typeface="Trebuchet MS"/>
                <a:cs typeface="Trebuchet MS"/>
              </a:rPr>
              <a:t>i</a:t>
            </a:r>
            <a:r>
              <a:rPr sz="1100" b="1" spc="35">
                <a:solidFill>
                  <a:srgbClr val="2D83C3"/>
                </a:solidFill>
                <a:latin typeface="Trebuchet MS"/>
                <a:cs typeface="Trebuchet MS"/>
              </a:rPr>
              <a:t>e</a:t>
            </a:r>
            <a:r>
              <a:rPr sz="1100" b="1" spc="15">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a:t>THE</a:t>
            </a:r>
            <a:r>
              <a:rPr sz="4250" spc="20"/>
              <a:t> </a:t>
            </a:r>
            <a:r>
              <a:rPr lang="en-US" sz="4250" spc="20"/>
              <a:t>"</a:t>
            </a:r>
            <a:r>
              <a:rPr sz="4250" spc="10"/>
              <a:t>WOW</a:t>
            </a:r>
            <a:r>
              <a:rPr lang="en-US" sz="4250" spc="10"/>
              <a:t>"</a:t>
            </a:r>
            <a:r>
              <a:rPr sz="4250" spc="85"/>
              <a:t> </a:t>
            </a:r>
            <a:r>
              <a:rPr sz="4250" spc="10"/>
              <a:t>IN</a:t>
            </a:r>
            <a:r>
              <a:rPr sz="4250" spc="-5"/>
              <a:t> </a:t>
            </a:r>
            <a:r>
              <a:rPr sz="4250" spc="15"/>
              <a:t>OUR</a:t>
            </a:r>
            <a:r>
              <a:rPr sz="4250" spc="-10"/>
              <a:t> </a:t>
            </a:r>
            <a:r>
              <a:rPr sz="4250" spc="20"/>
              <a:t>SOLUTION</a:t>
            </a:r>
            <a:endParaRPr sz="425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a:solidFill>
                <a:srgbClr val="0D0D0D"/>
              </a:solidFill>
              <a:effectLst/>
              <a:latin typeface="Times New Roman" panose="02020603050405020304" pitchFamily="18" charset="0"/>
              <a:cs typeface="Times New Roman" panose="02020603050405020304" pitchFamily="18" charset="0"/>
            </a:endParaRPr>
          </a:p>
          <a:p>
            <a:endParaRPr lang="en-IN" sz="2800">
              <a:latin typeface="Times New Roman" panose="02020603050405020304" pitchFamily="18" charset="0"/>
              <a:cs typeface="Times New Roman" panose="02020603050405020304" pitchFamily="18" charset="0"/>
            </a:endParaRPr>
          </a:p>
        </p:txBody>
      </p:sp>
      <p:sp>
        <p:nvSpPr>
          <p:cNvPr id="10" name="TextBox 9"/>
          <p:cNvSpPr txBox="1"/>
          <p:nvPr/>
        </p:nvSpPr>
        <p:spPr>
          <a:xfrm>
            <a:off x="2024034" y="2357430"/>
            <a:ext cx="6643734" cy="646331"/>
          </a:xfrm>
          <a:prstGeom prst="rect">
            <a:avLst/>
          </a:prstGeom>
          <a:noFill/>
        </p:spPr>
        <p:txBody>
          <a:bodyPr wrap="square" rtlCol="0">
            <a:spAutoFit/>
          </a:bodyPr>
          <a:lstStyle/>
          <a:p>
            <a:r>
              <a:rPr lang="en-US">
                <a:latin typeface="Times New Roman" panose="02020603050405020304" pitchFamily="18" charset="0"/>
                <a:cs typeface="Times New Roman" panose="02020603050405020304" pitchFamily="18" charset="0"/>
              </a:rPr>
              <a:t>=IFS(Z2&gt;=5,"VERY HIGH",Z2&gt;=4,"HIGH",Z2&gt;=3,"MED","TRUE","LOW")</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810</Words>
  <Application>Microsoft Office PowerPoint</Application>
  <PresentationFormat>Widescreen</PresentationFormat>
  <Paragraphs>79</Paragraphs>
  <Slides>12</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Calibri</vt:lpstr>
      <vt:lpstr>Roboto</vt:lpstr>
      <vt:lpstr>Times New Roman</vt:lpstr>
      <vt:lpstr>Times New Romen</vt:lpstr>
      <vt:lpstr>Trebuchet MS</vt:lpstr>
      <vt:lpstr>Wingdings</vt:lpstr>
      <vt:lpstr>Office Theme</vt:lpstr>
      <vt:lpstr>Employee Data Analysis using Excel  </vt:lpstr>
      <vt:lpstr>PROJECT TITLE</vt:lpstr>
      <vt:lpstr>AGENDA</vt:lpstr>
      <vt:lpstr>PROBLEM STATEMENT  Measurement Challenges: Many firms encounter difficulties developing trustworthy metrics that precisely measure employee performance. Conventional methods of performance evaluation frequently fall short of fully appreciating an employee’s contributions, resulting in evaluations that are prejudiced or incomplete.  Impact of Performance Factors: It’s important to comprehend how a variety of elements, including leadership, work environment, motivation, and job satisfaction, affect employees’ performance. Having this knowledge is essential to creating performance-enhancing tactics.   Conformity to Organizational Objectives: A major difficulty is making sure that employee performance measurements line up with organizational goals and objectives. Inefficiencies and a decrease in the efficacy of reaching strategic goals can result from misalignment.     </vt:lpstr>
      <vt:lpstr>PROJECT OVERVIEW</vt:lpstr>
      <vt:lpstr>WHO ARE THE END USERS?  Managers  Employees  Stakeholder  Executives           </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Elakiya T V</cp:lastModifiedBy>
  <cp:revision>3</cp:revision>
  <dcterms:created xsi:type="dcterms:W3CDTF">2024-03-29T15:07:22Z</dcterms:created>
  <dcterms:modified xsi:type="dcterms:W3CDTF">2024-08-31T06:40:10Z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