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60322014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60322014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fbad19cc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fbad19cc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60322014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660322014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660322014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660322014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3f44038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3f44038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660322014_0_1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660322014_0_1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660322014_0_1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660322014_0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6fca0fb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6fca0fb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660322014_0_1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660322014_0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f4403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f4403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bad19c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fbad19c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853cd6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853cd6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853cd65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853cd65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60322014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60322014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bad19c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bad19c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fbad19cc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fbad19cc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8200"/>
            <a:ext cx="8520600" cy="12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307340" marR="306070" rtl="0" algn="ctr">
              <a:lnSpc>
                <a:spcPct val="100833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MACHINE LEARNING, DEEP LEARNING, AND ARTIFICIAL NEURAL NETWORK APPROACHES FOR BREAST CANCER CLASSIFICATION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64500" y="2797775"/>
            <a:ext cx="60150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275"/>
              <a:buNone/>
            </a:pPr>
            <a:r>
              <a:rPr b="1" lang="en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Elakiya Sivakumar, Anjana Anand, Sachin Gaurishankar Sarate </a:t>
            </a:r>
            <a:endParaRPr b="1" sz="12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275"/>
              <a:buNone/>
            </a:pPr>
            <a:r>
              <a:rPr lang="en" sz="1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Biomedical Engineering</a:t>
            </a:r>
            <a:endParaRPr sz="11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2260" rtl="0" algn="ctr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 College of Engineering</a:t>
            </a: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Tamil Nadu, 603110,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6400" marR="46228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Kalavakkam, Chennai, India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2559" lvl="0" marL="2214880" marR="36449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1680750" y="1009325"/>
            <a:ext cx="578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10th International Conference on System Modeling &amp; Advancement in Research Trends (SMART-2021)</a:t>
            </a:r>
            <a:endParaRPr b="1" sz="17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925" y="4366338"/>
            <a:ext cx="13335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359650"/>
            <a:ext cx="837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1645811" y="2667684"/>
            <a:ext cx="18733" cy="18440"/>
          </a:xfrm>
          <a:custGeom>
            <a:rect b="b" l="l" r="r" t="t"/>
            <a:pathLst>
              <a:path extrusionOk="0" h="870" w="87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533781" y="2778213"/>
            <a:ext cx="18733" cy="18440"/>
          </a:xfrm>
          <a:custGeom>
            <a:rect b="b" l="l" r="r" t="t"/>
            <a:pathLst>
              <a:path extrusionOk="0" h="870" w="87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1617863" y="2677010"/>
            <a:ext cx="18755" cy="18440"/>
          </a:xfrm>
          <a:custGeom>
            <a:rect b="b" l="l" r="r" t="t"/>
            <a:pathLst>
              <a:path extrusionOk="0" h="870" w="871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1636596" y="2695428"/>
            <a:ext cx="18733" cy="18461"/>
          </a:xfrm>
          <a:custGeom>
            <a:rect b="b" l="l" r="r" t="t"/>
            <a:pathLst>
              <a:path extrusionOk="0" h="871" w="87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1543018" y="2750702"/>
            <a:ext cx="18733" cy="18185"/>
          </a:xfrm>
          <a:custGeom>
            <a:rect b="b" l="l" r="r" t="t"/>
            <a:pathLst>
              <a:path extrusionOk="0" h="858" w="87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561730" y="2769120"/>
            <a:ext cx="18733" cy="18185"/>
          </a:xfrm>
          <a:custGeom>
            <a:rect b="b" l="l" r="r" t="t"/>
            <a:pathLst>
              <a:path extrusionOk="0" h="858" w="87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571225" y="2722938"/>
            <a:ext cx="37187" cy="36879"/>
          </a:xfrm>
          <a:custGeom>
            <a:rect b="b" l="l" r="r" t="t"/>
            <a:pathLst>
              <a:path extrusionOk="0" h="1740" w="1727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589678" y="2704520"/>
            <a:ext cx="37445" cy="36858"/>
          </a:xfrm>
          <a:custGeom>
            <a:rect b="b" l="l" r="r" t="t"/>
            <a:pathLst>
              <a:path extrusionOk="0" h="1739" w="1739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1608389" y="3174633"/>
            <a:ext cx="12575" cy="12653"/>
          </a:xfrm>
          <a:custGeom>
            <a:rect b="b" l="l" r="r" t="t"/>
            <a:pathLst>
              <a:path extrusionOk="0" h="597" w="584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1595836" y="3237474"/>
            <a:ext cx="37962" cy="37367"/>
          </a:xfrm>
          <a:custGeom>
            <a:rect b="b" l="l" r="r" t="t"/>
            <a:pathLst>
              <a:path extrusionOk="0" h="1763" w="1763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1303821" y="3715407"/>
            <a:ext cx="15417" cy="15176"/>
          </a:xfrm>
          <a:custGeom>
            <a:rect b="b" l="l" r="r" t="t"/>
            <a:pathLst>
              <a:path extrusionOk="0" h="716" w="716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>
            <a:off x="889352" y="1353597"/>
            <a:ext cx="2790117" cy="1656114"/>
            <a:chOff x="2214100" y="1138950"/>
            <a:chExt cx="3239425" cy="1953425"/>
          </a:xfrm>
        </p:grpSpPr>
        <p:grpSp>
          <p:nvGrpSpPr>
            <p:cNvPr id="200" name="Google Shape;200;p22"/>
            <p:cNvGrpSpPr/>
            <p:nvPr/>
          </p:nvGrpSpPr>
          <p:grpSpPr>
            <a:xfrm>
              <a:off x="2290300" y="1138950"/>
              <a:ext cx="3163225" cy="1238275"/>
              <a:chOff x="2290300" y="1138950"/>
              <a:chExt cx="3163225" cy="1238275"/>
            </a:xfrm>
          </p:grpSpPr>
          <p:sp>
            <p:nvSpPr>
              <p:cNvPr id="201" name="Google Shape;201;p22"/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rect b="b" l="l" r="r" t="t"/>
                <a:pathLst>
                  <a:path extrusionOk="0" h="26255" w="87298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434343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LOGISTIC REGRESSION</a:t>
                </a:r>
                <a:endParaRPr b="1" sz="1100">
                  <a:solidFill>
                    <a:srgbClr val="434343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rect b="b" l="l" r="r" t="t"/>
                <a:pathLst>
                  <a:path extrusionOk="0" h="49459" w="126529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rgbClr val="1FC2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" name="Google Shape;203;p22"/>
            <p:cNvSpPr/>
            <p:nvPr/>
          </p:nvSpPr>
          <p:spPr>
            <a:xfrm>
              <a:off x="2214100" y="1939525"/>
              <a:ext cx="809950" cy="1152850"/>
            </a:xfrm>
            <a:custGeom>
              <a:rect b="b" l="l" r="r" t="t"/>
              <a:pathLst>
                <a:path extrusionOk="0" h="46114" w="32398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rgbClr val="1FC2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2"/>
          <p:cNvGrpSpPr/>
          <p:nvPr/>
        </p:nvGrpSpPr>
        <p:grpSpPr>
          <a:xfrm>
            <a:off x="889352" y="2090716"/>
            <a:ext cx="3358747" cy="918994"/>
            <a:chOff x="2214100" y="2008400"/>
            <a:chExt cx="3899625" cy="1083975"/>
          </a:xfrm>
        </p:grpSpPr>
        <p:grpSp>
          <p:nvGrpSpPr>
            <p:cNvPr id="205" name="Google Shape;205;p22"/>
            <p:cNvGrpSpPr/>
            <p:nvPr/>
          </p:nvGrpSpPr>
          <p:grpSpPr>
            <a:xfrm>
              <a:off x="3035625" y="2008400"/>
              <a:ext cx="3078100" cy="656075"/>
              <a:chOff x="3035625" y="2008400"/>
              <a:chExt cx="3078100" cy="656075"/>
            </a:xfrm>
          </p:grpSpPr>
          <p:sp>
            <p:nvSpPr>
              <p:cNvPr id="206" name="Google Shape;206;p22"/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434343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LINEAR REGRESSION</a:t>
                </a:r>
                <a:endParaRPr b="1" sz="1100">
                  <a:solidFill>
                    <a:srgbClr val="434343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22"/>
            <p:cNvSpPr/>
            <p:nvPr/>
          </p:nvSpPr>
          <p:spPr>
            <a:xfrm>
              <a:off x="2214100" y="2282425"/>
              <a:ext cx="1134975" cy="809950"/>
            </a:xfrm>
            <a:custGeom>
              <a:rect b="b" l="l" r="r" t="t"/>
              <a:pathLst>
                <a:path extrusionOk="0" h="32398" w="45399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2"/>
          <p:cNvGrpSpPr/>
          <p:nvPr/>
        </p:nvGrpSpPr>
        <p:grpSpPr>
          <a:xfrm>
            <a:off x="889352" y="2957550"/>
            <a:ext cx="3358747" cy="728197"/>
            <a:chOff x="2214100" y="3030850"/>
            <a:chExt cx="3899625" cy="858925"/>
          </a:xfrm>
        </p:grpSpPr>
        <p:grpSp>
          <p:nvGrpSpPr>
            <p:cNvPr id="210" name="Google Shape;210;p22"/>
            <p:cNvGrpSpPr/>
            <p:nvPr/>
          </p:nvGrpSpPr>
          <p:grpSpPr>
            <a:xfrm>
              <a:off x="3035625" y="3030850"/>
              <a:ext cx="3078100" cy="656075"/>
              <a:chOff x="3035625" y="3030850"/>
              <a:chExt cx="3078100" cy="656075"/>
            </a:xfrm>
          </p:grpSpPr>
          <p:sp>
            <p:nvSpPr>
              <p:cNvPr id="211" name="Google Shape;211;p22"/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434343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STOCHASTIC GRADIENT DESCENT (SDG)</a:t>
                </a:r>
                <a:endParaRPr b="1" sz="1000">
                  <a:solidFill>
                    <a:srgbClr val="434343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" name="Google Shape;213;p22"/>
            <p:cNvSpPr/>
            <p:nvPr/>
          </p:nvSpPr>
          <p:spPr>
            <a:xfrm>
              <a:off x="2214100" y="3092350"/>
              <a:ext cx="1134675" cy="797425"/>
            </a:xfrm>
            <a:custGeom>
              <a:rect b="b" l="l" r="r" t="t"/>
              <a:pathLst>
                <a:path extrusionOk="0" h="31897" w="45387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2"/>
          <p:cNvSpPr/>
          <p:nvPr/>
        </p:nvSpPr>
        <p:spPr>
          <a:xfrm>
            <a:off x="311700" y="2434758"/>
            <a:ext cx="1146261" cy="1128295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MODELS</a:t>
            </a:r>
            <a:endParaRPr b="1"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136" y="2114900"/>
            <a:ext cx="414444" cy="40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 rotWithShape="1">
          <a:blip r:embed="rId4">
            <a:alphaModFix/>
          </a:blip>
          <a:srcRect b="19762" l="0" r="0" t="0"/>
          <a:stretch/>
        </p:blipFill>
        <p:spPr>
          <a:xfrm>
            <a:off x="1420027" y="2616224"/>
            <a:ext cx="365654" cy="28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5">
            <a:alphaModFix/>
          </a:blip>
          <a:srcRect b="20025" l="0" r="0" t="0"/>
          <a:stretch/>
        </p:blipFill>
        <p:spPr>
          <a:xfrm>
            <a:off x="1344893" y="3129870"/>
            <a:ext cx="452405" cy="35613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4638875" y="1201350"/>
            <a:ext cx="4146010" cy="698925"/>
          </a:xfrm>
          <a:custGeom>
            <a:rect b="b" l="l" r="r" t="t"/>
            <a:pathLst>
              <a:path extrusionOk="0" h="27957" w="116265">
                <a:moveTo>
                  <a:pt x="0" y="1"/>
                </a:moveTo>
                <a:lnTo>
                  <a:pt x="0" y="21741"/>
                </a:lnTo>
                <a:lnTo>
                  <a:pt x="0" y="23361"/>
                </a:lnTo>
                <a:cubicBezTo>
                  <a:pt x="0" y="27653"/>
                  <a:pt x="3455" y="27952"/>
                  <a:pt x="6111" y="27952"/>
                </a:cubicBezTo>
                <a:cubicBezTo>
                  <a:pt x="6542" y="27952"/>
                  <a:pt x="6952" y="27945"/>
                  <a:pt x="7323" y="27945"/>
                </a:cubicBezTo>
                <a:lnTo>
                  <a:pt x="7323" y="27956"/>
                </a:lnTo>
                <a:lnTo>
                  <a:pt x="104597" y="27956"/>
                </a:lnTo>
                <a:cubicBezTo>
                  <a:pt x="111038" y="27956"/>
                  <a:pt x="116265" y="22730"/>
                  <a:pt x="116265" y="16276"/>
                </a:cubicBezTo>
                <a:cubicBezTo>
                  <a:pt x="116265" y="9835"/>
                  <a:pt x="111038" y="4608"/>
                  <a:pt x="104597" y="4608"/>
                </a:cubicBezTo>
                <a:lnTo>
                  <a:pt x="7323" y="4608"/>
                </a:lnTo>
                <a:lnTo>
                  <a:pt x="7323" y="4596"/>
                </a:lnTo>
                <a:cubicBezTo>
                  <a:pt x="6961" y="4596"/>
                  <a:pt x="6563" y="4604"/>
                  <a:pt x="6144" y="4604"/>
                </a:cubicBezTo>
                <a:cubicBezTo>
                  <a:pt x="3484" y="4604"/>
                  <a:pt x="0" y="4310"/>
                  <a:pt x="0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4716625" y="1346175"/>
            <a:ext cx="383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just">
              <a:spcBef>
                <a:spcPts val="58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Involves linear and non-linear models which analyze the data and group them using their features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4638875" y="2033525"/>
            <a:ext cx="4146010" cy="698925"/>
          </a:xfrm>
          <a:custGeom>
            <a:rect b="b" l="l" r="r" t="t"/>
            <a:pathLst>
              <a:path extrusionOk="0" h="27957" w="116265">
                <a:moveTo>
                  <a:pt x="0" y="1"/>
                </a:moveTo>
                <a:lnTo>
                  <a:pt x="0" y="21741"/>
                </a:lnTo>
                <a:lnTo>
                  <a:pt x="0" y="23361"/>
                </a:lnTo>
                <a:cubicBezTo>
                  <a:pt x="0" y="27653"/>
                  <a:pt x="3455" y="27952"/>
                  <a:pt x="6111" y="27952"/>
                </a:cubicBezTo>
                <a:cubicBezTo>
                  <a:pt x="6542" y="27952"/>
                  <a:pt x="6952" y="27945"/>
                  <a:pt x="7323" y="27945"/>
                </a:cubicBezTo>
                <a:lnTo>
                  <a:pt x="7323" y="27956"/>
                </a:lnTo>
                <a:lnTo>
                  <a:pt x="104597" y="27956"/>
                </a:lnTo>
                <a:cubicBezTo>
                  <a:pt x="111038" y="27956"/>
                  <a:pt x="116265" y="22730"/>
                  <a:pt x="116265" y="16276"/>
                </a:cubicBezTo>
                <a:cubicBezTo>
                  <a:pt x="116265" y="9835"/>
                  <a:pt x="111038" y="4608"/>
                  <a:pt x="104597" y="4608"/>
                </a:cubicBezTo>
                <a:lnTo>
                  <a:pt x="7323" y="4608"/>
                </a:lnTo>
                <a:lnTo>
                  <a:pt x="7323" y="4596"/>
                </a:lnTo>
                <a:cubicBezTo>
                  <a:pt x="6961" y="4596"/>
                  <a:pt x="6563" y="4604"/>
                  <a:pt x="6144" y="4604"/>
                </a:cubicBezTo>
                <a:cubicBezTo>
                  <a:pt x="3484" y="4604"/>
                  <a:pt x="0" y="4310"/>
                  <a:pt x="0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4716625" y="2178350"/>
            <a:ext cx="39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l">
              <a:spcBef>
                <a:spcPts val="58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Regression models were found to perform moderately well on the dataset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4638875" y="2890813"/>
            <a:ext cx="4146010" cy="698925"/>
          </a:xfrm>
          <a:custGeom>
            <a:rect b="b" l="l" r="r" t="t"/>
            <a:pathLst>
              <a:path extrusionOk="0" h="27957" w="116265">
                <a:moveTo>
                  <a:pt x="0" y="1"/>
                </a:moveTo>
                <a:lnTo>
                  <a:pt x="0" y="21741"/>
                </a:lnTo>
                <a:lnTo>
                  <a:pt x="0" y="23361"/>
                </a:lnTo>
                <a:cubicBezTo>
                  <a:pt x="0" y="27653"/>
                  <a:pt x="3455" y="27952"/>
                  <a:pt x="6111" y="27952"/>
                </a:cubicBezTo>
                <a:cubicBezTo>
                  <a:pt x="6542" y="27952"/>
                  <a:pt x="6952" y="27945"/>
                  <a:pt x="7323" y="27945"/>
                </a:cubicBezTo>
                <a:lnTo>
                  <a:pt x="7323" y="27956"/>
                </a:lnTo>
                <a:lnTo>
                  <a:pt x="104597" y="27956"/>
                </a:lnTo>
                <a:cubicBezTo>
                  <a:pt x="111038" y="27956"/>
                  <a:pt x="116265" y="22730"/>
                  <a:pt x="116265" y="16276"/>
                </a:cubicBezTo>
                <a:cubicBezTo>
                  <a:pt x="116265" y="9835"/>
                  <a:pt x="111038" y="4608"/>
                  <a:pt x="104597" y="4608"/>
                </a:cubicBezTo>
                <a:lnTo>
                  <a:pt x="7323" y="4608"/>
                </a:lnTo>
                <a:lnTo>
                  <a:pt x="7323" y="4596"/>
                </a:lnTo>
                <a:cubicBezTo>
                  <a:pt x="6961" y="4596"/>
                  <a:pt x="6563" y="4604"/>
                  <a:pt x="6144" y="4604"/>
                </a:cubicBezTo>
                <a:cubicBezTo>
                  <a:pt x="3484" y="4604"/>
                  <a:pt x="0" y="4310"/>
                  <a:pt x="0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4716625" y="3073150"/>
            <a:ext cx="383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just">
              <a:spcBef>
                <a:spcPts val="58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Accuracy improved when the input data included the “worst” parameters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4716625" y="3868075"/>
            <a:ext cx="383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l">
              <a:spcBef>
                <a:spcPts val="58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SDG and SVM were markedly better for the same dataset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1504050" y="195625"/>
            <a:ext cx="61359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CONSOLIDATED </a:t>
            </a: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5464"/>
          <a:stretch/>
        </p:blipFill>
        <p:spPr>
          <a:xfrm>
            <a:off x="2387750" y="734650"/>
            <a:ext cx="4368500" cy="41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1504050" y="195625"/>
            <a:ext cx="61359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RESULTS FOR 1D CNN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52" y="1164488"/>
            <a:ext cx="7705366" cy="28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1010697" y="4343425"/>
            <a:ext cx="7325100" cy="3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03834" marR="153670" rtl="0" algn="ctr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and Loss plots for 1D CNN</a:t>
            </a:r>
            <a:endParaRPr b="1" sz="2200"/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500350" y="205625"/>
            <a:ext cx="84258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242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00" y="734750"/>
            <a:ext cx="6971501" cy="41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909"/>
              <a:buFont typeface="Arial"/>
              <a:buNone/>
            </a:pPr>
            <a:r>
              <a:rPr b="1" lang="en" sz="242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242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50" y="1017725"/>
            <a:ext cx="746587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500350" y="205625"/>
            <a:ext cx="84258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b="1" sz="242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58" name="Google Shape;258;p27"/>
          <p:cNvGrpSpPr/>
          <p:nvPr/>
        </p:nvGrpSpPr>
        <p:grpSpPr>
          <a:xfrm>
            <a:off x="765589" y="954284"/>
            <a:ext cx="3282179" cy="1731848"/>
            <a:chOff x="1153250" y="1560375"/>
            <a:chExt cx="3266500" cy="1041525"/>
          </a:xfrm>
        </p:grpSpPr>
        <p:sp>
          <p:nvSpPr>
            <p:cNvPr id="259" name="Google Shape;259;p27"/>
            <p:cNvSpPr/>
            <p:nvPr/>
          </p:nvSpPr>
          <p:spPr>
            <a:xfrm>
              <a:off x="1254450" y="1624675"/>
              <a:ext cx="3089100" cy="912925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153250" y="1560375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3"/>
                  </a:moveTo>
                  <a:cubicBezTo>
                    <a:pt x="121123" y="893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3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3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3"/>
                    <a:pt x="20170" y="893"/>
                  </a:cubicBezTo>
                  <a:close/>
                  <a:moveTo>
                    <a:pt x="20170" y="0"/>
                  </a:moveTo>
                  <a:cubicBezTo>
                    <a:pt x="9049" y="0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0"/>
                    <a:pt x="110491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7"/>
          <p:cNvSpPr txBox="1"/>
          <p:nvPr/>
        </p:nvSpPr>
        <p:spPr>
          <a:xfrm>
            <a:off x="959479" y="1173719"/>
            <a:ext cx="289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Performed dropping of the parameters labeled "worst" to test the accuracy scores of the model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obtained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lower accuracy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for the models trained on "dropped" inputs consistently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62" name="Google Shape;262;p27"/>
          <p:cNvGrpSpPr/>
          <p:nvPr/>
        </p:nvGrpSpPr>
        <p:grpSpPr>
          <a:xfrm>
            <a:off x="4905901" y="950322"/>
            <a:ext cx="3282179" cy="1731848"/>
            <a:chOff x="1153250" y="1560375"/>
            <a:chExt cx="3266500" cy="1041525"/>
          </a:xfrm>
        </p:grpSpPr>
        <p:sp>
          <p:nvSpPr>
            <p:cNvPr id="263" name="Google Shape;263;p27"/>
            <p:cNvSpPr/>
            <p:nvPr/>
          </p:nvSpPr>
          <p:spPr>
            <a:xfrm>
              <a:off x="1254450" y="1624675"/>
              <a:ext cx="3089100" cy="912925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153250" y="1560375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3"/>
                  </a:moveTo>
                  <a:cubicBezTo>
                    <a:pt x="121123" y="893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3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3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3"/>
                    <a:pt x="20170" y="893"/>
                  </a:cubicBezTo>
                  <a:close/>
                  <a:moveTo>
                    <a:pt x="20170" y="0"/>
                  </a:moveTo>
                  <a:cubicBezTo>
                    <a:pt x="9049" y="0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0"/>
                    <a:pt x="110491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7"/>
          <p:cNvSpPr txBox="1"/>
          <p:nvPr/>
        </p:nvSpPr>
        <p:spPr>
          <a:xfrm>
            <a:off x="5219480" y="1173708"/>
            <a:ext cx="2655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Linear Regression, Logistic Regression, and SDG- 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accuracy scores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less than adequate 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for general use;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adjustments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made to improve the accuracy of the models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66" name="Google Shape;266;p27"/>
          <p:cNvGrpSpPr/>
          <p:nvPr/>
        </p:nvGrpSpPr>
        <p:grpSpPr>
          <a:xfrm>
            <a:off x="2870801" y="2983564"/>
            <a:ext cx="3402386" cy="1861934"/>
            <a:chOff x="1153250" y="1560375"/>
            <a:chExt cx="3266500" cy="1041525"/>
          </a:xfrm>
        </p:grpSpPr>
        <p:sp>
          <p:nvSpPr>
            <p:cNvPr id="267" name="Google Shape;267;p27"/>
            <p:cNvSpPr/>
            <p:nvPr/>
          </p:nvSpPr>
          <p:spPr>
            <a:xfrm>
              <a:off x="1254450" y="1624675"/>
              <a:ext cx="3089100" cy="912925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3A8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153250" y="1560375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3"/>
                  </a:moveTo>
                  <a:cubicBezTo>
                    <a:pt x="121123" y="893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3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3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3"/>
                    <a:pt x="20170" y="893"/>
                  </a:cubicBezTo>
                  <a:close/>
                  <a:moveTo>
                    <a:pt x="20170" y="0"/>
                  </a:moveTo>
                  <a:cubicBezTo>
                    <a:pt x="9049" y="0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0"/>
                    <a:pt x="110491" y="0"/>
                  </a:cubicBezTo>
                  <a:close/>
                </a:path>
              </a:pathLst>
            </a:custGeom>
            <a:solidFill>
              <a:srgbClr val="3A8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7"/>
          <p:cNvSpPr txBox="1"/>
          <p:nvPr/>
        </p:nvSpPr>
        <p:spPr>
          <a:xfrm>
            <a:off x="3071689" y="3358263"/>
            <a:ext cx="300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Could not achieve high accuracy with the Graph wavelet neural network for the Wisconsin Dataset - 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requires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domain expertise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be able to execute; model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not recommended</a:t>
            </a:r>
            <a:endParaRPr b="1"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0" name="Google Shape;2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500350" y="205625"/>
            <a:ext cx="84258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b="1" sz="24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750500" y="1871063"/>
            <a:ext cx="351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erformed dropping of the parameters labeled "worst" to test the accuracy scores of the model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obtained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lower accuracy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for the models trained on "dropped" inputs consistently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77" name="Google Shape;277;p28"/>
          <p:cNvGrpSpPr/>
          <p:nvPr/>
        </p:nvGrpSpPr>
        <p:grpSpPr>
          <a:xfrm>
            <a:off x="805501" y="1640776"/>
            <a:ext cx="3402386" cy="1861934"/>
            <a:chOff x="1153250" y="1560375"/>
            <a:chExt cx="3266500" cy="1041525"/>
          </a:xfrm>
        </p:grpSpPr>
        <p:sp>
          <p:nvSpPr>
            <p:cNvPr id="278" name="Google Shape;278;p28"/>
            <p:cNvSpPr/>
            <p:nvPr/>
          </p:nvSpPr>
          <p:spPr>
            <a:xfrm>
              <a:off x="1254450" y="1624675"/>
              <a:ext cx="3089100" cy="912925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1FC2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153250" y="1560375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3"/>
                  </a:moveTo>
                  <a:cubicBezTo>
                    <a:pt x="121123" y="893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3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3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3"/>
                    <a:pt x="20170" y="893"/>
                  </a:cubicBezTo>
                  <a:close/>
                  <a:moveTo>
                    <a:pt x="20170" y="0"/>
                  </a:moveTo>
                  <a:cubicBezTo>
                    <a:pt x="9049" y="0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0"/>
                    <a:pt x="110491" y="0"/>
                  </a:cubicBezTo>
                  <a:close/>
                </a:path>
              </a:pathLst>
            </a:custGeom>
            <a:solidFill>
              <a:srgbClr val="1FC2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8"/>
          <p:cNvSpPr txBox="1"/>
          <p:nvPr/>
        </p:nvSpPr>
        <p:spPr>
          <a:xfrm>
            <a:off x="970650" y="2017650"/>
            <a:ext cx="316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ART is viable for biomedical applications - </a:t>
            </a:r>
            <a:endParaRPr b="1"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Adaptive Resonance Theory (ART) network, gave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best accuracy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scores, architecture was trained on a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smaller dataset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and required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domain knowledge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implement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4845600" y="1871063"/>
            <a:ext cx="351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Performed dropping of the parameters labeled "worst" to test the accuracy scores of the model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obtained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lower accuracy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for the models trained on "dropped" inputs consistently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82" name="Google Shape;282;p28"/>
          <p:cNvGrpSpPr/>
          <p:nvPr/>
        </p:nvGrpSpPr>
        <p:grpSpPr>
          <a:xfrm>
            <a:off x="4900601" y="1640776"/>
            <a:ext cx="3402386" cy="1861934"/>
            <a:chOff x="1153250" y="1560375"/>
            <a:chExt cx="3266500" cy="1041525"/>
          </a:xfrm>
        </p:grpSpPr>
        <p:sp>
          <p:nvSpPr>
            <p:cNvPr id="283" name="Google Shape;283;p28"/>
            <p:cNvSpPr/>
            <p:nvPr/>
          </p:nvSpPr>
          <p:spPr>
            <a:xfrm>
              <a:off x="1254450" y="1624675"/>
              <a:ext cx="3089100" cy="912925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153250" y="1560375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3"/>
                  </a:moveTo>
                  <a:cubicBezTo>
                    <a:pt x="121123" y="893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3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3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3"/>
                    <a:pt x="20170" y="893"/>
                  </a:cubicBezTo>
                  <a:close/>
                  <a:moveTo>
                    <a:pt x="20170" y="0"/>
                  </a:moveTo>
                  <a:cubicBezTo>
                    <a:pt x="9049" y="0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0"/>
                    <a:pt x="110491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8"/>
          <p:cNvSpPr txBox="1"/>
          <p:nvPr/>
        </p:nvSpPr>
        <p:spPr>
          <a:xfrm>
            <a:off x="5065750" y="2017650"/>
            <a:ext cx="316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1D CNN most suitable for practical application -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obtained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better 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 most models while being practical to implement; math, data viz and front end tools required are easily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accessible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6" name="Google Shape;2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9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9"/>
            <a:ext cx="9144001" cy="5130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925" y="4366338"/>
            <a:ext cx="13335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9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865"/>
              </a:spcBef>
              <a:spcAft>
                <a:spcPts val="0"/>
              </a:spcAft>
              <a:buNone/>
            </a:pPr>
            <a:r>
              <a:rPr b="1" lang="en" sz="25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1" sz="25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682044" y="978779"/>
            <a:ext cx="2777663" cy="3828963"/>
            <a:chOff x="1118224" y="283725"/>
            <a:chExt cx="2090826" cy="4076400"/>
          </a:xfrm>
        </p:grpSpPr>
        <p:sp>
          <p:nvSpPr>
            <p:cNvPr id="65" name="Google Shape;65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1155CC"/>
                  </a:solidFill>
                  <a:latin typeface="Georgia"/>
                  <a:ea typeface="Georgia"/>
                  <a:cs typeface="Georgia"/>
                  <a:sym typeface="Georgia"/>
                </a:rPr>
                <a:t>Cancer Fatalities - Breast Cancer</a:t>
              </a:r>
              <a:endParaRPr b="1" sz="1300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Early detection can significantly improve the prognosis, significant cost savings.</a:t>
              </a:r>
              <a:endParaRPr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C4587"/>
                  </a:solidFill>
                  <a:latin typeface="Georgia"/>
                  <a:ea typeface="Georgia"/>
                  <a:cs typeface="Georgia"/>
                  <a:sym typeface="Georgia"/>
                </a:rPr>
                <a:t>26</a:t>
              </a:r>
              <a:r>
                <a:rPr lang="en" sz="4000">
                  <a:solidFill>
                    <a:srgbClr val="1C4587"/>
                  </a:solidFill>
                  <a:latin typeface="Georgia"/>
                  <a:ea typeface="Georgia"/>
                  <a:cs typeface="Georgia"/>
                  <a:sym typeface="Georgia"/>
                </a:rPr>
                <a:t>%</a:t>
              </a:r>
              <a:endParaRPr sz="4000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Georgia"/>
                <a:buChar char="●"/>
              </a:pPr>
              <a:r>
                <a:rPr lang="en" sz="9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Automated screening mechanism</a:t>
              </a:r>
              <a:endParaRPr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Georgia"/>
                <a:buChar char="●"/>
              </a:pPr>
              <a:r>
                <a:rPr lang="en" sz="9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Diagnostic assistant</a:t>
              </a:r>
              <a:endParaRPr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Georgia"/>
                <a:buChar char="●"/>
              </a:pPr>
              <a:r>
                <a:rPr lang="en" sz="9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Computer Assisted Diagnosis improves accuracy of the human physician as well as that of the algorithm</a:t>
              </a:r>
              <a:endParaRPr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72" name="Google Shape;72;p14"/>
          <p:cNvSpPr txBox="1"/>
          <p:nvPr/>
        </p:nvSpPr>
        <p:spPr>
          <a:xfrm>
            <a:off x="3662800" y="981950"/>
            <a:ext cx="520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Breast cancer is the leading cause of death in women.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About 31% of breast cancer are misdiagnosed.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shows the need for an automated diagnostic assistance.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But what deep learning algorithm may be suitable for this process?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712150" y="3970852"/>
            <a:ext cx="51201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712150" y="4162696"/>
            <a:ext cx="5120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505256" y="2241825"/>
            <a:ext cx="1766717" cy="978795"/>
          </a:xfrm>
          <a:custGeom>
            <a:rect b="b" l="l" r="r" t="t"/>
            <a:pathLst>
              <a:path extrusionOk="0" h="32089" w="29028">
                <a:moveTo>
                  <a:pt x="14514" y="1"/>
                </a:moveTo>
                <a:cubicBezTo>
                  <a:pt x="13713" y="1"/>
                  <a:pt x="12913" y="209"/>
                  <a:pt x="12192" y="626"/>
                </a:cubicBezTo>
                <a:lnTo>
                  <a:pt x="2322" y="6329"/>
                </a:lnTo>
                <a:cubicBezTo>
                  <a:pt x="881" y="7151"/>
                  <a:pt x="0" y="8686"/>
                  <a:pt x="0" y="10341"/>
                </a:cubicBezTo>
                <a:lnTo>
                  <a:pt x="0" y="21748"/>
                </a:lnTo>
                <a:cubicBezTo>
                  <a:pt x="0" y="23403"/>
                  <a:pt x="881" y="24938"/>
                  <a:pt x="2322" y="25760"/>
                </a:cubicBezTo>
                <a:lnTo>
                  <a:pt x="12192" y="31463"/>
                </a:lnTo>
                <a:cubicBezTo>
                  <a:pt x="12913" y="31880"/>
                  <a:pt x="13713" y="32088"/>
                  <a:pt x="14514" y="32088"/>
                </a:cubicBezTo>
                <a:cubicBezTo>
                  <a:pt x="15315" y="32088"/>
                  <a:pt x="16115" y="31880"/>
                  <a:pt x="16836" y="31463"/>
                </a:cubicBezTo>
                <a:lnTo>
                  <a:pt x="26706" y="25760"/>
                </a:lnTo>
                <a:cubicBezTo>
                  <a:pt x="28147" y="24938"/>
                  <a:pt x="29028" y="23403"/>
                  <a:pt x="29028" y="21748"/>
                </a:cubicBezTo>
                <a:lnTo>
                  <a:pt x="29028" y="10341"/>
                </a:lnTo>
                <a:cubicBezTo>
                  <a:pt x="29028" y="8686"/>
                  <a:pt x="28147" y="7151"/>
                  <a:pt x="26706" y="6329"/>
                </a:cubicBezTo>
                <a:lnTo>
                  <a:pt x="16836" y="626"/>
                </a:lnTo>
                <a:cubicBezTo>
                  <a:pt x="16115" y="209"/>
                  <a:pt x="15315" y="1"/>
                  <a:pt x="14514" y="1"/>
                </a:cubicBezTo>
                <a:close/>
              </a:path>
            </a:pathLst>
          </a:cu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149791" y="2933061"/>
            <a:ext cx="44778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STUDY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21278" l="0" r="0" t="0"/>
          <a:stretch/>
        </p:blipFill>
        <p:spPr>
          <a:xfrm>
            <a:off x="5799877" y="2351021"/>
            <a:ext cx="1177432" cy="582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4"/>
          <p:cNvGrpSpPr/>
          <p:nvPr/>
        </p:nvGrpSpPr>
        <p:grpSpPr>
          <a:xfrm>
            <a:off x="4102562" y="4407183"/>
            <a:ext cx="3058977" cy="463256"/>
            <a:chOff x="2379750" y="3387413"/>
            <a:chExt cx="3005775" cy="909950"/>
          </a:xfrm>
        </p:grpSpPr>
        <p:sp>
          <p:nvSpPr>
            <p:cNvPr id="79" name="Google Shape;79;p14"/>
            <p:cNvSpPr/>
            <p:nvPr/>
          </p:nvSpPr>
          <p:spPr>
            <a:xfrm>
              <a:off x="2379750" y="3387413"/>
              <a:ext cx="2554825" cy="909950"/>
            </a:xfrm>
            <a:custGeom>
              <a:rect b="b" l="l" r="r" t="t"/>
              <a:pathLst>
                <a:path extrusionOk="0" h="36398" w="102193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475550" y="3387413"/>
              <a:ext cx="909975" cy="909950"/>
            </a:xfrm>
            <a:custGeom>
              <a:rect b="b" l="l" r="r" t="t"/>
              <a:pathLst>
                <a:path extrusionOk="0" h="36398" w="36399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505411" y="4031060"/>
            <a:ext cx="3059257" cy="463268"/>
            <a:chOff x="3758200" y="2648613"/>
            <a:chExt cx="3006050" cy="909975"/>
          </a:xfrm>
        </p:grpSpPr>
        <p:sp>
          <p:nvSpPr>
            <p:cNvPr id="82" name="Google Shape;82;p14"/>
            <p:cNvSpPr/>
            <p:nvPr/>
          </p:nvSpPr>
          <p:spPr>
            <a:xfrm>
              <a:off x="4209450" y="2648613"/>
              <a:ext cx="2554800" cy="909975"/>
            </a:xfrm>
            <a:custGeom>
              <a:rect b="b" l="l" r="r" t="t"/>
              <a:pathLst>
                <a:path extrusionOk="0" h="36399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1FC2BA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“Ease of implementation" - parameter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758200" y="2648613"/>
              <a:ext cx="909975" cy="909975"/>
            </a:xfrm>
            <a:custGeom>
              <a:rect b="b" l="l" r="r" t="t"/>
              <a:pathLst>
                <a:path extrusionOk="0" h="36399" w="36399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1FC2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5505411" y="3299293"/>
            <a:ext cx="3059257" cy="463256"/>
            <a:chOff x="3758200" y="1211238"/>
            <a:chExt cx="3006050" cy="909950"/>
          </a:xfrm>
        </p:grpSpPr>
        <p:sp>
          <p:nvSpPr>
            <p:cNvPr id="85" name="Google Shape;85;p14"/>
            <p:cNvSpPr/>
            <p:nvPr/>
          </p:nvSpPr>
          <p:spPr>
            <a:xfrm>
              <a:off x="4209450" y="1211238"/>
              <a:ext cx="2554800" cy="909950"/>
            </a:xfrm>
            <a:custGeom>
              <a:rect b="b" l="l" r="r" t="t"/>
              <a:pathLst>
                <a:path extrusionOk="0" h="36398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Supervised, semi-supervised and unsupervised learning models </a:t>
              </a:r>
              <a:endParaRPr sz="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758200" y="1211238"/>
              <a:ext cx="909975" cy="909950"/>
            </a:xfrm>
            <a:custGeom>
              <a:rect b="b" l="l" r="r" t="t"/>
              <a:pathLst>
                <a:path extrusionOk="0" h="36398" w="36399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102562" y="3664037"/>
            <a:ext cx="3058977" cy="463268"/>
            <a:chOff x="2379750" y="1927688"/>
            <a:chExt cx="3005775" cy="909975"/>
          </a:xfrm>
        </p:grpSpPr>
        <p:sp>
          <p:nvSpPr>
            <p:cNvPr id="88" name="Google Shape;88;p14"/>
            <p:cNvSpPr/>
            <p:nvPr/>
          </p:nvSpPr>
          <p:spPr>
            <a:xfrm>
              <a:off x="2379750" y="1927688"/>
              <a:ext cx="2554825" cy="909975"/>
            </a:xfrm>
            <a:custGeom>
              <a:rect b="b" l="l" r="r" t="t"/>
              <a:pathLst>
                <a:path extrusionOk="0" h="36399" w="102193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Wisconsin dataset - classification task</a:t>
              </a:r>
              <a:endParaRPr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475550" y="1927688"/>
              <a:ext cx="909975" cy="909975"/>
            </a:xfrm>
            <a:custGeom>
              <a:rect b="b" l="l" r="r" t="t"/>
              <a:pathLst>
                <a:path extrusionOk="0" h="36399" w="36399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5657228" y="3378795"/>
            <a:ext cx="1366059" cy="1411887"/>
          </a:xfrm>
          <a:custGeom>
            <a:rect b="b" l="l" r="r" t="t"/>
            <a:pathLst>
              <a:path extrusionOk="0" h="110932" w="53692">
                <a:moveTo>
                  <a:pt x="12240" y="0"/>
                </a:moveTo>
                <a:cubicBezTo>
                  <a:pt x="5644" y="0"/>
                  <a:pt x="298" y="5346"/>
                  <a:pt x="286" y="11930"/>
                </a:cubicBezTo>
                <a:cubicBezTo>
                  <a:pt x="286" y="18312"/>
                  <a:pt x="5501" y="23694"/>
                  <a:pt x="11883" y="23884"/>
                </a:cubicBezTo>
                <a:lnTo>
                  <a:pt x="12038" y="23884"/>
                </a:lnTo>
                <a:cubicBezTo>
                  <a:pt x="16646" y="23956"/>
                  <a:pt x="21063" y="25670"/>
                  <a:pt x="24325" y="28933"/>
                </a:cubicBezTo>
                <a:lnTo>
                  <a:pt x="24480" y="29087"/>
                </a:lnTo>
                <a:cubicBezTo>
                  <a:pt x="27492" y="32100"/>
                  <a:pt x="29028" y="36219"/>
                  <a:pt x="28992" y="40482"/>
                </a:cubicBezTo>
                <a:cubicBezTo>
                  <a:pt x="28992" y="40517"/>
                  <a:pt x="28992" y="40565"/>
                  <a:pt x="28992" y="40601"/>
                </a:cubicBezTo>
                <a:cubicBezTo>
                  <a:pt x="28992" y="40624"/>
                  <a:pt x="28992" y="40648"/>
                  <a:pt x="28992" y="40660"/>
                </a:cubicBezTo>
                <a:cubicBezTo>
                  <a:pt x="29004" y="45077"/>
                  <a:pt x="27445" y="49340"/>
                  <a:pt x="24325" y="52447"/>
                </a:cubicBezTo>
                <a:lnTo>
                  <a:pt x="23932" y="52840"/>
                </a:lnTo>
                <a:cubicBezTo>
                  <a:pt x="21027" y="55757"/>
                  <a:pt x="17094" y="57513"/>
                  <a:pt x="12988" y="57513"/>
                </a:cubicBezTo>
                <a:cubicBezTo>
                  <a:pt x="12854" y="57513"/>
                  <a:pt x="12720" y="57511"/>
                  <a:pt x="12586" y="57508"/>
                </a:cubicBezTo>
                <a:cubicBezTo>
                  <a:pt x="12467" y="57502"/>
                  <a:pt x="12348" y="57499"/>
                  <a:pt x="12228" y="57499"/>
                </a:cubicBezTo>
                <a:cubicBezTo>
                  <a:pt x="12109" y="57499"/>
                  <a:pt x="11990" y="57502"/>
                  <a:pt x="11871" y="57508"/>
                </a:cubicBezTo>
                <a:cubicBezTo>
                  <a:pt x="5704" y="57686"/>
                  <a:pt x="572" y="62734"/>
                  <a:pt x="298" y="68902"/>
                </a:cubicBezTo>
                <a:cubicBezTo>
                  <a:pt x="1" y="75736"/>
                  <a:pt x="5454" y="81379"/>
                  <a:pt x="12228" y="81379"/>
                </a:cubicBezTo>
                <a:lnTo>
                  <a:pt x="12288" y="81379"/>
                </a:lnTo>
                <a:cubicBezTo>
                  <a:pt x="12321" y="81379"/>
                  <a:pt x="12353" y="81379"/>
                  <a:pt x="12386" y="81379"/>
                </a:cubicBezTo>
                <a:cubicBezTo>
                  <a:pt x="16114" y="81379"/>
                  <a:pt x="19729" y="82724"/>
                  <a:pt x="22373" y="85368"/>
                </a:cubicBezTo>
                <a:lnTo>
                  <a:pt x="23861" y="86856"/>
                </a:lnTo>
                <a:cubicBezTo>
                  <a:pt x="27159" y="90154"/>
                  <a:pt x="28861" y="94643"/>
                  <a:pt x="28992" y="99310"/>
                </a:cubicBezTo>
                <a:cubicBezTo>
                  <a:pt x="29004" y="99834"/>
                  <a:pt x="29052" y="100370"/>
                  <a:pt x="29135" y="100906"/>
                </a:cubicBezTo>
                <a:cubicBezTo>
                  <a:pt x="29945" y="106085"/>
                  <a:pt x="34184" y="110181"/>
                  <a:pt x="39387" y="110835"/>
                </a:cubicBezTo>
                <a:cubicBezTo>
                  <a:pt x="39906" y="110900"/>
                  <a:pt x="40420" y="110932"/>
                  <a:pt x="40927" y="110932"/>
                </a:cubicBezTo>
                <a:cubicBezTo>
                  <a:pt x="48036" y="110932"/>
                  <a:pt x="53692" y="104720"/>
                  <a:pt x="52769" y="97429"/>
                </a:cubicBezTo>
                <a:cubicBezTo>
                  <a:pt x="52102" y="92214"/>
                  <a:pt x="47959" y="87964"/>
                  <a:pt x="42768" y="87190"/>
                </a:cubicBezTo>
                <a:cubicBezTo>
                  <a:pt x="42232" y="87106"/>
                  <a:pt x="41708" y="87071"/>
                  <a:pt x="41184" y="87059"/>
                </a:cubicBezTo>
                <a:cubicBezTo>
                  <a:pt x="36470" y="86952"/>
                  <a:pt x="31921" y="85261"/>
                  <a:pt x="28588" y="81915"/>
                </a:cubicBezTo>
                <a:lnTo>
                  <a:pt x="28052" y="81391"/>
                </a:lnTo>
                <a:cubicBezTo>
                  <a:pt x="25182" y="78510"/>
                  <a:pt x="23789" y="74498"/>
                  <a:pt x="24135" y="70450"/>
                </a:cubicBezTo>
                <a:cubicBezTo>
                  <a:pt x="24159" y="70116"/>
                  <a:pt x="24170" y="69783"/>
                  <a:pt x="24170" y="69438"/>
                </a:cubicBezTo>
                <a:cubicBezTo>
                  <a:pt x="24170" y="69414"/>
                  <a:pt x="24170" y="69402"/>
                  <a:pt x="24170" y="69378"/>
                </a:cubicBezTo>
                <a:cubicBezTo>
                  <a:pt x="24147" y="64985"/>
                  <a:pt x="25718" y="60722"/>
                  <a:pt x="28826" y="57615"/>
                </a:cubicBezTo>
                <a:lnTo>
                  <a:pt x="29231" y="57210"/>
                </a:lnTo>
                <a:cubicBezTo>
                  <a:pt x="32148" y="54293"/>
                  <a:pt x="36081" y="52537"/>
                  <a:pt x="40186" y="52537"/>
                </a:cubicBezTo>
                <a:cubicBezTo>
                  <a:pt x="40320" y="52537"/>
                  <a:pt x="40455" y="52539"/>
                  <a:pt x="40589" y="52543"/>
                </a:cubicBezTo>
                <a:lnTo>
                  <a:pt x="41292" y="52543"/>
                </a:lnTo>
                <a:cubicBezTo>
                  <a:pt x="47459" y="52352"/>
                  <a:pt x="52591" y="47304"/>
                  <a:pt x="52853" y="41136"/>
                </a:cubicBezTo>
                <a:cubicBezTo>
                  <a:pt x="53150" y="34302"/>
                  <a:pt x="47697" y="28659"/>
                  <a:pt x="40923" y="28659"/>
                </a:cubicBezTo>
                <a:cubicBezTo>
                  <a:pt x="40827" y="28659"/>
                  <a:pt x="40720" y="28659"/>
                  <a:pt x="40625" y="28671"/>
                </a:cubicBezTo>
                <a:cubicBezTo>
                  <a:pt x="40491" y="28674"/>
                  <a:pt x="40358" y="28676"/>
                  <a:pt x="40225" y="28676"/>
                </a:cubicBezTo>
                <a:cubicBezTo>
                  <a:pt x="36105" y="28676"/>
                  <a:pt x="32137" y="27076"/>
                  <a:pt x="29219" y="24158"/>
                </a:cubicBezTo>
                <a:cubicBezTo>
                  <a:pt x="25933" y="20884"/>
                  <a:pt x="24230" y="16431"/>
                  <a:pt x="24170" y="11800"/>
                </a:cubicBezTo>
                <a:cubicBezTo>
                  <a:pt x="24170" y="11740"/>
                  <a:pt x="24170" y="11692"/>
                  <a:pt x="24170" y="11645"/>
                </a:cubicBezTo>
                <a:cubicBezTo>
                  <a:pt x="24016" y="5251"/>
                  <a:pt x="18634" y="12"/>
                  <a:pt x="12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4121950" y="4468157"/>
            <a:ext cx="2205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Accuracy, ease of execution, availability of the modules, expertise level </a:t>
            </a:r>
            <a:endParaRPr sz="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25555" l="8105" r="6027" t="6096"/>
          <a:stretch/>
        </p:blipFill>
        <p:spPr>
          <a:xfrm>
            <a:off x="5782072" y="4128650"/>
            <a:ext cx="525147" cy="27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5">
            <a:alphaModFix/>
          </a:blip>
          <a:srcRect b="28316" l="8644" r="10034" t="7063"/>
          <a:stretch/>
        </p:blipFill>
        <p:spPr>
          <a:xfrm>
            <a:off x="5716618" y="3394896"/>
            <a:ext cx="525142" cy="27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6">
            <a:alphaModFix/>
          </a:blip>
          <a:srcRect b="16322" l="20267" r="19593" t="11992"/>
          <a:stretch/>
        </p:blipFill>
        <p:spPr>
          <a:xfrm>
            <a:off x="6450249" y="3736576"/>
            <a:ext cx="399003" cy="31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7">
            <a:alphaModFix/>
          </a:blip>
          <a:srcRect b="20070" l="0" r="0" t="0"/>
          <a:stretch/>
        </p:blipFill>
        <p:spPr>
          <a:xfrm>
            <a:off x="6450249" y="4513522"/>
            <a:ext cx="468281" cy="25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Georgia"/>
                <a:ea typeface="Georgia"/>
                <a:cs typeface="Georgia"/>
                <a:sym typeface="Georgia"/>
              </a:rPr>
              <a:t> DEFINING THE PROBLEM STATEMENT</a:t>
            </a:r>
            <a:endParaRPr b="1" sz="2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152475"/>
            <a:ext cx="8611500" cy="17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“Finding the best algorithm for classification of Biomedical Dataset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Wisconsin Breast Cancer Dataset”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arameters: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ccuracy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earning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Supervised, Semi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upervised, Unsupervised.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of Implementation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37725" y="3179600"/>
            <a:ext cx="8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18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WISCONSIN BREAST CANCER DATASET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16040" r="15788" t="0"/>
          <a:stretch/>
        </p:blipFill>
        <p:spPr>
          <a:xfrm>
            <a:off x="3861552" y="807325"/>
            <a:ext cx="4970751" cy="3998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6"/>
          <p:cNvGrpSpPr/>
          <p:nvPr/>
        </p:nvGrpSpPr>
        <p:grpSpPr>
          <a:xfrm>
            <a:off x="2863939" y="1305159"/>
            <a:ext cx="957363" cy="1116402"/>
            <a:chOff x="3490737" y="1374053"/>
            <a:chExt cx="1423800" cy="1423800"/>
          </a:xfrm>
        </p:grpSpPr>
        <p:sp>
          <p:nvSpPr>
            <p:cNvPr id="111" name="Google Shape;111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Malignant or benign type cancer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229161" y="990329"/>
            <a:ext cx="2980627" cy="3815148"/>
            <a:chOff x="2718835" y="677103"/>
            <a:chExt cx="3574322" cy="3941676"/>
          </a:xfrm>
        </p:grpSpPr>
        <p:sp>
          <p:nvSpPr>
            <p:cNvPr id="114" name="Google Shape;114;p1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1636257" y="2019055"/>
            <a:ext cx="2079538" cy="2425071"/>
            <a:chOff x="4447194" y="1815766"/>
            <a:chExt cx="2440200" cy="2440200"/>
          </a:xfrm>
        </p:grpSpPr>
        <p:sp>
          <p:nvSpPr>
            <p:cNvPr id="118" name="Google Shape;118;p16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4735950" y="25286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74295" rtl="0" algn="ctr">
                <a:lnSpc>
                  <a:spcPct val="103750"/>
                </a:lnSpc>
                <a:spcBef>
                  <a:spcPts val="5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"CSV" file that was published by the University of California, Irvine Public Repository </a:t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822407" y="1505492"/>
            <a:ext cx="1277291" cy="1489580"/>
            <a:chOff x="3490737" y="1374053"/>
            <a:chExt cx="1423800" cy="1423800"/>
          </a:xfrm>
        </p:grpSpPr>
        <p:sp>
          <p:nvSpPr>
            <p:cNvPr id="121" name="Google Shape;121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4949E7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3658574" y="1550415"/>
              <a:ext cx="1028100" cy="1008000"/>
            </a:xfrm>
            <a:prstGeom prst="rect">
              <a:avLst/>
            </a:pr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“Number score” assigned</a:t>
              </a:r>
              <a:endParaRPr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595455" y="3134581"/>
            <a:ext cx="1277277" cy="1489507"/>
            <a:chOff x="644203" y="3718814"/>
            <a:chExt cx="1498800" cy="1498800"/>
          </a:xfrm>
        </p:grpSpPr>
        <p:sp>
          <p:nvSpPr>
            <p:cNvPr id="124" name="Google Shape;124;p16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5EB2FC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Digital image of a fine-needle aspiration of a human breast lump</a:t>
              </a:r>
              <a:endParaRPr sz="1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366250" y="4083600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is not distributed evenly.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we explored the effect that dropping extreme data features (“worst”) would have on the accuracy of the algorithm.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this is dropping of data, we hypothesized a reduction of accuracy which was later supported by the results.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18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WISCONSIN BREAST CANCER DATASET - FEATURES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00" y="829213"/>
            <a:ext cx="3254264" cy="24649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943929" y="3368533"/>
            <a:ext cx="26460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5565" rtl="0" algn="ctr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Distribution of Malignant and Benign tumor in the "radius" parameters of the Wisconsin Dataset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b="-30" l="0" r="3316" t="0"/>
          <a:stretch/>
        </p:blipFill>
        <p:spPr>
          <a:xfrm>
            <a:off x="5492350" y="902514"/>
            <a:ext cx="2646000" cy="258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5371146" y="3483647"/>
            <a:ext cx="288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7782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Heat Map of the Wisconsin Breast Cancer Dataset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ARCHITECTURES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1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1D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CNN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125" y="1344750"/>
            <a:ext cx="4969700" cy="21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4625225" y="3671900"/>
            <a:ext cx="377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03834" marR="153670" rtl="0" algn="ctr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</a:t>
            </a: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CNN Architecture employed for binary classification</a:t>
            </a:r>
            <a:endParaRPr b="1" sz="1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9"/>
          <p:cNvSpPr/>
          <p:nvPr/>
        </p:nvSpPr>
        <p:spPr>
          <a:xfrm rot="5400000">
            <a:off x="1620303" y="2814649"/>
            <a:ext cx="1136963" cy="3327032"/>
          </a:xfrm>
          <a:custGeom>
            <a:rect b="b" l="l" r="r" t="t"/>
            <a:pathLst>
              <a:path extrusionOk="0" h="89750" w="58735">
                <a:moveTo>
                  <a:pt x="1" y="1"/>
                </a:moveTo>
                <a:lnTo>
                  <a:pt x="1" y="89750"/>
                </a:lnTo>
                <a:lnTo>
                  <a:pt x="50745" y="89750"/>
                </a:lnTo>
                <a:lnTo>
                  <a:pt x="50745" y="63461"/>
                </a:lnTo>
                <a:cubicBezTo>
                  <a:pt x="50745" y="58853"/>
                  <a:pt x="52210" y="54364"/>
                  <a:pt x="54877" y="50614"/>
                </a:cubicBezTo>
                <a:lnTo>
                  <a:pt x="57817" y="46506"/>
                </a:lnTo>
                <a:cubicBezTo>
                  <a:pt x="58722" y="45602"/>
                  <a:pt x="58734" y="44137"/>
                  <a:pt x="57829" y="43232"/>
                </a:cubicBezTo>
                <a:lnTo>
                  <a:pt x="54877" y="39136"/>
                </a:lnTo>
                <a:cubicBezTo>
                  <a:pt x="52210" y="35386"/>
                  <a:pt x="50745" y="30897"/>
                  <a:pt x="50745" y="26290"/>
                </a:cubicBezTo>
                <a:lnTo>
                  <a:pt x="507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 rot="5400000">
            <a:off x="1620303" y="1860296"/>
            <a:ext cx="1136963" cy="3327032"/>
          </a:xfrm>
          <a:custGeom>
            <a:rect b="b" l="l" r="r" t="t"/>
            <a:pathLst>
              <a:path extrusionOk="0" h="89750" w="58735">
                <a:moveTo>
                  <a:pt x="1" y="1"/>
                </a:moveTo>
                <a:lnTo>
                  <a:pt x="1" y="89750"/>
                </a:lnTo>
                <a:lnTo>
                  <a:pt x="50745" y="89750"/>
                </a:lnTo>
                <a:lnTo>
                  <a:pt x="50745" y="63461"/>
                </a:lnTo>
                <a:cubicBezTo>
                  <a:pt x="50745" y="58853"/>
                  <a:pt x="52210" y="54364"/>
                  <a:pt x="54877" y="50614"/>
                </a:cubicBezTo>
                <a:lnTo>
                  <a:pt x="57817" y="46506"/>
                </a:lnTo>
                <a:cubicBezTo>
                  <a:pt x="58722" y="45602"/>
                  <a:pt x="58734" y="44137"/>
                  <a:pt x="57829" y="43232"/>
                </a:cubicBezTo>
                <a:lnTo>
                  <a:pt x="54877" y="39136"/>
                </a:lnTo>
                <a:cubicBezTo>
                  <a:pt x="52210" y="35386"/>
                  <a:pt x="50745" y="30897"/>
                  <a:pt x="50745" y="26290"/>
                </a:cubicBezTo>
                <a:lnTo>
                  <a:pt x="50745" y="1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 rot="5400000">
            <a:off x="1620303" y="881793"/>
            <a:ext cx="1136963" cy="3327032"/>
          </a:xfrm>
          <a:custGeom>
            <a:rect b="b" l="l" r="r" t="t"/>
            <a:pathLst>
              <a:path extrusionOk="0" h="89750" w="58735">
                <a:moveTo>
                  <a:pt x="1" y="1"/>
                </a:moveTo>
                <a:lnTo>
                  <a:pt x="1" y="89750"/>
                </a:lnTo>
                <a:lnTo>
                  <a:pt x="50745" y="89750"/>
                </a:lnTo>
                <a:lnTo>
                  <a:pt x="50745" y="63461"/>
                </a:lnTo>
                <a:cubicBezTo>
                  <a:pt x="50745" y="58853"/>
                  <a:pt x="52210" y="54364"/>
                  <a:pt x="54877" y="50614"/>
                </a:cubicBezTo>
                <a:lnTo>
                  <a:pt x="57817" y="46506"/>
                </a:lnTo>
                <a:cubicBezTo>
                  <a:pt x="58722" y="45602"/>
                  <a:pt x="58734" y="44137"/>
                  <a:pt x="57829" y="43232"/>
                </a:cubicBezTo>
                <a:lnTo>
                  <a:pt x="54877" y="39136"/>
                </a:lnTo>
                <a:cubicBezTo>
                  <a:pt x="52210" y="35386"/>
                  <a:pt x="50745" y="30897"/>
                  <a:pt x="50745" y="26290"/>
                </a:cubicBezTo>
                <a:lnTo>
                  <a:pt x="50745" y="1"/>
                </a:lnTo>
                <a:close/>
              </a:path>
            </a:pathLst>
          </a:custGeom>
          <a:solidFill>
            <a:srgbClr val="8FC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5400000">
            <a:off x="1620303" y="-72712"/>
            <a:ext cx="1136963" cy="3327032"/>
          </a:xfrm>
          <a:custGeom>
            <a:rect b="b" l="l" r="r" t="t"/>
            <a:pathLst>
              <a:path extrusionOk="0" h="89750" w="58735">
                <a:moveTo>
                  <a:pt x="1" y="1"/>
                </a:moveTo>
                <a:lnTo>
                  <a:pt x="1" y="89750"/>
                </a:lnTo>
                <a:lnTo>
                  <a:pt x="50745" y="89750"/>
                </a:lnTo>
                <a:lnTo>
                  <a:pt x="50745" y="63461"/>
                </a:lnTo>
                <a:cubicBezTo>
                  <a:pt x="50745" y="58853"/>
                  <a:pt x="52210" y="54364"/>
                  <a:pt x="54877" y="50614"/>
                </a:cubicBezTo>
                <a:lnTo>
                  <a:pt x="57817" y="46506"/>
                </a:lnTo>
                <a:cubicBezTo>
                  <a:pt x="58722" y="45602"/>
                  <a:pt x="58734" y="44137"/>
                  <a:pt x="57829" y="43232"/>
                </a:cubicBezTo>
                <a:lnTo>
                  <a:pt x="54877" y="39136"/>
                </a:lnTo>
                <a:cubicBezTo>
                  <a:pt x="52210" y="35386"/>
                  <a:pt x="50745" y="30897"/>
                  <a:pt x="50745" y="26290"/>
                </a:cubicBezTo>
                <a:lnTo>
                  <a:pt x="50745" y="1"/>
                </a:lnTo>
                <a:close/>
              </a:path>
            </a:pathLst>
          </a:custGeom>
          <a:solidFill>
            <a:srgbClr val="1FC2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688788" y="1198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36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everal non-linearing units that are combined to produce output.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88788" y="227136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36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Dataset has dimensions (x, 9) - we use a 1D CNN to perform the convolution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88788" y="31774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36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Traditional convolution neural network model with blocks of convolution followed by batch normalization and drop out layers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88788" y="41417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36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Batch normalization - to boost accuracy and speed up the training process. Dropout Layer was added as well.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711502" y="4417500"/>
            <a:ext cx="303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9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Adaptive Resonance Theory Model simplified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1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ADAPTIVE RESONANCE THEORY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20"/>
          <p:cNvSpPr/>
          <p:nvPr/>
        </p:nvSpPr>
        <p:spPr>
          <a:xfrm flipH="1">
            <a:off x="4914303" y="1123175"/>
            <a:ext cx="3918000" cy="698400"/>
          </a:xfrm>
          <a:prstGeom prst="homePlate">
            <a:avLst>
              <a:gd fmla="val 50000" name="adj"/>
            </a:avLst>
          </a:prstGeom>
          <a:solidFill>
            <a:srgbClr val="8FC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 flipH="1">
            <a:off x="4914303" y="1967075"/>
            <a:ext cx="3918000" cy="698400"/>
          </a:xfrm>
          <a:prstGeom prst="homePlate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 flipH="1">
            <a:off x="4914303" y="2857925"/>
            <a:ext cx="3918000" cy="6984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 flipH="1">
            <a:off x="4914303" y="3748775"/>
            <a:ext cx="3918000" cy="698400"/>
          </a:xfrm>
          <a:prstGeom prst="homePlate">
            <a:avLst>
              <a:gd fmla="val 50000" name="adj"/>
            </a:avLst>
          </a:prstGeom>
          <a:solidFill>
            <a:srgbClr val="1FC2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5140175" y="1220525"/>
            <a:ext cx="36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nput is a vectorized data that causes a map-like firing in each layer of the ART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50" y="956700"/>
            <a:ext cx="4711550" cy="3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5140175" y="2062700"/>
            <a:ext cx="36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topology of the input pattern is preserved in the output of the ART network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140175" y="2930075"/>
            <a:ext cx="36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ART uses unsupervised learning; does not require "target" values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5140175" y="3748775"/>
            <a:ext cx="36315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 calculates score; weights are normalized to 0 and 1 values; output is a binary matrix - classifies between "malignant" and "benign"</a:t>
            </a:r>
            <a:endParaRPr sz="1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359650"/>
            <a:ext cx="837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WAVELET NEURAL NETWORK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426300" y="1095975"/>
            <a:ext cx="81453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Semi-supervised learning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Employs graph wavelet transformation before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is performed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4-layer GWNN; performed fourier transforms and wavelet transforms of generated features map of the data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-30" l="0" r="3316" t="0"/>
          <a:stretch/>
        </p:blipFill>
        <p:spPr>
          <a:xfrm>
            <a:off x="1406441" y="2571746"/>
            <a:ext cx="2007133" cy="242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3505450" y="3256200"/>
            <a:ext cx="288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Heat Map of the Wisconsin Breast Cancer Dataset</a:t>
            </a:r>
            <a:endParaRPr b="1" sz="2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05B91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