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1" r:id="rId8"/>
    <p:sldId id="262" r:id="rId9"/>
    <p:sldId id="263" r:id="rId10"/>
    <p:sldId id="264" r:id="rId11"/>
    <p:sldId id="260"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52661444" name="Aradhya M"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452661444" dt="2025-09-04T22:04:13.45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4" name="Picture 3" descr="port"/>
          <p:cNvPicPr>
            <a:picLocks noChangeAspect="1"/>
          </p:cNvPicPr>
          <p:nvPr/>
        </p:nvPicPr>
        <p:blipFill>
          <a:blip r:embed="rId2"/>
          <a:stretch>
            <a:fillRect/>
          </a:stretch>
        </p:blipFill>
        <p:spPr>
          <a:xfrm>
            <a:off x="843280" y="1120140"/>
            <a:ext cx="5901055" cy="4086860"/>
          </a:xfrm>
          <a:prstGeom prst="rect">
            <a:avLst/>
          </a:prstGeom>
        </p:spPr>
      </p:pic>
      <p:sp>
        <p:nvSpPr>
          <p:cNvPr id="6" name="Text Box 5"/>
          <p:cNvSpPr txBox="1"/>
          <p:nvPr/>
        </p:nvSpPr>
        <p:spPr>
          <a:xfrm>
            <a:off x="7164070" y="862330"/>
            <a:ext cx="4561840" cy="5530215"/>
          </a:xfrm>
          <a:prstGeom prst="rect">
            <a:avLst/>
          </a:prstGeom>
          <a:noFill/>
        </p:spPr>
        <p:txBody>
          <a:bodyPr wrap="square" rtlCol="0">
            <a:noAutofit/>
          </a:bodyPr>
          <a:p>
            <a:pPr algn="ctr"/>
            <a:r>
              <a:rPr lang="en-IN" altLang="en-US" sz="2400" b="1">
                <a:latin typeface="Times New Roman" panose="02020603050405020304" charset="0"/>
                <a:cs typeface="Times New Roman" panose="02020603050405020304" charset="0"/>
              </a:rPr>
              <a:t>Digital Portfolio</a:t>
            </a:r>
            <a:endParaRPr lang="en-IN" altLang="en-US" sz="2400" b="1">
              <a:latin typeface="Times New Roman" panose="02020603050405020304" charset="0"/>
              <a:cs typeface="Times New Roman" panose="02020603050405020304" charset="0"/>
            </a:endParaRPr>
          </a:p>
          <a:p>
            <a:pPr algn="ctr"/>
            <a:endParaRPr lang="en-IN" altLang="en-US">
              <a:latin typeface="Times New Roman" panose="02020603050405020304" charset="0"/>
              <a:cs typeface="Times New Roman" panose="02020603050405020304" charset="0"/>
            </a:endParaRPr>
          </a:p>
          <a:p>
            <a:pPr algn="ctr"/>
            <a:endParaRPr lang="en-IN" altLang="en-US" sz="2000">
              <a:latin typeface="Times New Roman" panose="02020603050405020304" charset="0"/>
              <a:cs typeface="Times New Roman" panose="02020603050405020304" charset="0"/>
            </a:endParaRPr>
          </a:p>
          <a:p>
            <a:pPr indent="457200" algn="l"/>
            <a:endParaRPr lang="en-IN" altLang="en-US"/>
          </a:p>
        </p:txBody>
      </p:sp>
      <p:sp>
        <p:nvSpPr>
          <p:cNvPr id="8" name="Text Box 7"/>
          <p:cNvSpPr txBox="1"/>
          <p:nvPr/>
        </p:nvSpPr>
        <p:spPr>
          <a:xfrm>
            <a:off x="7570470" y="1637030"/>
            <a:ext cx="1506220" cy="3415030"/>
          </a:xfrm>
          <a:prstGeom prst="rect">
            <a:avLst/>
          </a:prstGeom>
          <a:noFill/>
        </p:spPr>
        <p:txBody>
          <a:bodyPr wrap="square" rtlCol="0">
            <a:spAutoFit/>
          </a:bodyPr>
          <a:p>
            <a:r>
              <a:rPr lang="en-IN" altLang="en-US"/>
              <a:t>Name :</a:t>
            </a:r>
            <a:endParaRPr lang="en-IN" altLang="en-US"/>
          </a:p>
          <a:p>
            <a:endParaRPr lang="en-IN" altLang="en-US"/>
          </a:p>
          <a:p>
            <a:r>
              <a:rPr lang="en-IN" altLang="en-US"/>
              <a:t>NM ID :</a:t>
            </a:r>
            <a:endParaRPr lang="en-IN" altLang="en-US"/>
          </a:p>
          <a:p>
            <a:r>
              <a:rPr lang="en-IN" altLang="en-US"/>
              <a:t> </a:t>
            </a:r>
            <a:endParaRPr lang="en-IN" altLang="en-US"/>
          </a:p>
          <a:p>
            <a:r>
              <a:rPr lang="en-IN" altLang="en-US"/>
              <a:t>Register No :</a:t>
            </a:r>
            <a:endParaRPr lang="en-IN" altLang="en-US"/>
          </a:p>
          <a:p>
            <a:endParaRPr lang="en-IN" altLang="en-US"/>
          </a:p>
          <a:p>
            <a:r>
              <a:rPr lang="en-IN" altLang="en-US"/>
              <a:t>Department :</a:t>
            </a:r>
            <a:endParaRPr lang="en-IN" altLang="en-US"/>
          </a:p>
          <a:p>
            <a:endParaRPr lang="en-IN" altLang="en-US"/>
          </a:p>
          <a:p>
            <a:r>
              <a:rPr lang="en-IN" altLang="en-US"/>
              <a:t>College :</a:t>
            </a:r>
            <a:endParaRPr lang="en-IN" altLang="en-US"/>
          </a:p>
          <a:p>
            <a:endParaRPr lang="en-IN" altLang="en-US"/>
          </a:p>
          <a:p>
            <a:endParaRPr lang="en-IN" altLang="en-US"/>
          </a:p>
          <a:p>
            <a:r>
              <a:rPr lang="en-IN" altLang="en-US"/>
              <a:t> University :</a:t>
            </a:r>
            <a:endParaRPr lang="en-IN" altLang="en-US"/>
          </a:p>
        </p:txBody>
      </p:sp>
      <p:sp>
        <p:nvSpPr>
          <p:cNvPr id="9" name="Text Box 8"/>
          <p:cNvSpPr txBox="1"/>
          <p:nvPr/>
        </p:nvSpPr>
        <p:spPr>
          <a:xfrm>
            <a:off x="9213850" y="1637030"/>
            <a:ext cx="2728595" cy="532130"/>
          </a:xfrm>
          <a:prstGeom prst="rect">
            <a:avLst/>
          </a:prstGeom>
          <a:noFill/>
        </p:spPr>
        <p:txBody>
          <a:bodyPr wrap="square" rtlCol="0">
            <a:noAutofit/>
          </a:bodyPr>
          <a:p>
            <a:r>
              <a:rPr lang="en-IN" altLang="en-US"/>
              <a:t>Elakkiya R</a:t>
            </a:r>
            <a:endParaRPr lang="en-IN" altLang="en-US"/>
          </a:p>
          <a:p>
            <a:endParaRPr lang="en-IN" altLang="en-US"/>
          </a:p>
          <a:p>
            <a:r>
              <a:rPr lang="en-IN" altLang="en-US"/>
              <a:t>asbrubd2428k0024</a:t>
            </a:r>
            <a:endParaRPr lang="en-IN" altLang="en-US"/>
          </a:p>
          <a:p>
            <a:endParaRPr lang="en-IN" altLang="en-US"/>
          </a:p>
          <a:p>
            <a:r>
              <a:rPr lang="en-IN" altLang="en-US"/>
              <a:t>2428k0024</a:t>
            </a:r>
            <a:endParaRPr lang="en-IN" altLang="en-US"/>
          </a:p>
          <a:p>
            <a:endParaRPr lang="en-IN" altLang="en-US"/>
          </a:p>
          <a:p>
            <a:r>
              <a:rPr lang="en-IN" altLang="en-US"/>
              <a:t>BSc CS (AI&amp;DS)</a:t>
            </a:r>
            <a:endParaRPr lang="en-IN" altLang="en-US"/>
          </a:p>
          <a:p>
            <a:endParaRPr lang="en-IN" altLang="en-US"/>
          </a:p>
          <a:p>
            <a:r>
              <a:rPr lang="en-IN" altLang="en-US"/>
              <a:t>Shree Venkateshwara Arts and Science College,Gobi</a:t>
            </a:r>
            <a:endParaRPr lang="en-IN" altLang="en-US"/>
          </a:p>
          <a:p>
            <a:endParaRPr lang="en-IN" altLang="en-US"/>
          </a:p>
          <a:p>
            <a:r>
              <a:rPr lang="en-IN" altLang="en-US"/>
              <a:t>Bharathiar University</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4504690" y="247015"/>
            <a:ext cx="4047490" cy="745490"/>
          </a:xfrm>
        </p:spPr>
        <p:txBody>
          <a:bodyPr/>
          <a:p>
            <a:r>
              <a:rPr lang="en-IN" altLang="en-US" sz="2000" b="1">
                <a:latin typeface="Times New Roman" panose="02020603050405020304" charset="0"/>
                <a:cs typeface="Times New Roman" panose="02020603050405020304" charset="0"/>
              </a:rPr>
              <a:t>RESULT AND SCREENSHOTS</a:t>
            </a:r>
            <a:endParaRPr lang="en-IN" altLang="en-US" sz="2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992505"/>
            <a:ext cx="2160270" cy="401955"/>
          </a:xfrm>
        </p:spPr>
        <p:txBody>
          <a:bodyPr/>
          <a:p>
            <a:r>
              <a:rPr lang="en-IN" altLang="en-US" sz="1800"/>
              <a:t>Education</a:t>
            </a:r>
            <a:endParaRPr lang="en-IN" altLang="en-US" sz="1800"/>
          </a:p>
        </p:txBody>
      </p:sp>
      <p:pic>
        <p:nvPicPr>
          <p:cNvPr id="5" name="Picture 4"/>
          <p:cNvPicPr>
            <a:picLocks noChangeAspect="1"/>
          </p:cNvPicPr>
          <p:nvPr/>
        </p:nvPicPr>
        <p:blipFill>
          <a:blip r:embed="rId2"/>
          <a:stretch>
            <a:fillRect/>
          </a:stretch>
        </p:blipFill>
        <p:spPr>
          <a:xfrm>
            <a:off x="1377950" y="1486535"/>
            <a:ext cx="9583420" cy="46323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4504690" y="247015"/>
            <a:ext cx="4047490" cy="745490"/>
          </a:xfrm>
        </p:spPr>
        <p:txBody>
          <a:bodyPr/>
          <a:p>
            <a:r>
              <a:rPr lang="en-IN" altLang="en-US" sz="2000" b="1">
                <a:latin typeface="Times New Roman" panose="02020603050405020304" charset="0"/>
                <a:cs typeface="Times New Roman" panose="02020603050405020304" charset="0"/>
              </a:rPr>
              <a:t>RESULT AND SCREENSHOTS</a:t>
            </a:r>
            <a:endParaRPr lang="en-IN" altLang="en-US" sz="2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992505"/>
            <a:ext cx="2160270" cy="401955"/>
          </a:xfrm>
        </p:spPr>
        <p:txBody>
          <a:bodyPr/>
          <a:p>
            <a:r>
              <a:rPr lang="en-IN" altLang="en-US" sz="1800"/>
              <a:t>Skills</a:t>
            </a:r>
            <a:endParaRPr lang="en-IN" altLang="en-US" sz="1800"/>
          </a:p>
        </p:txBody>
      </p:sp>
      <p:pic>
        <p:nvPicPr>
          <p:cNvPr id="4" name="Picture 3"/>
          <p:cNvPicPr>
            <a:picLocks noChangeAspect="1"/>
          </p:cNvPicPr>
          <p:nvPr/>
        </p:nvPicPr>
        <p:blipFill>
          <a:blip r:embed="rId2"/>
          <a:stretch>
            <a:fillRect/>
          </a:stretch>
        </p:blipFill>
        <p:spPr>
          <a:xfrm>
            <a:off x="1351915" y="1504315"/>
            <a:ext cx="9728200" cy="45192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4431030" y="247015"/>
            <a:ext cx="4047490" cy="745490"/>
          </a:xfrm>
        </p:spPr>
        <p:txBody>
          <a:bodyPr/>
          <a:p>
            <a:r>
              <a:rPr lang="en-IN" altLang="en-US" sz="2000" b="1">
                <a:latin typeface="Times New Roman" panose="02020603050405020304" charset="0"/>
                <a:cs typeface="Times New Roman" panose="02020603050405020304" charset="0"/>
              </a:rPr>
              <a:t>RESULT AND SCREENSHOTS</a:t>
            </a:r>
            <a:endParaRPr lang="en-IN" altLang="en-US" sz="2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992505"/>
            <a:ext cx="2160270" cy="401955"/>
          </a:xfrm>
        </p:spPr>
        <p:txBody>
          <a:bodyPr/>
          <a:p>
            <a:r>
              <a:rPr lang="en-IN" altLang="en-US" sz="1800"/>
              <a:t>Projects</a:t>
            </a:r>
            <a:endParaRPr lang="en-IN" altLang="en-US" sz="1800"/>
          </a:p>
        </p:txBody>
      </p:sp>
      <p:pic>
        <p:nvPicPr>
          <p:cNvPr id="7" name="Picture 6"/>
          <p:cNvPicPr>
            <a:picLocks noChangeAspect="1"/>
          </p:cNvPicPr>
          <p:nvPr/>
        </p:nvPicPr>
        <p:blipFill>
          <a:blip r:embed="rId2"/>
          <a:stretch>
            <a:fillRect/>
          </a:stretch>
        </p:blipFill>
        <p:spPr>
          <a:xfrm>
            <a:off x="1318260" y="1478915"/>
            <a:ext cx="9608820" cy="50228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4504690" y="247015"/>
            <a:ext cx="4047490" cy="745490"/>
          </a:xfrm>
        </p:spPr>
        <p:txBody>
          <a:bodyPr/>
          <a:p>
            <a:r>
              <a:rPr lang="en-IN" altLang="en-US" sz="2000" b="1">
                <a:latin typeface="Times New Roman" panose="02020603050405020304" charset="0"/>
                <a:cs typeface="Times New Roman" panose="02020603050405020304" charset="0"/>
              </a:rPr>
              <a:t>RESULT AND SCREENSHOTS</a:t>
            </a:r>
            <a:endParaRPr lang="en-IN" altLang="en-US" sz="2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992505"/>
            <a:ext cx="2160270" cy="401955"/>
          </a:xfrm>
        </p:spPr>
        <p:txBody>
          <a:bodyPr/>
          <a:p>
            <a:r>
              <a:rPr lang="en-IN" altLang="en-US" sz="1800"/>
              <a:t>Contact me</a:t>
            </a:r>
            <a:endParaRPr lang="en-IN" altLang="en-US" sz="1800"/>
          </a:p>
        </p:txBody>
      </p:sp>
      <p:pic>
        <p:nvPicPr>
          <p:cNvPr id="4" name="Picture 3"/>
          <p:cNvPicPr>
            <a:picLocks noChangeAspect="1"/>
          </p:cNvPicPr>
          <p:nvPr/>
        </p:nvPicPr>
        <p:blipFill>
          <a:blip r:embed="rId2"/>
          <a:stretch>
            <a:fillRect/>
          </a:stretch>
        </p:blipFill>
        <p:spPr>
          <a:xfrm>
            <a:off x="1384300" y="1510665"/>
            <a:ext cx="9634855" cy="50952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65125"/>
            <a:ext cx="10515600" cy="546100"/>
          </a:xfrm>
        </p:spPr>
        <p:txBody>
          <a:bodyPr/>
          <a:p>
            <a:pPr algn="ctr"/>
            <a:r>
              <a:rPr lang="en-IN" altLang="en-US" sz="2000" b="1">
                <a:latin typeface="Times New Roman" panose="02020603050405020304" charset="0"/>
                <a:cs typeface="Times New Roman" panose="02020603050405020304" charset="0"/>
              </a:rPr>
              <a:t>CONCLUSION</a:t>
            </a:r>
            <a:endParaRPr lang="en-IN" altLang="en-US" sz="2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016635" y="1588770"/>
            <a:ext cx="5079365" cy="4351655"/>
          </a:xfrm>
        </p:spPr>
        <p:txBody>
          <a:bodyPr/>
          <a:p>
            <a:pPr marL="0" indent="0" algn="just">
              <a:lnSpc>
                <a:spcPct val="150000"/>
              </a:lnSpc>
              <a:buNone/>
            </a:pPr>
            <a:r>
              <a:rPr lang="en-US" altLang="en-US" sz="1700">
                <a:latin typeface="Times New Roman" panose="02020603050405020304" charset="0"/>
                <a:cs typeface="Times New Roman" panose="02020603050405020304" charset="0"/>
              </a:rPr>
              <a:t>The personal portfolio website acts as a professional digital identity, bringing together education, skills, and projects in an organized and visually appealing way. Unlike traditional resumes, it offers recruiters a more engaging experience and better insight into my capabilities. It also demonstrates my ability to apply web development concepts in practice. Overall, the portfolio enhances my visibility, supports career growth, and lays a foundation for future digital platforms.</a:t>
            </a:r>
            <a:endParaRPr lang="en-US" altLang="en-US" sz="1700">
              <a:latin typeface="Times New Roman" panose="02020603050405020304" charset="0"/>
              <a:cs typeface="Times New Roman" panose="02020603050405020304" charset="0"/>
            </a:endParaRPr>
          </a:p>
        </p:txBody>
      </p:sp>
      <p:pic>
        <p:nvPicPr>
          <p:cNvPr id="4" name="Picture 3" descr="last"/>
          <p:cNvPicPr>
            <a:picLocks noChangeAspect="1"/>
          </p:cNvPicPr>
          <p:nvPr/>
        </p:nvPicPr>
        <p:blipFill>
          <a:blip r:embed="rId2"/>
          <a:srcRect b="7074"/>
          <a:stretch>
            <a:fillRect/>
          </a:stretch>
        </p:blipFill>
        <p:spPr>
          <a:xfrm>
            <a:off x="6694170" y="1588770"/>
            <a:ext cx="4481195" cy="41624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828040" y="699135"/>
            <a:ext cx="10515600" cy="525780"/>
          </a:xfrm>
        </p:spPr>
        <p:txBody>
          <a:bodyPr/>
          <a:p>
            <a:pPr algn="ctr"/>
            <a:r>
              <a:rPr lang="en-IN" altLang="en-US" sz="2000" b="1">
                <a:latin typeface="Times New Roman" panose="02020603050405020304" charset="0"/>
                <a:cs typeface="Times New Roman" panose="02020603050405020304" charset="0"/>
              </a:rPr>
              <a:t>GITHUB LINK</a:t>
            </a:r>
            <a:endParaRPr lang="en-IN" altLang="en-US" sz="2000" b="1">
              <a:latin typeface="Times New Roman" panose="02020603050405020304" charset="0"/>
              <a:cs typeface="Times New Roman" panose="02020603050405020304" charset="0"/>
            </a:endParaRPr>
          </a:p>
        </p:txBody>
      </p:sp>
      <p:pic>
        <p:nvPicPr>
          <p:cNvPr id="4" name="Content Placeholder 3" descr="github"/>
          <p:cNvPicPr>
            <a:picLocks noChangeAspect="1"/>
          </p:cNvPicPr>
          <p:nvPr>
            <p:ph idx="1"/>
          </p:nvPr>
        </p:nvPicPr>
        <p:blipFill>
          <a:blip r:embed="rId2"/>
          <a:stretch>
            <a:fillRect/>
          </a:stretch>
        </p:blipFill>
        <p:spPr>
          <a:xfrm>
            <a:off x="4319270" y="2788285"/>
            <a:ext cx="3635375" cy="2036445"/>
          </a:xfrm>
          <a:prstGeom prst="rect">
            <a:avLst/>
          </a:prstGeom>
        </p:spPr>
      </p:pic>
      <p:sp>
        <p:nvSpPr>
          <p:cNvPr id="5" name="Text Box 4"/>
          <p:cNvSpPr txBox="1"/>
          <p:nvPr/>
        </p:nvSpPr>
        <p:spPr>
          <a:xfrm>
            <a:off x="3209290" y="1793240"/>
            <a:ext cx="6690360" cy="368300"/>
          </a:xfrm>
          <a:prstGeom prst="rect">
            <a:avLst/>
          </a:prstGeom>
          <a:noFill/>
        </p:spPr>
        <p:txBody>
          <a:bodyPr wrap="square" rtlCol="0">
            <a:spAutoFit/>
          </a:bodyPr>
          <a:p>
            <a:r>
              <a:rPr lang="en-US" altLang="en-US">
                <a:solidFill>
                  <a:schemeClr val="accent1">
                    <a:lumMod val="75000"/>
                  </a:schemeClr>
                </a:solidFill>
              </a:rPr>
              <a:t>https://github.com/elakkiyaelakkiyar007-lang/Personal-portfolio-.git</a:t>
            </a:r>
            <a:endParaRPr lang="en-US" altLang="en-US">
              <a:solidFill>
                <a:schemeClr val="accent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4935855" y="365125"/>
            <a:ext cx="2752725" cy="767715"/>
          </a:xfrm>
        </p:spPr>
        <p:txBody>
          <a:bodyPr/>
          <a:p>
            <a:r>
              <a:rPr lang="en-IN" altLang="en-US" sz="2000" b="1">
                <a:latin typeface="Times New Roman" panose="02020603050405020304" charset="0"/>
                <a:cs typeface="Times New Roman" panose="02020603050405020304" charset="0"/>
              </a:rPr>
              <a:t>AGENDA</a:t>
            </a:r>
            <a:endParaRPr lang="en-IN" altLang="en-US" sz="2400" b="1">
              <a:latin typeface="Times New Roman" panose="02020603050405020304" charset="0"/>
              <a:cs typeface="Times New Roman" panose="02020603050405020304" charset="0"/>
            </a:endParaRPr>
          </a:p>
        </p:txBody>
      </p:sp>
      <p:pic>
        <p:nvPicPr>
          <p:cNvPr id="4" name="Picture 3" descr="agenda"/>
          <p:cNvPicPr>
            <a:picLocks noChangeAspect="1"/>
          </p:cNvPicPr>
          <p:nvPr/>
        </p:nvPicPr>
        <p:blipFill>
          <a:blip r:embed="rId2"/>
          <a:stretch>
            <a:fillRect/>
          </a:stretch>
        </p:blipFill>
        <p:spPr>
          <a:xfrm>
            <a:off x="1363345" y="1473200"/>
            <a:ext cx="3241040" cy="3851910"/>
          </a:xfrm>
          <a:prstGeom prst="rect">
            <a:avLst/>
          </a:prstGeom>
        </p:spPr>
      </p:pic>
      <p:sp>
        <p:nvSpPr>
          <p:cNvPr id="5" name="Text Box 4"/>
          <p:cNvSpPr txBox="1"/>
          <p:nvPr/>
        </p:nvSpPr>
        <p:spPr>
          <a:xfrm>
            <a:off x="5758815" y="1473200"/>
            <a:ext cx="4551680" cy="4013200"/>
          </a:xfrm>
          <a:prstGeom prst="rect">
            <a:avLst/>
          </a:prstGeom>
          <a:noFill/>
        </p:spPr>
        <p:txBody>
          <a:bodyPr wrap="square" rtlCol="0">
            <a:noAutofit/>
          </a:bodyPr>
          <a:p>
            <a:pPr marL="342900" indent="-342900">
              <a:lnSpc>
                <a:spcPct val="150000"/>
              </a:lnSpc>
              <a:buFont typeface="Arial" panose="020B0604020202020204" pitchFamily="34" charset="0"/>
              <a:buChar char="•"/>
            </a:pPr>
            <a:r>
              <a:rPr lang="en-IN" altLang="en-US" sz="2000">
                <a:latin typeface="Times New Roman" panose="02020603050405020304" charset="0"/>
                <a:cs typeface="Times New Roman" panose="02020603050405020304" charset="0"/>
              </a:rPr>
              <a:t>Problem Statement</a:t>
            </a:r>
            <a:endParaRPr lang="en-IN" altLang="en-US" sz="200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r>
              <a:rPr lang="en-IN" altLang="en-US" sz="2000">
                <a:latin typeface="Times New Roman" panose="02020603050405020304" charset="0"/>
                <a:cs typeface="Times New Roman" panose="02020603050405020304" charset="0"/>
              </a:rPr>
              <a:t>Project Overview</a:t>
            </a:r>
            <a:endParaRPr lang="en-IN" altLang="en-US" sz="200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r>
              <a:rPr lang="en-IN" altLang="en-US" sz="2000">
                <a:latin typeface="Times New Roman" panose="02020603050405020304" charset="0"/>
                <a:cs typeface="Times New Roman" panose="02020603050405020304" charset="0"/>
              </a:rPr>
              <a:t>Target Audience</a:t>
            </a:r>
            <a:endParaRPr lang="en-IN" altLang="en-US" sz="200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r>
              <a:rPr lang="en-IN" altLang="en-US" sz="2000">
                <a:latin typeface="Times New Roman" panose="02020603050405020304" charset="0"/>
                <a:cs typeface="Times New Roman" panose="02020603050405020304" charset="0"/>
              </a:rPr>
              <a:t>Tools and Technologies</a:t>
            </a:r>
            <a:endParaRPr lang="en-IN" altLang="en-US" sz="200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r>
              <a:rPr lang="en-IN" altLang="en-US" sz="2000">
                <a:latin typeface="Times New Roman" panose="02020603050405020304" charset="0"/>
                <a:cs typeface="Times New Roman" panose="02020603050405020304" charset="0"/>
              </a:rPr>
              <a:t>Portfolio Design and Layout</a:t>
            </a:r>
            <a:endParaRPr lang="en-IN" altLang="en-US" sz="200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r>
              <a:rPr lang="en-IN" altLang="en-US" sz="2000">
                <a:latin typeface="Times New Roman" panose="02020603050405020304" charset="0"/>
                <a:cs typeface="Times New Roman" panose="02020603050405020304" charset="0"/>
              </a:rPr>
              <a:t>Features and Functionalities</a:t>
            </a:r>
            <a:endParaRPr lang="en-IN" altLang="en-US" sz="200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r>
              <a:rPr lang="en-IN" altLang="en-US" sz="2000">
                <a:latin typeface="Times New Roman" panose="02020603050405020304" charset="0"/>
                <a:cs typeface="Times New Roman" panose="02020603050405020304" charset="0"/>
              </a:rPr>
              <a:t>Challenges and Solutions</a:t>
            </a:r>
            <a:endParaRPr lang="en-IN" altLang="en-US" sz="200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r>
              <a:rPr lang="en-IN" altLang="en-US" sz="2000">
                <a:latin typeface="Times New Roman" panose="02020603050405020304" charset="0"/>
                <a:cs typeface="Times New Roman" panose="02020603050405020304" charset="0"/>
              </a:rPr>
              <a:t>Conclusion</a:t>
            </a:r>
            <a:endParaRPr lang="en-IN" altLang="en-US" sz="2000">
              <a:latin typeface="Times New Roman" panose="02020603050405020304" charset="0"/>
              <a:cs typeface="Times New Roman" panose="02020603050405020304" charset="0"/>
            </a:endParaRPr>
          </a:p>
          <a:p>
            <a:pPr>
              <a:lnSpc>
                <a:spcPct val="150000"/>
              </a:lnSpc>
            </a:pP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4483735" y="217805"/>
            <a:ext cx="3753485" cy="873125"/>
          </a:xfrm>
        </p:spPr>
        <p:txBody>
          <a:bodyPr/>
          <a:p>
            <a:r>
              <a:rPr lang="en-IN" altLang="en-US" sz="2000" b="1">
                <a:latin typeface="Times New Roman" panose="02020603050405020304" charset="0"/>
                <a:cs typeface="Times New Roman" panose="02020603050405020304" charset="0"/>
              </a:rPr>
              <a:t>PROBLEM STATEMENT</a:t>
            </a:r>
            <a:endParaRPr lang="en-IN" altLang="en-US" sz="2000" b="1">
              <a:latin typeface="Times New Roman" panose="02020603050405020304" charset="0"/>
              <a:cs typeface="Times New Roman" panose="02020603050405020304" charset="0"/>
            </a:endParaRPr>
          </a:p>
        </p:txBody>
      </p:sp>
      <p:pic>
        <p:nvPicPr>
          <p:cNvPr id="4" name="Content Placeholder 3" descr="problem_stmt"/>
          <p:cNvPicPr>
            <a:picLocks noChangeAspect="1"/>
          </p:cNvPicPr>
          <p:nvPr>
            <p:ph idx="1"/>
          </p:nvPr>
        </p:nvPicPr>
        <p:blipFill>
          <a:blip r:embed="rId2"/>
          <a:stretch>
            <a:fillRect/>
          </a:stretch>
        </p:blipFill>
        <p:spPr>
          <a:xfrm>
            <a:off x="6969125" y="1359535"/>
            <a:ext cx="4351020" cy="3965575"/>
          </a:xfrm>
          <a:prstGeom prst="rect">
            <a:avLst/>
          </a:prstGeom>
        </p:spPr>
      </p:pic>
      <p:sp>
        <p:nvSpPr>
          <p:cNvPr id="7" name="Text Box 6"/>
          <p:cNvSpPr txBox="1"/>
          <p:nvPr/>
        </p:nvSpPr>
        <p:spPr>
          <a:xfrm>
            <a:off x="1270635" y="1441450"/>
            <a:ext cx="4930775" cy="3883660"/>
          </a:xfrm>
          <a:prstGeom prst="rect">
            <a:avLst/>
          </a:prstGeom>
          <a:noFill/>
        </p:spPr>
        <p:txBody>
          <a:bodyPr wrap="square" rtlCol="0">
            <a:noAutofit/>
          </a:bodyPr>
          <a:p>
            <a:pPr algn="just">
              <a:lnSpc>
                <a:spcPct val="150000"/>
              </a:lnSpc>
            </a:pPr>
            <a:r>
              <a:rPr lang="en-US" altLang="en-US" sz="1700">
                <a:latin typeface="Times New Roman" panose="02020603050405020304" charset="0"/>
                <a:cs typeface="Times New Roman" panose="02020603050405020304" charset="0"/>
              </a:rPr>
              <a:t>In today’s competitive environment, traditional r</a:t>
            </a:r>
            <a:r>
              <a:rPr lang="en-IN" altLang="en-US" sz="1700">
                <a:latin typeface="Times New Roman" panose="02020603050405020304" charset="0"/>
                <a:cs typeface="Times New Roman" panose="02020603050405020304" charset="0"/>
              </a:rPr>
              <a:t>esume</a:t>
            </a:r>
            <a:r>
              <a:rPr lang="en-US" altLang="en-US" sz="1700">
                <a:latin typeface="Times New Roman" panose="02020603050405020304" charset="0"/>
                <a:cs typeface="Times New Roman" panose="02020603050405020304" charset="0"/>
              </a:rPr>
              <a:t>s are no longer sufficient to create a strong impression. They are static, lack interactivity, and fail to provide a complete view of an individual’s capabilities. Recruiters often find it difficult to visualize projects or understand technical skills in depth. To overcome these challenges, there is a growing need for a professional digital identity that is interactive, visually appealing, and easily accessible.</a:t>
            </a:r>
            <a:endParaRPr lang="en-US" altLang="en-US" sz="17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5157470" y="291465"/>
            <a:ext cx="3205480" cy="883285"/>
          </a:xfrm>
        </p:spPr>
        <p:txBody>
          <a:bodyPr/>
          <a:p>
            <a:r>
              <a:rPr lang="en-IN" altLang="en-US" sz="2000" b="1">
                <a:latin typeface="Times New Roman" panose="02020603050405020304" charset="0"/>
                <a:cs typeface="Times New Roman" panose="02020603050405020304" charset="0"/>
              </a:rPr>
              <a:t>PROJECT OVERVIEW</a:t>
            </a:r>
            <a:endParaRPr lang="en-IN" altLang="en-US" sz="2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684010" y="1359535"/>
            <a:ext cx="4638040" cy="4351655"/>
          </a:xfrm>
        </p:spPr>
        <p:txBody>
          <a:bodyPr>
            <a:normAutofit lnSpcReduction="20000"/>
          </a:bodyPr>
          <a:p>
            <a:pPr marL="0" indent="0" algn="just">
              <a:lnSpc>
                <a:spcPct val="150000"/>
              </a:lnSpc>
              <a:buNone/>
            </a:pPr>
            <a:r>
              <a:rPr lang="en-US" altLang="en-US" sz="1700">
                <a:latin typeface="Times New Roman" panose="02020603050405020304" charset="0"/>
                <a:cs typeface="Times New Roman" panose="02020603050405020304" charset="0"/>
              </a:rPr>
              <a:t>This project focuses on the design and development of a personal portfolio website that serves as a digital r</a:t>
            </a:r>
            <a:r>
              <a:rPr lang="en-IN" altLang="en-US" sz="1700">
                <a:latin typeface="Times New Roman" panose="02020603050405020304" charset="0"/>
                <a:cs typeface="Times New Roman" panose="02020603050405020304" charset="0"/>
              </a:rPr>
              <a:t>esume</a:t>
            </a:r>
            <a:r>
              <a:rPr lang="en-US" altLang="en-US" sz="1700">
                <a:latin typeface="Times New Roman" panose="02020603050405020304" charset="0"/>
                <a:cs typeface="Times New Roman" panose="02020603050405020304" charset="0"/>
              </a:rPr>
              <a:t>, showcasing education, skills, and projects in a structured manner. Built using HTML, CSS, and JavaScript, it ensures responsiveness and an attractive design. The portfolio includes About Me, Education, Skills, Projects, and Contact sections, with a navigation bar for smooth movement. A contact form is integrated so visitors can reach out directly, making the portfolio a reflection of my technical knowledge, creativity, and professionalism.</a:t>
            </a:r>
            <a:endParaRPr lang="en-US" altLang="en-US" sz="1700">
              <a:latin typeface="Times New Roman" panose="02020603050405020304" charset="0"/>
              <a:cs typeface="Times New Roman" panose="02020603050405020304" charset="0"/>
            </a:endParaRPr>
          </a:p>
        </p:txBody>
      </p:sp>
      <p:pic>
        <p:nvPicPr>
          <p:cNvPr id="4" name="Picture 3" descr="project_overview"/>
          <p:cNvPicPr>
            <a:picLocks noChangeAspect="1"/>
          </p:cNvPicPr>
          <p:nvPr/>
        </p:nvPicPr>
        <p:blipFill>
          <a:blip r:embed="rId2"/>
          <a:stretch>
            <a:fillRect/>
          </a:stretch>
        </p:blipFill>
        <p:spPr>
          <a:xfrm>
            <a:off x="1384300" y="1547495"/>
            <a:ext cx="4511675" cy="3736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4483735" y="217805"/>
            <a:ext cx="3753485" cy="873125"/>
          </a:xfrm>
        </p:spPr>
        <p:txBody>
          <a:bodyPr/>
          <a:p>
            <a:r>
              <a:rPr lang="en-IN" altLang="en-US" sz="2000" b="1">
                <a:latin typeface="Times New Roman" panose="02020603050405020304" charset="0"/>
                <a:cs typeface="Times New Roman" panose="02020603050405020304" charset="0"/>
              </a:rPr>
              <a:t>TARGET AUDIENCE</a:t>
            </a:r>
            <a:endParaRPr lang="en-IN" altLang="en-US" sz="2000" b="1">
              <a:latin typeface="Times New Roman" panose="02020603050405020304" charset="0"/>
              <a:cs typeface="Times New Roman" panose="02020603050405020304" charset="0"/>
            </a:endParaRPr>
          </a:p>
        </p:txBody>
      </p:sp>
      <p:sp>
        <p:nvSpPr>
          <p:cNvPr id="7" name="Text Box 6"/>
          <p:cNvSpPr txBox="1"/>
          <p:nvPr/>
        </p:nvSpPr>
        <p:spPr>
          <a:xfrm>
            <a:off x="1394460" y="1344930"/>
            <a:ext cx="4667250" cy="3519805"/>
          </a:xfrm>
          <a:prstGeom prst="rect">
            <a:avLst/>
          </a:prstGeom>
          <a:noFill/>
        </p:spPr>
        <p:txBody>
          <a:bodyPr wrap="square" rtlCol="0">
            <a:noAutofit/>
          </a:bodyPr>
          <a:p>
            <a:pPr algn="just">
              <a:lnSpc>
                <a:spcPct val="150000"/>
              </a:lnSpc>
            </a:pPr>
            <a:r>
              <a:rPr lang="en-US" altLang="en-US" sz="1700">
                <a:latin typeface="Times New Roman" panose="02020603050405020304" charset="0"/>
                <a:cs typeface="Times New Roman" panose="02020603050405020304" charset="0"/>
              </a:rPr>
              <a:t>The primary end users of the portfolio website include </a:t>
            </a:r>
            <a:r>
              <a:rPr lang="en-US" altLang="en-US" sz="1700" b="1">
                <a:latin typeface="Times New Roman" panose="02020603050405020304" charset="0"/>
                <a:cs typeface="Times New Roman" panose="02020603050405020304" charset="0"/>
              </a:rPr>
              <a:t>recruiters and hiring managers</a:t>
            </a:r>
            <a:r>
              <a:rPr lang="en-US" altLang="en-US" sz="1700">
                <a:latin typeface="Times New Roman" panose="02020603050405020304" charset="0"/>
                <a:cs typeface="Times New Roman" panose="02020603050405020304" charset="0"/>
              </a:rPr>
              <a:t>, who can quickly assess my qualifications, skills, and projects. </a:t>
            </a:r>
            <a:r>
              <a:rPr lang="en-US" altLang="en-US" sz="1700" b="1">
                <a:latin typeface="Times New Roman" panose="02020603050405020304" charset="0"/>
                <a:cs typeface="Times New Roman" panose="02020603050405020304" charset="0"/>
              </a:rPr>
              <a:t>Peers and students</a:t>
            </a:r>
            <a:r>
              <a:rPr lang="en-US" altLang="en-US" sz="1700">
                <a:latin typeface="Times New Roman" panose="02020603050405020304" charset="0"/>
                <a:cs typeface="Times New Roman" panose="02020603050405020304" charset="0"/>
              </a:rPr>
              <a:t> may also find it inspiring to build their own digital presence. In addition, </a:t>
            </a:r>
            <a:r>
              <a:rPr lang="en-US" altLang="en-US" sz="1700" b="1">
                <a:latin typeface="Times New Roman" panose="02020603050405020304" charset="0"/>
                <a:cs typeface="Times New Roman" panose="02020603050405020304" charset="0"/>
              </a:rPr>
              <a:t>mentors and collaborators </a:t>
            </a:r>
            <a:r>
              <a:rPr lang="en-US" altLang="en-US" sz="1700">
                <a:latin typeface="Times New Roman" panose="02020603050405020304" charset="0"/>
                <a:cs typeface="Times New Roman" panose="02020603050405020304" charset="0"/>
              </a:rPr>
              <a:t>can connect for project opportunities, while the general audience can explore my work and learning journey. The portfolio is thus designed to cater to multiple stakeholders with simplicity and clarity.</a:t>
            </a:r>
            <a:endParaRPr lang="en-US" altLang="en-US" sz="1700">
              <a:latin typeface="Times New Roman" panose="02020603050405020304" charset="0"/>
              <a:cs typeface="Times New Roman" panose="02020603050405020304" charset="0"/>
            </a:endParaRPr>
          </a:p>
        </p:txBody>
      </p:sp>
      <p:pic>
        <p:nvPicPr>
          <p:cNvPr id="5" name="Picture 4" descr="enduser"/>
          <p:cNvPicPr>
            <a:picLocks noChangeAspect="1"/>
          </p:cNvPicPr>
          <p:nvPr/>
        </p:nvPicPr>
        <p:blipFill>
          <a:blip r:embed="rId2"/>
          <a:stretch>
            <a:fillRect/>
          </a:stretch>
        </p:blipFill>
        <p:spPr>
          <a:xfrm>
            <a:off x="6765290" y="1279525"/>
            <a:ext cx="4634865" cy="41452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5157470" y="291465"/>
            <a:ext cx="3931285" cy="883285"/>
          </a:xfrm>
        </p:spPr>
        <p:txBody>
          <a:bodyPr/>
          <a:p>
            <a:r>
              <a:rPr lang="en-IN" altLang="en-US" sz="2000" b="1">
                <a:latin typeface="Times New Roman" panose="02020603050405020304" charset="0"/>
                <a:cs typeface="Times New Roman" panose="02020603050405020304" charset="0"/>
              </a:rPr>
              <a:t>TOOLS AND TECHNOLOGIES</a:t>
            </a:r>
            <a:endParaRPr lang="en-IN" altLang="en-US" sz="2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684010" y="1497965"/>
            <a:ext cx="4638040" cy="4351655"/>
          </a:xfrm>
        </p:spPr>
        <p:txBody>
          <a:bodyPr>
            <a:normAutofit lnSpcReduction="20000"/>
          </a:bodyPr>
          <a:p>
            <a:pPr marL="0" indent="0" algn="just">
              <a:lnSpc>
                <a:spcPct val="150000"/>
              </a:lnSpc>
              <a:buNone/>
            </a:pPr>
            <a:r>
              <a:rPr lang="en-US" altLang="en-US" sz="1700">
                <a:latin typeface="Times New Roman" panose="02020603050405020304" charset="0"/>
                <a:cs typeface="Times New Roman" panose="02020603050405020304" charset="0"/>
              </a:rPr>
              <a:t>The portfolio was developed using </a:t>
            </a:r>
            <a:r>
              <a:rPr lang="en-US" altLang="en-US" sz="1700" b="1">
                <a:latin typeface="Times New Roman" panose="02020603050405020304" charset="0"/>
                <a:cs typeface="Times New Roman" panose="02020603050405020304" charset="0"/>
              </a:rPr>
              <a:t>HTML, CSS, and JavaScript</a:t>
            </a:r>
            <a:r>
              <a:rPr lang="en-US" altLang="en-US" sz="1700">
                <a:latin typeface="Times New Roman" panose="02020603050405020304" charset="0"/>
                <a:cs typeface="Times New Roman" panose="02020603050405020304" charset="0"/>
              </a:rPr>
              <a:t> for frontend design and interactivity. </a:t>
            </a:r>
            <a:r>
              <a:rPr lang="en-US" altLang="en-US" sz="1700" b="1">
                <a:latin typeface="Times New Roman" panose="02020603050405020304" charset="0"/>
                <a:cs typeface="Times New Roman" panose="02020603050405020304" charset="0"/>
              </a:rPr>
              <a:t>Imgbb</a:t>
            </a:r>
            <a:r>
              <a:rPr lang="en-US" altLang="en-US" sz="1700">
                <a:latin typeface="Times New Roman" panose="02020603050405020304" charset="0"/>
                <a:cs typeface="Times New Roman" panose="02020603050405020304" charset="0"/>
              </a:rPr>
              <a:t> was used to host images and media, ensuring lightweight pages and smooth loading. Development and testing were done on </a:t>
            </a:r>
            <a:r>
              <a:rPr lang="en-US" altLang="en-US" sz="1700" b="1">
                <a:latin typeface="Times New Roman" panose="02020603050405020304" charset="0"/>
                <a:cs typeface="Times New Roman" panose="02020603050405020304" charset="0"/>
              </a:rPr>
              <a:t>CodePen</a:t>
            </a:r>
            <a:r>
              <a:rPr lang="en-US" altLang="en-US" sz="1700">
                <a:latin typeface="Times New Roman" panose="02020603050405020304" charset="0"/>
                <a:cs typeface="Times New Roman" panose="02020603050405020304" charset="0"/>
              </a:rPr>
              <a:t> for quick prototyping and validation. For deployment, platforms like </a:t>
            </a:r>
            <a:r>
              <a:rPr lang="en-US" altLang="en-US" sz="1700" b="1">
                <a:latin typeface="Times New Roman" panose="02020603050405020304" charset="0"/>
                <a:cs typeface="Times New Roman" panose="02020603050405020304" charset="0"/>
              </a:rPr>
              <a:t>GitHub</a:t>
            </a:r>
            <a:r>
              <a:rPr lang="en-US" altLang="en-US" sz="1700">
                <a:latin typeface="Times New Roman" panose="02020603050405020304" charset="0"/>
                <a:cs typeface="Times New Roman" panose="02020603050405020304" charset="0"/>
              </a:rPr>
              <a:t> Pages or Netlify are considered to make the portfolio globally accessible. Together, these tools ensured easy maintenance, responsiveness, and a visually consistent design.</a:t>
            </a:r>
            <a:endParaRPr lang="en-US" altLang="en-US" sz="1700">
              <a:latin typeface="Times New Roman" panose="02020603050405020304" charset="0"/>
              <a:cs typeface="Times New Roman" panose="02020603050405020304" charset="0"/>
            </a:endParaRPr>
          </a:p>
        </p:txBody>
      </p:sp>
      <p:pic>
        <p:nvPicPr>
          <p:cNvPr id="6" name="Picture 5" descr="webdev"/>
          <p:cNvPicPr>
            <a:picLocks noChangeAspect="1"/>
          </p:cNvPicPr>
          <p:nvPr/>
        </p:nvPicPr>
        <p:blipFill>
          <a:blip r:embed="rId2"/>
          <a:stretch>
            <a:fillRect/>
          </a:stretch>
        </p:blipFill>
        <p:spPr>
          <a:xfrm>
            <a:off x="1362710" y="1497965"/>
            <a:ext cx="4733290" cy="40633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4483735" y="217805"/>
            <a:ext cx="5322570" cy="873125"/>
          </a:xfrm>
        </p:spPr>
        <p:txBody>
          <a:bodyPr/>
          <a:p>
            <a:r>
              <a:rPr lang="en-IN" altLang="en-US" sz="2000" b="1">
                <a:latin typeface="Times New Roman" panose="02020603050405020304" charset="0"/>
                <a:cs typeface="Times New Roman" panose="02020603050405020304" charset="0"/>
              </a:rPr>
              <a:t>PORTFOLIO DESIGN AND LAYOUT</a:t>
            </a:r>
            <a:endParaRPr lang="en-IN" altLang="en-US" sz="2000" b="1">
              <a:latin typeface="Times New Roman" panose="02020603050405020304" charset="0"/>
              <a:cs typeface="Times New Roman" panose="02020603050405020304" charset="0"/>
            </a:endParaRPr>
          </a:p>
        </p:txBody>
      </p:sp>
      <p:sp>
        <p:nvSpPr>
          <p:cNvPr id="7" name="Text Box 6"/>
          <p:cNvSpPr txBox="1"/>
          <p:nvPr/>
        </p:nvSpPr>
        <p:spPr>
          <a:xfrm>
            <a:off x="1394460" y="1344930"/>
            <a:ext cx="5151120" cy="3519805"/>
          </a:xfrm>
          <a:prstGeom prst="rect">
            <a:avLst/>
          </a:prstGeom>
          <a:noFill/>
        </p:spPr>
        <p:txBody>
          <a:bodyPr wrap="square" rtlCol="0">
            <a:noAutofit/>
          </a:bodyPr>
          <a:p>
            <a:pPr algn="just">
              <a:lnSpc>
                <a:spcPct val="150000"/>
              </a:lnSpc>
            </a:pPr>
            <a:r>
              <a:rPr lang="en-US" altLang="en-US" sz="1700">
                <a:latin typeface="Times New Roman" panose="02020603050405020304" charset="0"/>
                <a:cs typeface="Times New Roman" panose="02020603050405020304" charset="0"/>
              </a:rPr>
              <a:t>The portfolio is structured into </a:t>
            </a:r>
            <a:r>
              <a:rPr lang="en-US" altLang="en-US" sz="1700" b="1">
                <a:latin typeface="Times New Roman" panose="02020603050405020304" charset="0"/>
                <a:cs typeface="Times New Roman" panose="02020603050405020304" charset="0"/>
              </a:rPr>
              <a:t>five</a:t>
            </a:r>
            <a:r>
              <a:rPr lang="en-US" altLang="en-US" sz="1700">
                <a:latin typeface="Times New Roman" panose="02020603050405020304" charset="0"/>
                <a:cs typeface="Times New Roman" panose="02020603050405020304" charset="0"/>
              </a:rPr>
              <a:t> sections. The </a:t>
            </a:r>
            <a:r>
              <a:rPr lang="en-US" altLang="en-US" sz="1700" b="1">
                <a:latin typeface="Times New Roman" panose="02020603050405020304" charset="0"/>
                <a:cs typeface="Times New Roman" panose="02020603050405020304" charset="0"/>
              </a:rPr>
              <a:t>About Me</a:t>
            </a:r>
            <a:r>
              <a:rPr lang="en-US" altLang="en-US" sz="1700">
                <a:latin typeface="Times New Roman" panose="02020603050405020304" charset="0"/>
                <a:cs typeface="Times New Roman" panose="02020603050405020304" charset="0"/>
              </a:rPr>
              <a:t> page introduces my background, passions, and interests. The </a:t>
            </a:r>
            <a:r>
              <a:rPr lang="en-US" altLang="en-US" sz="1700" b="1">
                <a:latin typeface="Times New Roman" panose="02020603050405020304" charset="0"/>
                <a:cs typeface="Times New Roman" panose="02020603050405020304" charset="0"/>
              </a:rPr>
              <a:t>Education</a:t>
            </a:r>
            <a:r>
              <a:rPr lang="en-US" altLang="en-US" sz="1700">
                <a:latin typeface="Times New Roman" panose="02020603050405020304" charset="0"/>
                <a:cs typeface="Times New Roman" panose="02020603050405020304" charset="0"/>
              </a:rPr>
              <a:t> page highlights my academic details in a card-style design. The </a:t>
            </a:r>
            <a:r>
              <a:rPr lang="en-US" altLang="en-US" sz="1700" b="1">
                <a:latin typeface="Times New Roman" panose="02020603050405020304" charset="0"/>
                <a:cs typeface="Times New Roman" panose="02020603050405020304" charset="0"/>
              </a:rPr>
              <a:t>Skills</a:t>
            </a:r>
            <a:r>
              <a:rPr lang="en-US" altLang="en-US" sz="1700">
                <a:latin typeface="Times New Roman" panose="02020603050405020304" charset="0"/>
                <a:cs typeface="Times New Roman" panose="02020603050405020304" charset="0"/>
              </a:rPr>
              <a:t> page lists technical skills (HTML, CSS, JavaScript, Python, Java) and soft skills like communication and teamwork. The </a:t>
            </a:r>
            <a:r>
              <a:rPr lang="en-US" altLang="en-US" sz="1700" b="1">
                <a:latin typeface="Times New Roman" panose="02020603050405020304" charset="0"/>
                <a:cs typeface="Times New Roman" panose="02020603050405020304" charset="0"/>
              </a:rPr>
              <a:t>Projects</a:t>
            </a:r>
            <a:r>
              <a:rPr lang="en-US" altLang="en-US" sz="1700">
                <a:latin typeface="Times New Roman" panose="02020603050405020304" charset="0"/>
                <a:cs typeface="Times New Roman" panose="02020603050405020304" charset="0"/>
              </a:rPr>
              <a:t> page showcases completed works with short descriptions and technologies used. Finally, the </a:t>
            </a:r>
            <a:r>
              <a:rPr lang="en-US" altLang="en-US" sz="1700" b="1">
                <a:latin typeface="Times New Roman" panose="02020603050405020304" charset="0"/>
                <a:cs typeface="Times New Roman" panose="02020603050405020304" charset="0"/>
              </a:rPr>
              <a:t>Contact</a:t>
            </a:r>
            <a:r>
              <a:rPr lang="en-US" altLang="en-US" sz="1700">
                <a:latin typeface="Times New Roman" panose="02020603050405020304" charset="0"/>
                <a:cs typeface="Times New Roman" panose="02020603050405020304" charset="0"/>
              </a:rPr>
              <a:t> page includes a form for visitors to submit their details and message. The layout maintains clarity, balance, and a professional look with consistent styling.</a:t>
            </a:r>
            <a:endParaRPr lang="en-US" altLang="en-US" sz="1700">
              <a:latin typeface="Times New Roman" panose="02020603050405020304" charset="0"/>
              <a:cs typeface="Times New Roman" panose="02020603050405020304" charset="0"/>
            </a:endParaRPr>
          </a:p>
        </p:txBody>
      </p:sp>
      <p:pic>
        <p:nvPicPr>
          <p:cNvPr id="3" name="Picture 2" descr="layout"/>
          <p:cNvPicPr>
            <a:picLocks noChangeAspect="1"/>
          </p:cNvPicPr>
          <p:nvPr/>
        </p:nvPicPr>
        <p:blipFill>
          <a:blip r:embed="rId2"/>
          <a:stretch>
            <a:fillRect/>
          </a:stretch>
        </p:blipFill>
        <p:spPr>
          <a:xfrm>
            <a:off x="7393305" y="1527810"/>
            <a:ext cx="4050665" cy="38233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4593590" y="291465"/>
            <a:ext cx="5511165" cy="662305"/>
          </a:xfrm>
        </p:spPr>
        <p:txBody>
          <a:bodyPr/>
          <a:p>
            <a:r>
              <a:rPr lang="en-IN" altLang="en-US" sz="2000" b="1">
                <a:latin typeface="Times New Roman" panose="02020603050405020304" charset="0"/>
                <a:cs typeface="Times New Roman" panose="02020603050405020304" charset="0"/>
              </a:rPr>
              <a:t>FEATURES AND FUNCTIONALITIES</a:t>
            </a:r>
            <a:endParaRPr lang="en-IN" altLang="en-US" sz="2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083175" y="1248410"/>
            <a:ext cx="6238875" cy="4462780"/>
          </a:xfrm>
        </p:spPr>
        <p:txBody>
          <a:bodyPr>
            <a:noAutofit/>
          </a:bodyPr>
          <a:p>
            <a:pPr algn="just">
              <a:lnSpc>
                <a:spcPct val="100000"/>
              </a:lnSpc>
            </a:pPr>
            <a:r>
              <a:rPr lang="en-US" altLang="en-US" sz="1700" b="1">
                <a:latin typeface="Times New Roman" panose="02020603050405020304" charset="0"/>
                <a:cs typeface="Times New Roman" panose="02020603050405020304" charset="0"/>
              </a:rPr>
              <a:t>Clean Multi-Page Layout</a:t>
            </a:r>
            <a:r>
              <a:rPr lang="en-US" altLang="en-US" sz="1700">
                <a:latin typeface="Times New Roman" panose="02020603050405020304" charset="0"/>
                <a:cs typeface="Times New Roman" panose="02020603050405020304" charset="0"/>
              </a:rPr>
              <a:t> – Separate sections for About, Education, Skills, Projects,and Contact.</a:t>
            </a:r>
            <a:endParaRPr lang="en-US" altLang="en-US" sz="1700">
              <a:latin typeface="Times New Roman" panose="02020603050405020304" charset="0"/>
              <a:cs typeface="Times New Roman" panose="02020603050405020304" charset="0"/>
            </a:endParaRPr>
          </a:p>
          <a:p>
            <a:pPr algn="just">
              <a:lnSpc>
                <a:spcPct val="100000"/>
              </a:lnSpc>
            </a:pPr>
            <a:r>
              <a:rPr lang="en-US" altLang="en-US" sz="1700" b="1">
                <a:latin typeface="Times New Roman" panose="02020603050405020304" charset="0"/>
                <a:cs typeface="Times New Roman" panose="02020603050405020304" charset="0"/>
              </a:rPr>
              <a:t>Easy Navigation</a:t>
            </a:r>
            <a:r>
              <a:rPr lang="en-US" altLang="en-US" sz="1700">
                <a:latin typeface="Times New Roman" panose="02020603050405020304" charset="0"/>
                <a:cs typeface="Times New Roman" panose="02020603050405020304" charset="0"/>
              </a:rPr>
              <a:t> – Top navigation bar for smooth movement across all pages.</a:t>
            </a:r>
            <a:endParaRPr lang="en-US" altLang="en-US" sz="1700">
              <a:latin typeface="Times New Roman" panose="02020603050405020304" charset="0"/>
              <a:cs typeface="Times New Roman" panose="02020603050405020304" charset="0"/>
            </a:endParaRPr>
          </a:p>
          <a:p>
            <a:pPr algn="just">
              <a:lnSpc>
                <a:spcPct val="100000"/>
              </a:lnSpc>
            </a:pPr>
            <a:r>
              <a:rPr lang="en-US" altLang="en-US" sz="1700" b="1">
                <a:latin typeface="Times New Roman" panose="02020603050405020304" charset="0"/>
                <a:cs typeface="Times New Roman" panose="02020603050405020304" charset="0"/>
              </a:rPr>
              <a:t>Responsive Styling</a:t>
            </a:r>
            <a:r>
              <a:rPr lang="en-US" altLang="en-US" sz="1700">
                <a:latin typeface="Times New Roman" panose="02020603050405020304" charset="0"/>
                <a:cs typeface="Times New Roman" panose="02020603050405020304" charset="0"/>
              </a:rPr>
              <a:t> – Optimized to work on desktops, tablets, and mobiles.</a:t>
            </a:r>
            <a:endParaRPr lang="en-US" altLang="en-US" sz="1700">
              <a:latin typeface="Times New Roman" panose="02020603050405020304" charset="0"/>
              <a:cs typeface="Times New Roman" panose="02020603050405020304" charset="0"/>
            </a:endParaRPr>
          </a:p>
          <a:p>
            <a:pPr algn="just">
              <a:lnSpc>
                <a:spcPct val="100000"/>
              </a:lnSpc>
            </a:pPr>
            <a:r>
              <a:rPr lang="en-US" altLang="en-US" sz="1700" b="1">
                <a:latin typeface="Times New Roman" panose="02020603050405020304" charset="0"/>
                <a:cs typeface="Times New Roman" panose="02020603050405020304" charset="0"/>
              </a:rPr>
              <a:t>Project Highlights</a:t>
            </a:r>
            <a:r>
              <a:rPr lang="en-US" altLang="en-US" sz="1700">
                <a:latin typeface="Times New Roman" panose="02020603050405020304" charset="0"/>
                <a:cs typeface="Times New Roman" panose="02020603050405020304" charset="0"/>
              </a:rPr>
              <a:t> – Showcases completed projects with brief descriptions and technologies used.</a:t>
            </a:r>
            <a:endParaRPr lang="en-US" altLang="en-US" sz="1700">
              <a:latin typeface="Times New Roman" panose="02020603050405020304" charset="0"/>
              <a:cs typeface="Times New Roman" panose="02020603050405020304" charset="0"/>
            </a:endParaRPr>
          </a:p>
          <a:p>
            <a:pPr algn="just">
              <a:lnSpc>
                <a:spcPct val="100000"/>
              </a:lnSpc>
            </a:pPr>
            <a:r>
              <a:rPr lang="en-US" altLang="en-US" sz="1700" b="1">
                <a:latin typeface="Times New Roman" panose="02020603050405020304" charset="0"/>
                <a:cs typeface="Times New Roman" panose="02020603050405020304" charset="0"/>
              </a:rPr>
              <a:t>Interactive Contact Form </a:t>
            </a:r>
            <a:r>
              <a:rPr lang="en-US" altLang="en-US" sz="1700">
                <a:latin typeface="Times New Roman" panose="02020603050405020304" charset="0"/>
                <a:cs typeface="Times New Roman" panose="02020603050405020304" charset="0"/>
              </a:rPr>
              <a:t>– Lets visitors share their name, email, and message to connect directly.</a:t>
            </a:r>
            <a:endParaRPr lang="en-US" altLang="en-US" sz="1700">
              <a:latin typeface="Times New Roman" panose="02020603050405020304" charset="0"/>
              <a:cs typeface="Times New Roman" panose="02020603050405020304" charset="0"/>
            </a:endParaRPr>
          </a:p>
          <a:p>
            <a:pPr algn="just">
              <a:lnSpc>
                <a:spcPct val="100000"/>
              </a:lnSpc>
            </a:pPr>
            <a:r>
              <a:rPr lang="en-US" altLang="en-US" sz="1700" b="1">
                <a:latin typeface="Times New Roman" panose="02020603050405020304" charset="0"/>
                <a:cs typeface="Times New Roman" panose="02020603050405020304" charset="0"/>
              </a:rPr>
              <a:t>Consistent Visual Design</a:t>
            </a:r>
            <a:r>
              <a:rPr lang="en-US" altLang="en-US" sz="1700">
                <a:latin typeface="Times New Roman" panose="02020603050405020304" charset="0"/>
                <a:cs typeface="Times New Roman" panose="02020603050405020304" charset="0"/>
              </a:rPr>
              <a:t> – Card-style layouts, balanced spacing, and simple backgrounds for a professional look.</a:t>
            </a:r>
            <a:endParaRPr lang="en-US" altLang="en-US" sz="1700">
              <a:latin typeface="Times New Roman" panose="02020603050405020304" charset="0"/>
              <a:cs typeface="Times New Roman" panose="02020603050405020304" charset="0"/>
            </a:endParaRPr>
          </a:p>
          <a:p>
            <a:pPr algn="just">
              <a:lnSpc>
                <a:spcPct val="100000"/>
              </a:lnSpc>
            </a:pPr>
            <a:r>
              <a:rPr lang="en-US" altLang="en-US" sz="1700" b="1">
                <a:latin typeface="Times New Roman" panose="02020603050405020304" charset="0"/>
                <a:cs typeface="Times New Roman" panose="02020603050405020304" charset="0"/>
              </a:rPr>
              <a:t>Skill Presentation</a:t>
            </a:r>
            <a:r>
              <a:rPr lang="en-US" altLang="en-US" sz="1700">
                <a:latin typeface="Times New Roman" panose="02020603050405020304" charset="0"/>
                <a:cs typeface="Times New Roman" panose="02020603050405020304" charset="0"/>
              </a:rPr>
              <a:t> – Technical and soft skills neatly listed for quick readability.</a:t>
            </a:r>
            <a:endParaRPr lang="en-US" altLang="en-US" sz="1700">
              <a:latin typeface="Times New Roman" panose="02020603050405020304" charset="0"/>
              <a:cs typeface="Times New Roman" panose="02020603050405020304" charset="0"/>
            </a:endParaRPr>
          </a:p>
        </p:txBody>
      </p:sp>
      <p:pic>
        <p:nvPicPr>
          <p:cNvPr id="5" name="Picture 4" descr="function"/>
          <p:cNvPicPr>
            <a:picLocks noChangeAspect="1"/>
          </p:cNvPicPr>
          <p:nvPr/>
        </p:nvPicPr>
        <p:blipFill>
          <a:blip r:embed="rId2"/>
          <a:stretch>
            <a:fillRect/>
          </a:stretch>
        </p:blipFill>
        <p:spPr>
          <a:xfrm>
            <a:off x="650875" y="1248410"/>
            <a:ext cx="4195445" cy="44627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4568190" y="247015"/>
            <a:ext cx="4047490" cy="745490"/>
          </a:xfrm>
        </p:spPr>
        <p:txBody>
          <a:bodyPr/>
          <a:p>
            <a:r>
              <a:rPr lang="en-IN" altLang="en-US" sz="2000" b="1">
                <a:latin typeface="Times New Roman" panose="02020603050405020304" charset="0"/>
                <a:cs typeface="Times New Roman" panose="02020603050405020304" charset="0"/>
              </a:rPr>
              <a:t>RESULT AND SCREENSHOTS</a:t>
            </a:r>
            <a:endParaRPr lang="en-IN" altLang="en-US" sz="2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992505"/>
            <a:ext cx="2160270" cy="401955"/>
          </a:xfrm>
        </p:spPr>
        <p:txBody>
          <a:bodyPr/>
          <a:p>
            <a:r>
              <a:rPr lang="en-IN" altLang="en-US" sz="1800"/>
              <a:t>About Me</a:t>
            </a:r>
            <a:endParaRPr lang="en-IN" altLang="en-US" sz="1800"/>
          </a:p>
        </p:txBody>
      </p:sp>
      <p:pic>
        <p:nvPicPr>
          <p:cNvPr id="4" name="Picture 3"/>
          <p:cNvPicPr>
            <a:picLocks noChangeAspect="1"/>
          </p:cNvPicPr>
          <p:nvPr/>
        </p:nvPicPr>
        <p:blipFill>
          <a:blip r:embed="rId2"/>
          <a:stretch>
            <a:fillRect/>
          </a:stretch>
        </p:blipFill>
        <p:spPr>
          <a:xfrm>
            <a:off x="1416050" y="1536065"/>
            <a:ext cx="9359900" cy="45688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4411</Words>
  <Application>WPS Presentation</Application>
  <PresentationFormat>Widescreen</PresentationFormat>
  <Paragraphs>100</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Times New Roman</vt:lpstr>
      <vt:lpstr>Calibri</vt:lpstr>
      <vt:lpstr>Microsoft YaHei</vt:lpstr>
      <vt:lpstr>Arial Unicode MS</vt:lpstr>
      <vt:lpstr>Calibri Light</vt:lpstr>
      <vt:lpstr>Office Theme</vt:lpstr>
      <vt:lpstr>PowerPoint 演示文稿</vt:lpstr>
      <vt:lpstr>AGENDA</vt:lpstr>
      <vt:lpstr>PROBLEM STATEMENT</vt:lpstr>
      <vt:lpstr>PROJECT OVERVIEW</vt:lpstr>
      <vt:lpstr>TARGET AUDIENCE</vt:lpstr>
      <vt:lpstr>TOOLS AND TECHNOLOGIES</vt:lpstr>
      <vt:lpstr>PORTFOLIO DESIGN AND LAYOUT</vt:lpstr>
      <vt:lpstr>FEATURES AND FUNCTIONALITIES</vt:lpstr>
      <vt:lpstr>RESULT AND SCREENSHOTS</vt:lpstr>
      <vt:lpstr>RESULT AND SCREENSHOTS</vt:lpstr>
      <vt:lpstr>RESULT AND SCREENSHOTS</vt:lpstr>
      <vt:lpstr>RESULT AND SCREENSHOTS</vt:lpstr>
      <vt:lpstr>RESULT AND SCREENSHOTS</vt:lpstr>
      <vt:lpstr>CONCLUSION</vt:lpstr>
      <vt:lpstr>GITHUB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Aradhya M</cp:lastModifiedBy>
  <cp:revision>4</cp:revision>
  <dcterms:created xsi:type="dcterms:W3CDTF">2025-09-04T17:57:00Z</dcterms:created>
  <dcterms:modified xsi:type="dcterms:W3CDTF">2025-09-05T05:48:39Z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27503C3593B240FF8E7BD5F397BE4CBF_11</vt:lpwstr>
  </property>
  <property fmtid="{D5CDD505-2E9C-101B-9397-08002B2CF9AE}" pid="3" name="KSOProductBuildVer">
    <vt:lpwstr>1033-12.2.0.21931</vt:lpwstr>
  </property>
</Properties>
</file>