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7" r:id="rId7"/>
    <p:sldId id="28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5" r:id="rId23"/>
    <p:sldId id="276" r:id="rId24"/>
    <p:sldId id="278" r:id="rId25"/>
    <p:sldId id="279" r:id="rId26"/>
    <p:sldId id="280" r:id="rId27"/>
    <p:sldId id="282" r:id="rId28"/>
    <p:sldId id="283" r:id="rId29"/>
    <p:sldId id="281" r:id="rId30"/>
    <p:sldId id="284" r:id="rId31"/>
    <p:sldId id="289"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3F341-B7ED-32FD-CF36-015BB4C5FD48}" v="83" dt="2024-08-04T15:24:15.311"/>
    <p1510:client id="{5A362BAB-D85F-3187-D51D-CF82D23CBA2D}" v="713" dt="2024-08-04T17:25:09.151"/>
    <p1510:client id="{6F37D464-1F67-4125-F18A-3075B101F024}" v="312" dt="2024-08-04T15:01:55.376"/>
    <p1510:client id="{F4423CF1-DE72-D60F-8380-7C3EACBB3F08}" v="26" dt="2024-08-04T15:51:40.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5225E-E590-4636-912D-3BC76E001B47}"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46C9F3F6-51B3-4109-99B0-A63803C166D5}">
      <dgm:prSet phldrT="[Text]" phldr="1"/>
      <dgm:spPr/>
      <dgm:t>
        <a:bodyPr/>
        <a:lstStyle/>
        <a:p>
          <a:endParaRPr lang="en-US"/>
        </a:p>
      </dgm:t>
    </dgm:pt>
    <dgm:pt modelId="{D90CC66E-7820-4637-BE41-E976B99D9E1E}" type="parTrans" cxnId="{74DB9615-EFB2-488D-9E74-7C18C9875946}">
      <dgm:prSet/>
      <dgm:spPr/>
      <dgm:t>
        <a:bodyPr/>
        <a:lstStyle/>
        <a:p>
          <a:endParaRPr lang="en-US"/>
        </a:p>
      </dgm:t>
    </dgm:pt>
    <dgm:pt modelId="{B0E6F64E-5A1D-4667-BD4F-3BAAFAB04F15}" type="sibTrans" cxnId="{74DB9615-EFB2-488D-9E74-7C18C9875946}">
      <dgm:prSet/>
      <dgm:spPr/>
      <dgm:t>
        <a:bodyPr/>
        <a:lstStyle/>
        <a:p>
          <a:endParaRPr lang="en-US"/>
        </a:p>
      </dgm:t>
    </dgm:pt>
    <dgm:pt modelId="{5DC5A219-47A5-4DC0-8215-FEF788854D52}">
      <dgm:prSet phldrT="[Text]" phldr="1"/>
      <dgm:spPr/>
      <dgm:t>
        <a:bodyPr/>
        <a:lstStyle/>
        <a:p>
          <a:endParaRPr lang="en-US"/>
        </a:p>
      </dgm:t>
    </dgm:pt>
    <dgm:pt modelId="{E812E7F2-A495-484D-91B5-9D00CD373C75}" type="parTrans" cxnId="{D48E98CF-BCE8-4A7B-8DAA-431879294E2F}">
      <dgm:prSet/>
      <dgm:spPr/>
      <dgm:t>
        <a:bodyPr/>
        <a:lstStyle/>
        <a:p>
          <a:endParaRPr lang="en-US"/>
        </a:p>
      </dgm:t>
    </dgm:pt>
    <dgm:pt modelId="{E425A158-20DA-4FDB-BEF6-A948FDF553C8}" type="sibTrans" cxnId="{D48E98CF-BCE8-4A7B-8DAA-431879294E2F}">
      <dgm:prSet/>
      <dgm:spPr/>
      <dgm:t>
        <a:bodyPr/>
        <a:lstStyle/>
        <a:p>
          <a:endParaRPr lang="en-US"/>
        </a:p>
      </dgm:t>
    </dgm:pt>
    <dgm:pt modelId="{A3EFA93D-A1A7-440B-A6F7-89B47500AB38}">
      <dgm:prSet phldrT="[Text]" phldr="1"/>
      <dgm:spPr/>
      <dgm:t>
        <a:bodyPr/>
        <a:lstStyle/>
        <a:p>
          <a:endParaRPr lang="en-US"/>
        </a:p>
      </dgm:t>
    </dgm:pt>
    <dgm:pt modelId="{A343262E-33D8-471E-91E5-550840CDED38}" type="parTrans" cxnId="{EF87EB18-A484-4075-91ED-4EE476B0BB45}">
      <dgm:prSet/>
      <dgm:spPr/>
      <dgm:t>
        <a:bodyPr/>
        <a:lstStyle/>
        <a:p>
          <a:endParaRPr lang="en-US"/>
        </a:p>
      </dgm:t>
    </dgm:pt>
    <dgm:pt modelId="{9B3F6195-E369-4BE7-A39F-32FAA40D094D}" type="sibTrans" cxnId="{EF87EB18-A484-4075-91ED-4EE476B0BB45}">
      <dgm:prSet/>
      <dgm:spPr/>
      <dgm:t>
        <a:bodyPr/>
        <a:lstStyle/>
        <a:p>
          <a:endParaRPr lang="en-US"/>
        </a:p>
      </dgm:t>
    </dgm:pt>
    <dgm:pt modelId="{28424EA7-FCDE-4600-9396-DF02BB2834C5}">
      <dgm:prSet phldrT="[Text]" phldr="1"/>
      <dgm:spPr/>
      <dgm:t>
        <a:bodyPr/>
        <a:lstStyle/>
        <a:p>
          <a:endParaRPr lang="en-US"/>
        </a:p>
      </dgm:t>
    </dgm:pt>
    <dgm:pt modelId="{CC34DA33-A1D2-4FD3-9107-A0C9F334D5AC}" type="parTrans" cxnId="{C737659C-5EA2-4269-AE94-1B6D785E4221}">
      <dgm:prSet/>
      <dgm:spPr/>
      <dgm:t>
        <a:bodyPr/>
        <a:lstStyle/>
        <a:p>
          <a:endParaRPr lang="en-US"/>
        </a:p>
      </dgm:t>
    </dgm:pt>
    <dgm:pt modelId="{12C0BB0F-FBE3-4D24-B0C0-80511BCEE95C}" type="sibTrans" cxnId="{C737659C-5EA2-4269-AE94-1B6D785E4221}">
      <dgm:prSet/>
      <dgm:spPr/>
      <dgm:t>
        <a:bodyPr/>
        <a:lstStyle/>
        <a:p>
          <a:endParaRPr lang="en-US"/>
        </a:p>
      </dgm:t>
    </dgm:pt>
    <dgm:pt modelId="{554D8080-F045-467F-9729-02D2CBD68FB7}">
      <dgm:prSet phldrT="[Text]" phldr="1"/>
      <dgm:spPr/>
      <dgm:t>
        <a:bodyPr/>
        <a:lstStyle/>
        <a:p>
          <a:endParaRPr lang="en-US"/>
        </a:p>
      </dgm:t>
    </dgm:pt>
    <dgm:pt modelId="{E6DC7788-C16B-479C-8B57-FACE775249DB}" type="parTrans" cxnId="{E8DAFE91-6E85-4915-9CE5-8E01BADE4A69}">
      <dgm:prSet/>
      <dgm:spPr/>
      <dgm:t>
        <a:bodyPr/>
        <a:lstStyle/>
        <a:p>
          <a:endParaRPr lang="en-US"/>
        </a:p>
      </dgm:t>
    </dgm:pt>
    <dgm:pt modelId="{6A294320-7DD3-480D-9D0A-EB4674260BCB}" type="sibTrans" cxnId="{E8DAFE91-6E85-4915-9CE5-8E01BADE4A69}">
      <dgm:prSet/>
      <dgm:spPr/>
      <dgm:t>
        <a:bodyPr/>
        <a:lstStyle/>
        <a:p>
          <a:endParaRPr lang="en-US"/>
        </a:p>
      </dgm:t>
    </dgm:pt>
    <dgm:pt modelId="{F7254AE7-EAC0-4AB1-BC31-9AE051C00F5D}" type="pres">
      <dgm:prSet presAssocID="{9375225E-E590-4636-912D-3BC76E001B47}" presName="diagram" presStyleCnt="0">
        <dgm:presLayoutVars>
          <dgm:dir/>
          <dgm:resizeHandles val="exact"/>
        </dgm:presLayoutVars>
      </dgm:prSet>
      <dgm:spPr/>
    </dgm:pt>
    <dgm:pt modelId="{9FB45E6B-1845-4C11-8562-8563D8A90473}" type="pres">
      <dgm:prSet presAssocID="{46C9F3F6-51B3-4109-99B0-A63803C166D5}" presName="node" presStyleLbl="node1" presStyleIdx="0" presStyleCnt="5">
        <dgm:presLayoutVars>
          <dgm:bulletEnabled val="1"/>
        </dgm:presLayoutVars>
      </dgm:prSet>
      <dgm:spPr/>
    </dgm:pt>
    <dgm:pt modelId="{0D02978F-2B41-4C0E-BC20-FE0168E80BE2}" type="pres">
      <dgm:prSet presAssocID="{B0E6F64E-5A1D-4667-BD4F-3BAAFAB04F15}" presName="sibTrans" presStyleCnt="0"/>
      <dgm:spPr/>
    </dgm:pt>
    <dgm:pt modelId="{796BE42C-1A9F-4893-BB91-864792DF6882}" type="pres">
      <dgm:prSet presAssocID="{5DC5A219-47A5-4DC0-8215-FEF788854D52}" presName="node" presStyleLbl="node1" presStyleIdx="1" presStyleCnt="5">
        <dgm:presLayoutVars>
          <dgm:bulletEnabled val="1"/>
        </dgm:presLayoutVars>
      </dgm:prSet>
      <dgm:spPr/>
    </dgm:pt>
    <dgm:pt modelId="{CFF32E83-DFF8-4080-BD85-72E872D324CC}" type="pres">
      <dgm:prSet presAssocID="{E425A158-20DA-4FDB-BEF6-A948FDF553C8}" presName="sibTrans" presStyleCnt="0"/>
      <dgm:spPr/>
    </dgm:pt>
    <dgm:pt modelId="{0DC1864D-FE08-4280-A387-E4BD6D7E8EBF}" type="pres">
      <dgm:prSet presAssocID="{A3EFA93D-A1A7-440B-A6F7-89B47500AB38}" presName="node" presStyleLbl="node1" presStyleIdx="2" presStyleCnt="5">
        <dgm:presLayoutVars>
          <dgm:bulletEnabled val="1"/>
        </dgm:presLayoutVars>
      </dgm:prSet>
      <dgm:spPr/>
    </dgm:pt>
    <dgm:pt modelId="{AF7F7053-7584-46A8-94C6-93BCD72BAF51}" type="pres">
      <dgm:prSet presAssocID="{9B3F6195-E369-4BE7-A39F-32FAA40D094D}" presName="sibTrans" presStyleCnt="0"/>
      <dgm:spPr/>
    </dgm:pt>
    <dgm:pt modelId="{228FCD28-3094-434D-94A3-80C748B6C722}" type="pres">
      <dgm:prSet presAssocID="{28424EA7-FCDE-4600-9396-DF02BB2834C5}" presName="node" presStyleLbl="node1" presStyleIdx="3" presStyleCnt="5">
        <dgm:presLayoutVars>
          <dgm:bulletEnabled val="1"/>
        </dgm:presLayoutVars>
      </dgm:prSet>
      <dgm:spPr/>
    </dgm:pt>
    <dgm:pt modelId="{E0754BE0-42E7-4B17-B976-D96CA1560273}" type="pres">
      <dgm:prSet presAssocID="{12C0BB0F-FBE3-4D24-B0C0-80511BCEE95C}" presName="sibTrans" presStyleCnt="0"/>
      <dgm:spPr/>
    </dgm:pt>
    <dgm:pt modelId="{DF65A9EF-5FBC-4F68-9B06-CAC40EB7B042}" type="pres">
      <dgm:prSet presAssocID="{554D8080-F045-467F-9729-02D2CBD68FB7}" presName="node" presStyleLbl="node1" presStyleIdx="4" presStyleCnt="5">
        <dgm:presLayoutVars>
          <dgm:bulletEnabled val="1"/>
        </dgm:presLayoutVars>
      </dgm:prSet>
      <dgm:spPr/>
    </dgm:pt>
  </dgm:ptLst>
  <dgm:cxnLst>
    <dgm:cxn modelId="{B4B46101-4771-4C27-9AB3-7C7C90AABFBD}" type="presOf" srcId="{5DC5A219-47A5-4DC0-8215-FEF788854D52}" destId="{796BE42C-1A9F-4893-BB91-864792DF6882}" srcOrd="0" destOrd="0" presId="urn:microsoft.com/office/officeart/2005/8/layout/default"/>
    <dgm:cxn modelId="{74DB9615-EFB2-488D-9E74-7C18C9875946}" srcId="{9375225E-E590-4636-912D-3BC76E001B47}" destId="{46C9F3F6-51B3-4109-99B0-A63803C166D5}" srcOrd="0" destOrd="0" parTransId="{D90CC66E-7820-4637-BE41-E976B99D9E1E}" sibTransId="{B0E6F64E-5A1D-4667-BD4F-3BAAFAB04F15}"/>
    <dgm:cxn modelId="{EF87EB18-A484-4075-91ED-4EE476B0BB45}" srcId="{9375225E-E590-4636-912D-3BC76E001B47}" destId="{A3EFA93D-A1A7-440B-A6F7-89B47500AB38}" srcOrd="2" destOrd="0" parTransId="{A343262E-33D8-471E-91E5-550840CDED38}" sibTransId="{9B3F6195-E369-4BE7-A39F-32FAA40D094D}"/>
    <dgm:cxn modelId="{3736CB33-9C4C-4A6D-A5D4-E01F0C5E0DAA}" type="presOf" srcId="{9375225E-E590-4636-912D-3BC76E001B47}" destId="{F7254AE7-EAC0-4AB1-BC31-9AE051C00F5D}" srcOrd="0" destOrd="0" presId="urn:microsoft.com/office/officeart/2005/8/layout/default"/>
    <dgm:cxn modelId="{E8DAFE91-6E85-4915-9CE5-8E01BADE4A69}" srcId="{9375225E-E590-4636-912D-3BC76E001B47}" destId="{554D8080-F045-467F-9729-02D2CBD68FB7}" srcOrd="4" destOrd="0" parTransId="{E6DC7788-C16B-479C-8B57-FACE775249DB}" sibTransId="{6A294320-7DD3-480D-9D0A-EB4674260BCB}"/>
    <dgm:cxn modelId="{7508FA99-99C4-476A-873B-C8C42112EC1E}" type="presOf" srcId="{28424EA7-FCDE-4600-9396-DF02BB2834C5}" destId="{228FCD28-3094-434D-94A3-80C748B6C722}" srcOrd="0" destOrd="0" presId="urn:microsoft.com/office/officeart/2005/8/layout/default"/>
    <dgm:cxn modelId="{DBE8FF9A-C6B6-4642-A7A1-CDCB95FA5BE5}" type="presOf" srcId="{A3EFA93D-A1A7-440B-A6F7-89B47500AB38}" destId="{0DC1864D-FE08-4280-A387-E4BD6D7E8EBF}" srcOrd="0" destOrd="0" presId="urn:microsoft.com/office/officeart/2005/8/layout/default"/>
    <dgm:cxn modelId="{C737659C-5EA2-4269-AE94-1B6D785E4221}" srcId="{9375225E-E590-4636-912D-3BC76E001B47}" destId="{28424EA7-FCDE-4600-9396-DF02BB2834C5}" srcOrd="3" destOrd="0" parTransId="{CC34DA33-A1D2-4FD3-9107-A0C9F334D5AC}" sibTransId="{12C0BB0F-FBE3-4D24-B0C0-80511BCEE95C}"/>
    <dgm:cxn modelId="{C7D514A1-6B1C-4B16-B8AF-D9AE9DC4296D}" type="presOf" srcId="{554D8080-F045-467F-9729-02D2CBD68FB7}" destId="{DF65A9EF-5FBC-4F68-9B06-CAC40EB7B042}" srcOrd="0" destOrd="0" presId="urn:microsoft.com/office/officeart/2005/8/layout/default"/>
    <dgm:cxn modelId="{D48E98CF-BCE8-4A7B-8DAA-431879294E2F}" srcId="{9375225E-E590-4636-912D-3BC76E001B47}" destId="{5DC5A219-47A5-4DC0-8215-FEF788854D52}" srcOrd="1" destOrd="0" parTransId="{E812E7F2-A495-484D-91B5-9D00CD373C75}" sibTransId="{E425A158-20DA-4FDB-BEF6-A948FDF553C8}"/>
    <dgm:cxn modelId="{D1F74EE0-C436-4B4A-BE69-8590EF5FFE72}" type="presOf" srcId="{46C9F3F6-51B3-4109-99B0-A63803C166D5}" destId="{9FB45E6B-1845-4C11-8562-8563D8A90473}" srcOrd="0" destOrd="0" presId="urn:microsoft.com/office/officeart/2005/8/layout/default"/>
    <dgm:cxn modelId="{6E388159-47B0-425C-BC37-B91C304296F7}" type="presParOf" srcId="{F7254AE7-EAC0-4AB1-BC31-9AE051C00F5D}" destId="{9FB45E6B-1845-4C11-8562-8563D8A90473}" srcOrd="0" destOrd="0" presId="urn:microsoft.com/office/officeart/2005/8/layout/default"/>
    <dgm:cxn modelId="{546635E9-366A-4CC4-AE0B-4527E27BA6FA}" type="presParOf" srcId="{F7254AE7-EAC0-4AB1-BC31-9AE051C00F5D}" destId="{0D02978F-2B41-4C0E-BC20-FE0168E80BE2}" srcOrd="1" destOrd="0" presId="urn:microsoft.com/office/officeart/2005/8/layout/default"/>
    <dgm:cxn modelId="{F9929658-BD16-4711-8D8C-5D9A9FA3E035}" type="presParOf" srcId="{F7254AE7-EAC0-4AB1-BC31-9AE051C00F5D}" destId="{796BE42C-1A9F-4893-BB91-864792DF6882}" srcOrd="2" destOrd="0" presId="urn:microsoft.com/office/officeart/2005/8/layout/default"/>
    <dgm:cxn modelId="{214E307B-9A77-41D9-A918-32406538767E}" type="presParOf" srcId="{F7254AE7-EAC0-4AB1-BC31-9AE051C00F5D}" destId="{CFF32E83-DFF8-4080-BD85-72E872D324CC}" srcOrd="3" destOrd="0" presId="urn:microsoft.com/office/officeart/2005/8/layout/default"/>
    <dgm:cxn modelId="{CA8487CF-C3F4-42F2-8C12-DACB2BDE4CEE}" type="presParOf" srcId="{F7254AE7-EAC0-4AB1-BC31-9AE051C00F5D}" destId="{0DC1864D-FE08-4280-A387-E4BD6D7E8EBF}" srcOrd="4" destOrd="0" presId="urn:microsoft.com/office/officeart/2005/8/layout/default"/>
    <dgm:cxn modelId="{73BA160A-1C1B-4BBB-9423-10D94E16F255}" type="presParOf" srcId="{F7254AE7-EAC0-4AB1-BC31-9AE051C00F5D}" destId="{AF7F7053-7584-46A8-94C6-93BCD72BAF51}" srcOrd="5" destOrd="0" presId="urn:microsoft.com/office/officeart/2005/8/layout/default"/>
    <dgm:cxn modelId="{9796E87C-3544-4638-B92A-D8B20957D4F9}" type="presParOf" srcId="{F7254AE7-EAC0-4AB1-BC31-9AE051C00F5D}" destId="{228FCD28-3094-434D-94A3-80C748B6C722}" srcOrd="6" destOrd="0" presId="urn:microsoft.com/office/officeart/2005/8/layout/default"/>
    <dgm:cxn modelId="{10B016A7-F346-40A4-8E3C-DFA7477F8387}" type="presParOf" srcId="{F7254AE7-EAC0-4AB1-BC31-9AE051C00F5D}" destId="{E0754BE0-42E7-4B17-B976-D96CA1560273}" srcOrd="7" destOrd="0" presId="urn:microsoft.com/office/officeart/2005/8/layout/default"/>
    <dgm:cxn modelId="{289CB099-3051-4906-BDCC-2D1E6D769010}" type="presParOf" srcId="{F7254AE7-EAC0-4AB1-BC31-9AE051C00F5D}" destId="{DF65A9EF-5FBC-4F68-9B06-CAC40EB7B04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45E6B-1845-4C11-8562-8563D8A90473}">
      <dsp:nvSpPr>
        <dsp:cNvPr id="0" name=""/>
        <dsp:cNvSpPr/>
      </dsp:nvSpPr>
      <dsp:spPr>
        <a:xfrm>
          <a:off x="70" y="421948"/>
          <a:ext cx="144612" cy="86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 y="421948"/>
        <a:ext cx="144612" cy="86767"/>
      </dsp:txXfrm>
    </dsp:sp>
    <dsp:sp modelId="{796BE42C-1A9F-4893-BB91-864792DF6882}">
      <dsp:nvSpPr>
        <dsp:cNvPr id="0" name=""/>
        <dsp:cNvSpPr/>
      </dsp:nvSpPr>
      <dsp:spPr>
        <a:xfrm>
          <a:off x="70" y="523177"/>
          <a:ext cx="144612" cy="86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 y="523177"/>
        <a:ext cx="144612" cy="86767"/>
      </dsp:txXfrm>
    </dsp:sp>
    <dsp:sp modelId="{0DC1864D-FE08-4280-A387-E4BD6D7E8EBF}">
      <dsp:nvSpPr>
        <dsp:cNvPr id="0" name=""/>
        <dsp:cNvSpPr/>
      </dsp:nvSpPr>
      <dsp:spPr>
        <a:xfrm>
          <a:off x="70" y="624406"/>
          <a:ext cx="144612" cy="86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 y="624406"/>
        <a:ext cx="144612" cy="86767"/>
      </dsp:txXfrm>
    </dsp:sp>
    <dsp:sp modelId="{228FCD28-3094-434D-94A3-80C748B6C722}">
      <dsp:nvSpPr>
        <dsp:cNvPr id="0" name=""/>
        <dsp:cNvSpPr/>
      </dsp:nvSpPr>
      <dsp:spPr>
        <a:xfrm>
          <a:off x="70" y="725635"/>
          <a:ext cx="144612" cy="86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 y="725635"/>
        <a:ext cx="144612" cy="86767"/>
      </dsp:txXfrm>
    </dsp:sp>
    <dsp:sp modelId="{DF65A9EF-5FBC-4F68-9B06-CAC40EB7B042}">
      <dsp:nvSpPr>
        <dsp:cNvPr id="0" name=""/>
        <dsp:cNvSpPr/>
      </dsp:nvSpPr>
      <dsp:spPr>
        <a:xfrm>
          <a:off x="70" y="826863"/>
          <a:ext cx="144612" cy="86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 y="826863"/>
        <a:ext cx="144612" cy="8676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a:ea typeface="+mj-lt"/>
                <a:cs typeface="+mj-lt"/>
              </a:rPr>
              <a:t>Comprehensive Exploratory Data Analysis (EDA) Report For</a:t>
            </a:r>
            <a:endParaRPr lang="en-US" sz="4800"/>
          </a:p>
          <a:p>
            <a:r>
              <a:rPr lang="en-US" sz="4800">
                <a:ea typeface="+mj-lt"/>
                <a:cs typeface="+mj-lt"/>
              </a:rPr>
              <a:t>Global Electronics</a:t>
            </a:r>
            <a:endParaRPr lang="en-US" sz="4800"/>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a:ea typeface="+mn-lt"/>
                <a:cs typeface="+mn-lt"/>
              </a:rPr>
              <a:t>Enhancing Customer Satisfaction, Optimizing Operations, and Driving Business Growth</a:t>
            </a:r>
          </a:p>
          <a:p>
            <a:endParaRPr lang="en-US"/>
          </a:p>
          <a:p>
            <a:r>
              <a:rPr lang="en-US">
                <a:ea typeface="+mn-lt"/>
                <a:cs typeface="+mn-lt"/>
              </a:rPr>
              <a:t>Prepared by: ELAKKIYA.P</a:t>
            </a:r>
            <a:endParaRPr lang="en-US" err="1"/>
          </a:p>
          <a:p>
            <a:endParaRPr lang="en-US">
              <a:ea typeface="+mn-lt"/>
              <a:cs typeface="+mn-lt"/>
            </a:endParaRPr>
          </a:p>
          <a:p>
            <a:endParaRPr lang="en-US"/>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5B0F-DC22-86BF-F881-7F57AFBA5337}"/>
              </a:ext>
            </a:extLst>
          </p:cNvPr>
          <p:cNvSpPr>
            <a:spLocks noGrp="1"/>
          </p:cNvSpPr>
          <p:nvPr>
            <p:ph type="title"/>
          </p:nvPr>
        </p:nvSpPr>
        <p:spPr>
          <a:xfrm>
            <a:off x="412378" y="163420"/>
            <a:ext cx="10941422" cy="832503"/>
          </a:xfrm>
        </p:spPr>
        <p:txBody>
          <a:bodyPr/>
          <a:lstStyle/>
          <a:p>
            <a:r>
              <a:rPr lang="en-US"/>
              <a:t>Distribution by gender</a:t>
            </a:r>
          </a:p>
        </p:txBody>
      </p:sp>
      <p:pic>
        <p:nvPicPr>
          <p:cNvPr id="4" name="Content Placeholder 3" descr="A pink circle with text&#10;&#10;Description automatically generated">
            <a:extLst>
              <a:ext uri="{FF2B5EF4-FFF2-40B4-BE49-F238E27FC236}">
                <a16:creationId xmlns:a16="http://schemas.microsoft.com/office/drawing/2014/main" id="{3591BE94-D416-4C9E-E609-E63FAF1C9ED4}"/>
              </a:ext>
            </a:extLst>
          </p:cNvPr>
          <p:cNvPicPr>
            <a:picLocks noGrp="1" noChangeAspect="1"/>
          </p:cNvPicPr>
          <p:nvPr>
            <p:ph idx="1"/>
          </p:nvPr>
        </p:nvPicPr>
        <p:blipFill>
          <a:blip r:embed="rId2"/>
          <a:stretch>
            <a:fillRect/>
          </a:stretch>
        </p:blipFill>
        <p:spPr>
          <a:xfrm>
            <a:off x="13686864" y="2033542"/>
            <a:ext cx="80683" cy="3834652"/>
          </a:xfrm>
        </p:spPr>
      </p:pic>
      <p:sp>
        <p:nvSpPr>
          <p:cNvPr id="3" name="TextBox 2">
            <a:extLst>
              <a:ext uri="{FF2B5EF4-FFF2-40B4-BE49-F238E27FC236}">
                <a16:creationId xmlns:a16="http://schemas.microsoft.com/office/drawing/2014/main" id="{0E007BC7-4427-4162-E33A-41A61D899B26}"/>
              </a:ext>
            </a:extLst>
          </p:cNvPr>
          <p:cNvSpPr txBox="1"/>
          <p:nvPr/>
        </p:nvSpPr>
        <p:spPr>
          <a:xfrm>
            <a:off x="410137" y="992843"/>
            <a:ext cx="11304492"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Visualization:</a:t>
            </a:r>
          </a:p>
          <a:p>
            <a:r>
              <a:rPr lang="en-US" b="1"/>
              <a:t>Pie Chart:</a:t>
            </a:r>
            <a:r>
              <a:rPr lang="en-US"/>
              <a:t> </a:t>
            </a:r>
            <a:r>
              <a:rPr lang="en-US" sz="2000"/>
              <a:t>Shows the distribution of customers based on gender.</a:t>
            </a:r>
          </a:p>
          <a:p>
            <a:r>
              <a:rPr lang="en-US" sz="2000" b="1"/>
              <a:t>Interpretation:</a:t>
            </a:r>
          </a:p>
          <a:p>
            <a:r>
              <a:rPr lang="en-US" sz="2000" b="1"/>
              <a:t>Male Customers:</a:t>
            </a:r>
            <a:r>
              <a:rPr lang="en-US" sz="2000"/>
              <a:t> 50.34%</a:t>
            </a:r>
          </a:p>
          <a:p>
            <a:r>
              <a:rPr lang="en-US" sz="2000" b="1"/>
              <a:t>Female Customers:</a:t>
            </a:r>
            <a:r>
              <a:rPr lang="en-US" sz="2000"/>
              <a:t> 49.66%</a:t>
            </a:r>
          </a:p>
          <a:p>
            <a:r>
              <a:rPr lang="en-US" sz="2000" b="1"/>
              <a:t>Insight:</a:t>
            </a:r>
          </a:p>
          <a:p>
            <a:r>
              <a:rPr lang="en-US" sz="2000" b="1"/>
              <a:t>Gender Balance:</a:t>
            </a:r>
            <a:r>
              <a:rPr lang="en-US" sz="2000"/>
              <a:t> The nearly equal distribution of male and female customers (50.34% male vs. 49.66% female) suggests that the engagement with your products is fairly balanced between genders. However, the slight edge in the percentage of male customers indicates a marginally higher engagement among male customers.</a:t>
            </a:r>
          </a:p>
          <a:p>
            <a:endParaRPr lang="en-US" sz="2000"/>
          </a:p>
        </p:txBody>
      </p:sp>
    </p:spTree>
    <p:extLst>
      <p:ext uri="{BB962C8B-B14F-4D97-AF65-F5344CB8AC3E}">
        <p14:creationId xmlns:p14="http://schemas.microsoft.com/office/powerpoint/2010/main" val="269810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AA082-35ED-6CD7-02EB-136525A22ED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Distribution by age</a:t>
            </a:r>
          </a:p>
        </p:txBody>
      </p:sp>
      <p:pic>
        <p:nvPicPr>
          <p:cNvPr id="4" name="Content Placeholder 3" descr="A graph of a number of people&#10;&#10;Description automatically generated">
            <a:extLst>
              <a:ext uri="{FF2B5EF4-FFF2-40B4-BE49-F238E27FC236}">
                <a16:creationId xmlns:a16="http://schemas.microsoft.com/office/drawing/2014/main" id="{2CDFF559-34DC-F378-7523-0AB8D475171C}"/>
              </a:ext>
            </a:extLst>
          </p:cNvPr>
          <p:cNvPicPr>
            <a:picLocks noChangeAspect="1"/>
          </p:cNvPicPr>
          <p:nvPr/>
        </p:nvPicPr>
        <p:blipFill>
          <a:blip r:embed="rId2"/>
          <a:srcRect l="1149" r="1517"/>
          <a:stretch/>
        </p:blipFill>
        <p:spPr>
          <a:xfrm>
            <a:off x="1343352" y="1711512"/>
            <a:ext cx="9118248" cy="4611914"/>
          </a:xfrm>
          <a:prstGeom prst="rect">
            <a:avLst/>
          </a:prstGeom>
        </p:spPr>
      </p:pic>
      <p:sp>
        <p:nvSpPr>
          <p:cNvPr id="19" name="Content Placeholder 7">
            <a:extLst>
              <a:ext uri="{FF2B5EF4-FFF2-40B4-BE49-F238E27FC236}">
                <a16:creationId xmlns:a16="http://schemas.microsoft.com/office/drawing/2014/main" id="{1B38302D-DE0F-63C5-439A-E5F827C07AE9}"/>
              </a:ext>
            </a:extLst>
          </p:cNvPr>
          <p:cNvSpPr>
            <a:spLocks noGrp="1"/>
          </p:cNvSpPr>
          <p:nvPr>
            <p:ph idx="1"/>
          </p:nvPr>
        </p:nvSpPr>
        <p:spPr>
          <a:xfrm flipV="1">
            <a:off x="7411453" y="7561729"/>
            <a:ext cx="3861038" cy="71000"/>
          </a:xfrm>
        </p:spPr>
        <p:txBody>
          <a:bodyPr anchor="ctr">
            <a:normAutofit fontScale="25000" lnSpcReduction="20000"/>
          </a:bodyPr>
          <a:lstStyle/>
          <a:p>
            <a:endParaRPr lang="en-US" sz="1800"/>
          </a:p>
        </p:txBody>
      </p:sp>
    </p:spTree>
    <p:extLst>
      <p:ext uri="{BB962C8B-B14F-4D97-AF65-F5344CB8AC3E}">
        <p14:creationId xmlns:p14="http://schemas.microsoft.com/office/powerpoint/2010/main" val="23480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852-77DF-143B-ABBC-2917B9DF160A}"/>
              </a:ext>
            </a:extLst>
          </p:cNvPr>
          <p:cNvSpPr>
            <a:spLocks noGrp="1"/>
          </p:cNvSpPr>
          <p:nvPr>
            <p:ph type="title"/>
          </p:nvPr>
        </p:nvSpPr>
        <p:spPr/>
        <p:txBody>
          <a:bodyPr/>
          <a:lstStyle/>
          <a:p>
            <a:r>
              <a:rPr lang="en-US"/>
              <a:t>Distribution by age</a:t>
            </a:r>
          </a:p>
        </p:txBody>
      </p:sp>
      <p:sp>
        <p:nvSpPr>
          <p:cNvPr id="3" name="Content Placeholder 2">
            <a:extLst>
              <a:ext uri="{FF2B5EF4-FFF2-40B4-BE49-F238E27FC236}">
                <a16:creationId xmlns:a16="http://schemas.microsoft.com/office/drawing/2014/main" id="{DB5F19E2-F890-484A-30BF-C0C640D0F8A2}"/>
              </a:ext>
            </a:extLst>
          </p:cNvPr>
          <p:cNvSpPr>
            <a:spLocks noGrp="1"/>
          </p:cNvSpPr>
          <p:nvPr>
            <p:ph idx="1"/>
          </p:nvPr>
        </p:nvSpPr>
        <p:spPr>
          <a:xfrm>
            <a:off x="838200" y="1467037"/>
            <a:ext cx="10515600" cy="4709926"/>
          </a:xfrm>
        </p:spPr>
        <p:txBody>
          <a:bodyPr vert="horz" lIns="91440" tIns="45720" rIns="91440" bIns="45720" rtlCol="0" anchor="t">
            <a:normAutofit/>
          </a:bodyPr>
          <a:lstStyle/>
          <a:p>
            <a:r>
              <a:rPr lang="en-US" sz="1600" b="1">
                <a:ea typeface="+mn-lt"/>
                <a:cs typeface="+mn-lt"/>
              </a:rPr>
              <a:t>Description:</a:t>
            </a:r>
            <a:r>
              <a:rPr lang="en-US" sz="1600">
                <a:ea typeface="+mn-lt"/>
                <a:cs typeface="+mn-lt"/>
              </a:rPr>
              <a:t> This clustered column chart shows the sum of total sales for each age group over the given period.</a:t>
            </a:r>
          </a:p>
          <a:p>
            <a:r>
              <a:rPr lang="en-US" sz="1600" b="1">
                <a:ea typeface="+mn-lt"/>
                <a:cs typeface="+mn-lt"/>
              </a:rPr>
              <a:t>Interpretation:</a:t>
            </a:r>
            <a:r>
              <a:rPr lang="en-US" sz="1600">
                <a:ea typeface="+mn-lt"/>
                <a:cs typeface="+mn-lt"/>
              </a:rPr>
              <a:t> We observe varying sales volumes across different age groups. Key observations include:</a:t>
            </a:r>
          </a:p>
          <a:p>
            <a:r>
              <a:rPr lang="en-US" sz="1600" b="1">
                <a:ea typeface="+mn-lt"/>
                <a:cs typeface="+mn-lt"/>
              </a:rPr>
              <a:t> Dominant Age Group: </a:t>
            </a:r>
            <a:r>
              <a:rPr lang="en-US" sz="1600">
                <a:ea typeface="+mn-lt"/>
                <a:cs typeface="+mn-lt"/>
              </a:rPr>
              <a:t>The 25-34 age group shows the highest sales volume, indicating that young adults are the primary customers driving sales. This suggests that products and marketing strategies targeting this demographic are particularly effective.</a:t>
            </a:r>
          </a:p>
          <a:p>
            <a:r>
              <a:rPr lang="en-US" sz="1600" b="1">
                <a:ea typeface="+mn-lt"/>
                <a:cs typeface="+mn-lt"/>
              </a:rPr>
              <a:t> Significant Contributions:</a:t>
            </a:r>
            <a:r>
              <a:rPr lang="en-US" sz="1600">
                <a:ea typeface="+mn-lt"/>
                <a:cs typeface="+mn-lt"/>
              </a:rPr>
              <a:t> The 35-44 and 45-54 age groups also show substantial sales volumes, suggesting that middle-aged customers are a significant part of the customer base.</a:t>
            </a:r>
          </a:p>
          <a:p>
            <a:r>
              <a:rPr lang="en-US" sz="1600" b="1">
                <a:ea typeface="+mn-lt"/>
                <a:cs typeface="+mn-lt"/>
              </a:rPr>
              <a:t>Emerging Age Group:</a:t>
            </a:r>
            <a:r>
              <a:rPr lang="en-US" sz="1600">
                <a:ea typeface="+mn-lt"/>
                <a:cs typeface="+mn-lt"/>
              </a:rPr>
              <a:t> The 18-24 age group, while not the highest, still shows notable engagement, indicating potential growth as this demographic matures.</a:t>
            </a:r>
          </a:p>
          <a:p>
            <a:r>
              <a:rPr lang="en-US" sz="1600" b="1">
                <a:ea typeface="+mn-lt"/>
                <a:cs typeface="+mn-lt"/>
              </a:rPr>
              <a:t> Strategic Insights:</a:t>
            </a:r>
            <a:r>
              <a:rPr lang="en-US" sz="1600">
                <a:ea typeface="+mn-lt"/>
                <a:cs typeface="+mn-lt"/>
              </a:rPr>
              <a:t> Understanding sales distribution by age group can help in tailoring marketing strategies, product offerings, and customer engagement efforts. For example, focusing on digital marketing strategies for younger age groups and personalized experiences for older age groups can maximize engagement and sales.</a:t>
            </a:r>
            <a:endParaRPr lang="en-US">
              <a:ea typeface="+mn-lt"/>
              <a:cs typeface="+mn-lt"/>
            </a:endParaRPr>
          </a:p>
          <a:p>
            <a:endParaRPr lang="en-US" sz="1600"/>
          </a:p>
        </p:txBody>
      </p:sp>
    </p:spTree>
    <p:extLst>
      <p:ext uri="{BB962C8B-B14F-4D97-AF65-F5344CB8AC3E}">
        <p14:creationId xmlns:p14="http://schemas.microsoft.com/office/powerpoint/2010/main" val="7030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3F6A3-EAF4-6EBD-4250-545CA9203B5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Top 10 Products By Sales</a:t>
            </a:r>
          </a:p>
        </p:txBody>
      </p:sp>
      <p:pic>
        <p:nvPicPr>
          <p:cNvPr id="4" name="Content Placeholder 3" descr="A colorful circle with text&#10;&#10;Description automatically generated">
            <a:extLst>
              <a:ext uri="{FF2B5EF4-FFF2-40B4-BE49-F238E27FC236}">
                <a16:creationId xmlns:a16="http://schemas.microsoft.com/office/drawing/2014/main" id="{9D629447-F770-FB89-1094-F5A11F01D82E}"/>
              </a:ext>
            </a:extLst>
          </p:cNvPr>
          <p:cNvPicPr>
            <a:picLocks noGrp="1" noChangeAspect="1"/>
          </p:cNvPicPr>
          <p:nvPr>
            <p:ph idx="1"/>
          </p:nvPr>
        </p:nvPicPr>
        <p:blipFill>
          <a:blip r:embed="rId2"/>
          <a:stretch>
            <a:fillRect/>
          </a:stretch>
        </p:blipFill>
        <p:spPr>
          <a:xfrm>
            <a:off x="576232" y="2045728"/>
            <a:ext cx="10972301" cy="3910931"/>
          </a:xfrm>
          <a:prstGeom prst="rect">
            <a:avLst/>
          </a:prstGeom>
        </p:spPr>
      </p:pic>
    </p:spTree>
    <p:extLst>
      <p:ext uri="{BB962C8B-B14F-4D97-AF65-F5344CB8AC3E}">
        <p14:creationId xmlns:p14="http://schemas.microsoft.com/office/powerpoint/2010/main" val="361059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BE66-5D69-0C3F-16F2-FF1B21FBE96A}"/>
              </a:ext>
            </a:extLst>
          </p:cNvPr>
          <p:cNvSpPr>
            <a:spLocks noGrp="1"/>
          </p:cNvSpPr>
          <p:nvPr>
            <p:ph type="title"/>
          </p:nvPr>
        </p:nvSpPr>
        <p:spPr>
          <a:xfrm>
            <a:off x="838200" y="6538"/>
            <a:ext cx="10515600" cy="978179"/>
          </a:xfrm>
        </p:spPr>
        <p:txBody>
          <a:bodyPr/>
          <a:lstStyle/>
          <a:p>
            <a:r>
              <a:rPr lang="en-US"/>
              <a:t>Top 10 Products By Sales</a:t>
            </a:r>
          </a:p>
        </p:txBody>
      </p:sp>
      <p:sp>
        <p:nvSpPr>
          <p:cNvPr id="3" name="Content Placeholder 2">
            <a:extLst>
              <a:ext uri="{FF2B5EF4-FFF2-40B4-BE49-F238E27FC236}">
                <a16:creationId xmlns:a16="http://schemas.microsoft.com/office/drawing/2014/main" id="{72AB24B2-C625-D03C-0832-77D4C21E11AE}"/>
              </a:ext>
            </a:extLst>
          </p:cNvPr>
          <p:cNvSpPr>
            <a:spLocks noGrp="1"/>
          </p:cNvSpPr>
          <p:nvPr>
            <p:ph idx="1"/>
          </p:nvPr>
        </p:nvSpPr>
        <p:spPr>
          <a:xfrm>
            <a:off x="838200" y="861920"/>
            <a:ext cx="10515600" cy="5315043"/>
          </a:xfrm>
        </p:spPr>
        <p:txBody>
          <a:bodyPr vert="horz" lIns="91440" tIns="45720" rIns="91440" bIns="45720" rtlCol="0" anchor="t">
            <a:noAutofit/>
          </a:bodyPr>
          <a:lstStyle/>
          <a:p>
            <a:r>
              <a:rPr lang="en-US" sz="1600" b="1">
                <a:ea typeface="+mn-lt"/>
                <a:cs typeface="+mn-lt"/>
              </a:rPr>
              <a:t>Description:</a:t>
            </a:r>
            <a:r>
              <a:rPr lang="en-US" sz="1600">
                <a:ea typeface="+mn-lt"/>
                <a:cs typeface="+mn-lt"/>
              </a:rPr>
              <a:t> A donut chart is a variation of a pie chart with a blank center, which allows for additional information to be displayed in the middle. In this case, the donut chart visualizes the average sales price by product category. Each segment of the donut represents a different product category, with the size of each segment corresponding to the proportion of the average sales price for that category relative to the total average sales price.</a:t>
            </a:r>
            <a:endParaRPr lang="en-US" sz="1600"/>
          </a:p>
          <a:p>
            <a:r>
              <a:rPr lang="en-US" sz="1600" b="1">
                <a:ea typeface="+mn-lt"/>
                <a:cs typeface="+mn-lt"/>
              </a:rPr>
              <a:t>Top Seller:</a:t>
            </a:r>
            <a:r>
              <a:rPr lang="en-US" sz="1600">
                <a:ea typeface="+mn-lt"/>
                <a:cs typeface="+mn-lt"/>
              </a:rPr>
              <a:t> The WWI Desktop PC2.33 X2330 Black is the best-selling product, with the highest quantity sold (2200 units). This suggests that this particular model or color is highly favored among customers.</a:t>
            </a:r>
            <a:endParaRPr lang="en-US" sz="1600"/>
          </a:p>
          <a:p>
            <a:r>
              <a:rPr lang="en-US" sz="1600" b="1">
                <a:ea typeface="+mn-lt"/>
                <a:cs typeface="+mn-lt"/>
              </a:rPr>
              <a:t>Brand Comparison WWI:</a:t>
            </a:r>
            <a:r>
              <a:rPr lang="en-US" sz="1600">
                <a:ea typeface="+mn-lt"/>
                <a:cs typeface="+mn-lt"/>
              </a:rPr>
              <a:t> Out of the top 10 products, 6 are from the WWI brand. This indicates a strong preference or higher market penetration of WWI products in your data set.</a:t>
            </a:r>
            <a:endParaRPr lang="en-US" sz="1600"/>
          </a:p>
          <a:p>
            <a:r>
              <a:rPr lang="en-US" sz="1600" b="1">
                <a:ea typeface="+mn-lt"/>
                <a:cs typeface="+mn-lt"/>
              </a:rPr>
              <a:t>Adventure Works:</a:t>
            </a:r>
            <a:r>
              <a:rPr lang="en-US" sz="1600">
                <a:ea typeface="+mn-lt"/>
                <a:cs typeface="+mn-lt"/>
              </a:rPr>
              <a:t> 4 of the top 10 products are from Adventure Works. This brand also has a significant presence but slightly less dominant than WWI.</a:t>
            </a:r>
            <a:endParaRPr lang="en-US" sz="1600"/>
          </a:p>
          <a:p>
            <a:r>
              <a:rPr lang="en-US" sz="1600" b="1">
                <a:ea typeface="+mn-lt"/>
                <a:cs typeface="+mn-lt"/>
              </a:rPr>
              <a:t> Color Preferences: </a:t>
            </a:r>
            <a:r>
              <a:rPr lang="en-US" sz="1600">
                <a:ea typeface="+mn-lt"/>
                <a:cs typeface="+mn-lt"/>
              </a:rPr>
              <a:t>Black is the most popular color, appearing in 7 of the top 10 products. White and Silver are less popular, with White appearing in 3 products and Silver in 1.</a:t>
            </a:r>
          </a:p>
          <a:p>
            <a:r>
              <a:rPr lang="en-US" sz="1600" b="1">
                <a:ea typeface="+mn-lt"/>
                <a:cs typeface="+mn-lt"/>
              </a:rPr>
              <a:t> Product Specifications:</a:t>
            </a:r>
            <a:r>
              <a:rPr lang="en-US" sz="1600">
                <a:ea typeface="+mn-lt"/>
                <a:cs typeface="+mn-lt"/>
              </a:rPr>
              <a:t> It seems that there are variations in model specifications (e.g., 1.60, 1.80, 2.30 GHz) but the data doesn't show a clear correlation between the specifications and sales volume beyond color preferences.</a:t>
            </a:r>
          </a:p>
          <a:p>
            <a:r>
              <a:rPr lang="en-US" sz="1600" b="1">
                <a:ea typeface="+mn-lt"/>
                <a:cs typeface="+mn-lt"/>
              </a:rPr>
              <a:t>Potential Actions Inventory and Marketing:</a:t>
            </a:r>
            <a:r>
              <a:rPr lang="en-US" sz="1600">
                <a:ea typeface="+mn-lt"/>
                <a:cs typeface="+mn-lt"/>
              </a:rPr>
              <a:t> Focus on stocking and promoting the top-selling products, especially the most popular color and model.</a:t>
            </a:r>
            <a:endParaRPr lang="en-US" sz="1600"/>
          </a:p>
          <a:p>
            <a:r>
              <a:rPr lang="en-US" sz="1600" b="1">
                <a:ea typeface="+mn-lt"/>
                <a:cs typeface="+mn-lt"/>
              </a:rPr>
              <a:t>Brand Strategies:</a:t>
            </a:r>
            <a:r>
              <a:rPr lang="en-US" sz="1600">
                <a:ea typeface="+mn-lt"/>
                <a:cs typeface="+mn-lt"/>
              </a:rPr>
              <a:t> If you’re managing these brands, consider strategies to boost the sales of Adventure Works products or explore why WWI products are more popular.</a:t>
            </a:r>
            <a:endParaRPr lang="en-US" sz="1600"/>
          </a:p>
          <a:p>
            <a:r>
              <a:rPr lang="en-US" sz="1600" b="1">
                <a:ea typeface="+mn-lt"/>
                <a:cs typeface="+mn-lt"/>
              </a:rPr>
              <a:t>Customer Preferences:</a:t>
            </a:r>
            <a:r>
              <a:rPr lang="en-US" sz="1600">
                <a:ea typeface="+mn-lt"/>
                <a:cs typeface="+mn-lt"/>
              </a:rPr>
              <a:t> Further analysis could investigate why black is preferred, or if specific features in the top-selling models contribute to their popularity.</a:t>
            </a:r>
            <a:endParaRPr lang="en-US" sz="1600"/>
          </a:p>
          <a:p>
            <a:endParaRPr lang="en-US" sz="1600"/>
          </a:p>
        </p:txBody>
      </p:sp>
    </p:spTree>
    <p:extLst>
      <p:ext uri="{BB962C8B-B14F-4D97-AF65-F5344CB8AC3E}">
        <p14:creationId xmlns:p14="http://schemas.microsoft.com/office/powerpoint/2010/main" val="116865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31601-DBB7-6DE4-8EBC-6C436106CE8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Sales By Month And Year</a:t>
            </a:r>
          </a:p>
        </p:txBody>
      </p:sp>
      <p:pic>
        <p:nvPicPr>
          <p:cNvPr id="4" name="Content Placeholder 3" descr="A graph of different colored bars&#10;&#10;Description automatically generated">
            <a:extLst>
              <a:ext uri="{FF2B5EF4-FFF2-40B4-BE49-F238E27FC236}">
                <a16:creationId xmlns:a16="http://schemas.microsoft.com/office/drawing/2014/main" id="{5CD5FAEF-7BB8-05F9-BF06-62E6E5C55C20}"/>
              </a:ext>
            </a:extLst>
          </p:cNvPr>
          <p:cNvPicPr>
            <a:picLocks noGrp="1" noChangeAspect="1"/>
          </p:cNvPicPr>
          <p:nvPr>
            <p:ph idx="1"/>
          </p:nvPr>
        </p:nvPicPr>
        <p:blipFill>
          <a:blip r:embed="rId2"/>
          <a:stretch>
            <a:fillRect/>
          </a:stretch>
        </p:blipFill>
        <p:spPr>
          <a:xfrm>
            <a:off x="1213556" y="1675227"/>
            <a:ext cx="9764888" cy="4394199"/>
          </a:xfrm>
          <a:prstGeom prst="rect">
            <a:avLst/>
          </a:prstGeom>
        </p:spPr>
      </p:pic>
    </p:spTree>
    <p:extLst>
      <p:ext uri="{BB962C8B-B14F-4D97-AF65-F5344CB8AC3E}">
        <p14:creationId xmlns:p14="http://schemas.microsoft.com/office/powerpoint/2010/main" val="445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EC5B-D7EB-FC6D-DCA5-0EFA4287F217}"/>
              </a:ext>
            </a:extLst>
          </p:cNvPr>
          <p:cNvSpPr>
            <a:spLocks noGrp="1"/>
          </p:cNvSpPr>
          <p:nvPr>
            <p:ph type="title"/>
          </p:nvPr>
        </p:nvSpPr>
        <p:spPr/>
        <p:txBody>
          <a:bodyPr/>
          <a:lstStyle/>
          <a:p>
            <a:r>
              <a:rPr lang="en-US"/>
              <a:t>Sales By Month And Year</a:t>
            </a:r>
          </a:p>
        </p:txBody>
      </p:sp>
      <p:sp>
        <p:nvSpPr>
          <p:cNvPr id="6" name="Content Placeholder 5">
            <a:extLst>
              <a:ext uri="{FF2B5EF4-FFF2-40B4-BE49-F238E27FC236}">
                <a16:creationId xmlns:a16="http://schemas.microsoft.com/office/drawing/2014/main" id="{801351F2-5282-C9E1-9CFC-97D1ED29359A}"/>
              </a:ext>
            </a:extLst>
          </p:cNvPr>
          <p:cNvSpPr>
            <a:spLocks noGrp="1"/>
          </p:cNvSpPr>
          <p:nvPr>
            <p:ph idx="1"/>
          </p:nvPr>
        </p:nvSpPr>
        <p:spPr/>
        <p:txBody>
          <a:bodyPr vert="horz" lIns="91440" tIns="45720" rIns="91440" bIns="45720" rtlCol="0" anchor="t">
            <a:normAutofit/>
          </a:bodyPr>
          <a:lstStyle/>
          <a:p>
            <a:r>
              <a:rPr lang="en-US" sz="1600" b="1">
                <a:ea typeface="+mn-lt"/>
                <a:cs typeface="+mn-lt"/>
              </a:rPr>
              <a:t>Description:</a:t>
            </a:r>
            <a:r>
              <a:rPr lang="en-US" sz="1600">
                <a:ea typeface="+mn-lt"/>
                <a:cs typeface="+mn-lt"/>
              </a:rPr>
              <a:t> This line and stacked column chart shows the sum of total sales for each month over the given period.</a:t>
            </a:r>
            <a:endParaRPr lang="en-US" sz="1600"/>
          </a:p>
          <a:p>
            <a:r>
              <a:rPr lang="en-US" sz="1600" b="1">
                <a:ea typeface="+mn-lt"/>
                <a:cs typeface="+mn-lt"/>
              </a:rPr>
              <a:t>Interpretation:</a:t>
            </a:r>
            <a:r>
              <a:rPr lang="en-US" sz="1600">
                <a:ea typeface="+mn-lt"/>
                <a:cs typeface="+mn-lt"/>
              </a:rPr>
              <a:t> We observe fluctuations in sales volume throughout the year. </a:t>
            </a:r>
          </a:p>
          <a:p>
            <a:r>
              <a:rPr lang="en-US" sz="1600" b="1">
                <a:ea typeface="+mn-lt"/>
                <a:cs typeface="+mn-lt"/>
              </a:rPr>
              <a:t>Key observations include:</a:t>
            </a:r>
            <a:endParaRPr lang="en-US" sz="1600" b="1"/>
          </a:p>
          <a:p>
            <a:r>
              <a:rPr lang="en-US" sz="1600" b="1">
                <a:ea typeface="+mn-lt"/>
                <a:cs typeface="+mn-lt"/>
              </a:rPr>
              <a:t>High Sales Periods:</a:t>
            </a:r>
            <a:r>
              <a:rPr lang="en-US" sz="1600">
                <a:ea typeface="+mn-lt"/>
                <a:cs typeface="+mn-lt"/>
              </a:rPr>
              <a:t> December shows a significant increase in sales, likely due to the holiday season.</a:t>
            </a:r>
            <a:endParaRPr lang="en-US" sz="1600"/>
          </a:p>
          <a:p>
            <a:r>
              <a:rPr lang="en-US" sz="1600" b="1">
                <a:ea typeface="+mn-lt"/>
                <a:cs typeface="+mn-lt"/>
              </a:rPr>
              <a:t>Low Sales Periods: </a:t>
            </a:r>
            <a:r>
              <a:rPr lang="en-US" sz="1600">
                <a:ea typeface="+mn-lt"/>
                <a:cs typeface="+mn-lt"/>
              </a:rPr>
              <a:t>Sales dip slightly during the summer months (Jan to March), which could be due to lower customer engagement during this period.</a:t>
            </a:r>
            <a:endParaRPr lang="en-US" sz="1600"/>
          </a:p>
          <a:p>
            <a:r>
              <a:rPr lang="en-US" sz="1600" b="1">
                <a:ea typeface="+mn-lt"/>
                <a:cs typeface="+mn-lt"/>
              </a:rPr>
              <a:t>Consistent Growth:</a:t>
            </a:r>
            <a:r>
              <a:rPr lang="en-US" sz="1600">
                <a:ea typeface="+mn-lt"/>
                <a:cs typeface="+mn-lt"/>
              </a:rPr>
              <a:t> There is a general trend of increasing sales from June to Sep, indicating a period of steady growth.</a:t>
            </a:r>
            <a:endParaRPr lang="en-US" sz="1600"/>
          </a:p>
          <a:p>
            <a:r>
              <a:rPr lang="en-US" sz="1600">
                <a:ea typeface="+mn-lt"/>
                <a:cs typeface="+mn-lt"/>
              </a:rPr>
              <a:t>This data is essential for understanding seasonal trends and planning inventory and marketing strategies accordingly.</a:t>
            </a:r>
            <a:endParaRPr lang="en-US" sz="1600"/>
          </a:p>
        </p:txBody>
      </p:sp>
    </p:spTree>
    <p:extLst>
      <p:ext uri="{BB962C8B-B14F-4D97-AF65-F5344CB8AC3E}">
        <p14:creationId xmlns:p14="http://schemas.microsoft.com/office/powerpoint/2010/main" val="369865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A2D05-BA88-0F31-E39F-578EE7FDF48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Total Sales By Currency</a:t>
            </a:r>
          </a:p>
        </p:txBody>
      </p:sp>
      <p:pic>
        <p:nvPicPr>
          <p:cNvPr id="4" name="Content Placeholder 3">
            <a:extLst>
              <a:ext uri="{FF2B5EF4-FFF2-40B4-BE49-F238E27FC236}">
                <a16:creationId xmlns:a16="http://schemas.microsoft.com/office/drawing/2014/main" id="{0C2DD55C-FC41-0BCC-65F8-EAD8256C4951}"/>
              </a:ext>
            </a:extLst>
          </p:cNvPr>
          <p:cNvPicPr>
            <a:picLocks noGrp="1" noChangeAspect="1"/>
          </p:cNvPicPr>
          <p:nvPr>
            <p:ph idx="1"/>
          </p:nvPr>
        </p:nvPicPr>
        <p:blipFill>
          <a:blip r:embed="rId2"/>
          <a:stretch>
            <a:fillRect/>
          </a:stretch>
        </p:blipFill>
        <p:spPr>
          <a:xfrm>
            <a:off x="643467" y="1732207"/>
            <a:ext cx="10905066" cy="4280238"/>
          </a:xfrm>
          <a:prstGeom prst="rect">
            <a:avLst/>
          </a:prstGeom>
        </p:spPr>
      </p:pic>
    </p:spTree>
    <p:extLst>
      <p:ext uri="{BB962C8B-B14F-4D97-AF65-F5344CB8AC3E}">
        <p14:creationId xmlns:p14="http://schemas.microsoft.com/office/powerpoint/2010/main" val="61868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4CF4-DD44-4720-0272-85304C66A168}"/>
              </a:ext>
            </a:extLst>
          </p:cNvPr>
          <p:cNvSpPr>
            <a:spLocks noGrp="1"/>
          </p:cNvSpPr>
          <p:nvPr>
            <p:ph type="title"/>
          </p:nvPr>
        </p:nvSpPr>
        <p:spPr/>
        <p:txBody>
          <a:bodyPr/>
          <a:lstStyle/>
          <a:p>
            <a:r>
              <a:rPr lang="en-US"/>
              <a:t>Total Sales By Currency</a:t>
            </a:r>
          </a:p>
        </p:txBody>
      </p:sp>
      <p:sp>
        <p:nvSpPr>
          <p:cNvPr id="3" name="Content Placeholder 2">
            <a:extLst>
              <a:ext uri="{FF2B5EF4-FFF2-40B4-BE49-F238E27FC236}">
                <a16:creationId xmlns:a16="http://schemas.microsoft.com/office/drawing/2014/main" id="{F3CE270C-7955-5510-4035-94C32401A6F0}"/>
              </a:ext>
            </a:extLst>
          </p:cNvPr>
          <p:cNvSpPr>
            <a:spLocks noGrp="1"/>
          </p:cNvSpPr>
          <p:nvPr>
            <p:ph idx="1"/>
          </p:nvPr>
        </p:nvSpPr>
        <p:spPr/>
        <p:txBody>
          <a:bodyPr vert="horz" lIns="91440" tIns="45720" rIns="91440" bIns="45720" rtlCol="0" anchor="t">
            <a:normAutofit/>
          </a:bodyPr>
          <a:lstStyle/>
          <a:p>
            <a:r>
              <a:rPr lang="en-US" sz="1600" b="1"/>
              <a:t>Description:</a:t>
            </a:r>
            <a:r>
              <a:rPr lang="en-US" sz="1600"/>
              <a:t> This bar chart shows the sum of total sales for each currency used in transactions over the given period.</a:t>
            </a:r>
          </a:p>
          <a:p>
            <a:r>
              <a:rPr lang="en-US" sz="1600" b="1"/>
              <a:t>Interpretation:</a:t>
            </a:r>
            <a:r>
              <a:rPr lang="en-US" sz="1600"/>
              <a:t> We observe varying sales volumes across different currencies. Key observations include:</a:t>
            </a:r>
          </a:p>
          <a:p>
            <a:r>
              <a:rPr lang="en-US" sz="1600" b="1"/>
              <a:t>Dominant Currency:</a:t>
            </a:r>
            <a:r>
              <a:rPr lang="en-US" sz="1600"/>
              <a:t> USD (United States Dollar) shows the highest sales volume, indicating that a majority of our transactions are conducted in this currency. This suggests that our primary market might be in regions where USD is the standard currency.</a:t>
            </a:r>
          </a:p>
          <a:p>
            <a:r>
              <a:rPr lang="en-US" sz="1600" b="1"/>
              <a:t>Moderate Sales Currencies: </a:t>
            </a:r>
            <a:r>
              <a:rPr lang="en-US" sz="1600"/>
              <a:t>EUR (Euro) and GBP (British Pound) also show significant sales volumes, suggesting strong customer engagement in Europe.</a:t>
            </a:r>
          </a:p>
          <a:p>
            <a:r>
              <a:rPr lang="en-US" sz="1600" b="1"/>
              <a:t>Low Sales Currencies: </a:t>
            </a:r>
            <a:r>
              <a:rPr lang="en-US" sz="1600"/>
              <a:t>Other currencies, such as AUD (Australian Dollar),and CAD (Canadian dollar) have lower sales volumes. This might indicate smaller customer bases or fewer transactions in regions using these currencies.</a:t>
            </a:r>
          </a:p>
          <a:p>
            <a:r>
              <a:rPr lang="en-US" sz="1600" b="1"/>
              <a:t>Strategic Insights:</a:t>
            </a:r>
            <a:r>
              <a:rPr lang="en-US" sz="1600"/>
              <a:t> Understanding the distribution of sales by currency can help in tailoring marketing strategies, managing currency risks, and making informed decisions about regional market focus and expansion.</a:t>
            </a:r>
          </a:p>
          <a:p>
            <a:endParaRPr lang="en-US"/>
          </a:p>
        </p:txBody>
      </p:sp>
    </p:spTree>
    <p:extLst>
      <p:ext uri="{BB962C8B-B14F-4D97-AF65-F5344CB8AC3E}">
        <p14:creationId xmlns:p14="http://schemas.microsoft.com/office/powerpoint/2010/main" val="83381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BB912-B27D-D2DD-EAD3-C2C3A9A5D6F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Location Distribution</a:t>
            </a:r>
          </a:p>
        </p:txBody>
      </p:sp>
      <p:pic>
        <p:nvPicPr>
          <p:cNvPr id="4" name="Content Placeholder 3">
            <a:extLst>
              <a:ext uri="{FF2B5EF4-FFF2-40B4-BE49-F238E27FC236}">
                <a16:creationId xmlns:a16="http://schemas.microsoft.com/office/drawing/2014/main" id="{038D1870-7136-D2D9-6D4C-DE6BF65B2C5E}"/>
              </a:ext>
            </a:extLst>
          </p:cNvPr>
          <p:cNvPicPr>
            <a:picLocks noGrp="1" noChangeAspect="1"/>
          </p:cNvPicPr>
          <p:nvPr>
            <p:ph idx="1"/>
          </p:nvPr>
        </p:nvPicPr>
        <p:blipFill>
          <a:blip r:embed="rId2"/>
          <a:stretch>
            <a:fillRect/>
          </a:stretch>
        </p:blipFill>
        <p:spPr>
          <a:xfrm>
            <a:off x="671061" y="1675227"/>
            <a:ext cx="10849877" cy="4394199"/>
          </a:xfrm>
          <a:prstGeom prst="rect">
            <a:avLst/>
          </a:prstGeom>
        </p:spPr>
      </p:pic>
    </p:spTree>
    <p:extLst>
      <p:ext uri="{BB962C8B-B14F-4D97-AF65-F5344CB8AC3E}">
        <p14:creationId xmlns:p14="http://schemas.microsoft.com/office/powerpoint/2010/main" val="118082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3CBB-7EBB-D39D-6D2A-B8430C8DCDAE}"/>
              </a:ext>
            </a:extLst>
          </p:cNvPr>
          <p:cNvSpPr>
            <a:spLocks noGrp="1"/>
          </p:cNvSpPr>
          <p:nvPr>
            <p:ph type="title"/>
          </p:nvPr>
        </p:nvSpPr>
        <p:spPr>
          <a:xfrm>
            <a:off x="289112" y="6538"/>
            <a:ext cx="11064688" cy="1247120"/>
          </a:xfrm>
        </p:spPr>
        <p:txBody>
          <a:bodyPr/>
          <a:lstStyle/>
          <a:p>
            <a:r>
              <a:rPr lang="en-US">
                <a:ea typeface="+mj-lt"/>
                <a:cs typeface="+mj-lt"/>
              </a:rPr>
              <a:t>Introduction</a:t>
            </a:r>
            <a:endParaRPr lang="en-US"/>
          </a:p>
        </p:txBody>
      </p:sp>
      <p:sp>
        <p:nvSpPr>
          <p:cNvPr id="3" name="Content Placeholder 2">
            <a:extLst>
              <a:ext uri="{FF2B5EF4-FFF2-40B4-BE49-F238E27FC236}">
                <a16:creationId xmlns:a16="http://schemas.microsoft.com/office/drawing/2014/main" id="{0C98C9B0-CCAA-0115-01B6-82B844DA3B93}"/>
              </a:ext>
            </a:extLst>
          </p:cNvPr>
          <p:cNvSpPr>
            <a:spLocks noGrp="1"/>
          </p:cNvSpPr>
          <p:nvPr>
            <p:ph idx="1"/>
          </p:nvPr>
        </p:nvSpPr>
        <p:spPr>
          <a:xfrm>
            <a:off x="289112" y="1265331"/>
            <a:ext cx="10515600" cy="4788367"/>
          </a:xfrm>
        </p:spPr>
        <p:txBody>
          <a:bodyPr vert="horz" lIns="91440" tIns="45720" rIns="91440" bIns="45720" rtlCol="0" anchor="t">
            <a:normAutofit lnSpcReduction="10000"/>
          </a:bodyPr>
          <a:lstStyle/>
          <a:p>
            <a:r>
              <a:rPr lang="en-US" sz="2400" b="1">
                <a:ea typeface="+mn-lt"/>
                <a:cs typeface="+mn-lt"/>
              </a:rPr>
              <a:t>Overview of Global Electronics</a:t>
            </a:r>
          </a:p>
          <a:p>
            <a:r>
              <a:rPr lang="en-US" sz="1600" b="1">
                <a:ea typeface="+mn-lt"/>
                <a:cs typeface="+mn-lt"/>
              </a:rPr>
              <a:t>Company Profile: </a:t>
            </a:r>
            <a:r>
              <a:rPr lang="en-US" sz="1600">
                <a:ea typeface="+mn-lt"/>
                <a:cs typeface="+mn-lt"/>
              </a:rPr>
              <a:t>Global Electronics is a prominent retailer specializing in consumer electronics with a global reach. The company aims to deliver top-notch products and exceptional customer service.</a:t>
            </a:r>
          </a:p>
          <a:p>
            <a:r>
              <a:rPr lang="en-US" sz="1600" b="1">
                <a:ea typeface="+mn-lt"/>
                <a:cs typeface="+mn-lt"/>
              </a:rPr>
              <a:t>Mission:</a:t>
            </a:r>
            <a:r>
              <a:rPr lang="en-US" sz="1600">
                <a:ea typeface="+mn-lt"/>
                <a:cs typeface="+mn-lt"/>
              </a:rPr>
              <a:t> To provide high-quality electronics and innovative solutions, enhancing customer experiences through advanced technology.</a:t>
            </a:r>
          </a:p>
          <a:p>
            <a:r>
              <a:rPr lang="en-US" sz="1600" b="1">
                <a:ea typeface="+mn-lt"/>
                <a:cs typeface="+mn-lt"/>
              </a:rPr>
              <a:t>Market Presence:</a:t>
            </a:r>
            <a:r>
              <a:rPr lang="en-US" sz="1600">
                <a:ea typeface="+mn-lt"/>
                <a:cs typeface="+mn-lt"/>
              </a:rPr>
              <a:t> Global Electronics operates through a vast network of physical stores and online platforms, serving a diverse international customer base.</a:t>
            </a:r>
          </a:p>
          <a:p>
            <a:r>
              <a:rPr lang="en-US" sz="2400" b="1">
                <a:ea typeface="+mn-lt"/>
                <a:cs typeface="+mn-lt"/>
              </a:rPr>
              <a:t>Objective of the Analysis</a:t>
            </a:r>
            <a:endParaRPr lang="en-US" sz="2400">
              <a:ea typeface="+mn-lt"/>
              <a:cs typeface="+mn-lt"/>
            </a:endParaRPr>
          </a:p>
          <a:p>
            <a:r>
              <a:rPr lang="en-US" sz="1600" b="1">
                <a:ea typeface="+mn-lt"/>
                <a:cs typeface="+mn-lt"/>
              </a:rPr>
              <a:t>Primary Goal:</a:t>
            </a:r>
            <a:r>
              <a:rPr lang="en-US" sz="1600">
                <a:ea typeface="+mn-lt"/>
                <a:cs typeface="+mn-lt"/>
              </a:rPr>
              <a:t> Conduct a thorough Exploratory Data Analysis (EDA) to derive actionable insights from the company's datasets.</a:t>
            </a:r>
          </a:p>
          <a:p>
            <a:r>
              <a:rPr lang="en-US" sz="1600" b="1">
                <a:ea typeface="+mn-lt"/>
                <a:cs typeface="+mn-lt"/>
              </a:rPr>
              <a:t>Key Objectives:</a:t>
            </a:r>
          </a:p>
          <a:p>
            <a:r>
              <a:rPr lang="en-US" sz="1600">
                <a:ea typeface="+mn-lt"/>
                <a:cs typeface="+mn-lt"/>
              </a:rPr>
              <a:t>Enhance marketing strategies by analyzing customer behavior and demographics.</a:t>
            </a:r>
          </a:p>
          <a:p>
            <a:r>
              <a:rPr lang="en-US" sz="1600">
                <a:ea typeface="+mn-lt"/>
                <a:cs typeface="+mn-lt"/>
              </a:rPr>
              <a:t>Optimize inventory management based on product performance and sales data.</a:t>
            </a:r>
          </a:p>
          <a:p>
            <a:r>
              <a:rPr lang="en-US" sz="1600">
                <a:ea typeface="+mn-lt"/>
                <a:cs typeface="+mn-lt"/>
              </a:rPr>
              <a:t>Improve sales forecasting with historical data and trend analysis.</a:t>
            </a:r>
          </a:p>
          <a:p>
            <a:r>
              <a:rPr lang="en-US" sz="1600">
                <a:ea typeface="+mn-lt"/>
                <a:cs typeface="+mn-lt"/>
              </a:rPr>
              <a:t>Inform product development and store expansion decisions using detailed performance metrics.</a:t>
            </a:r>
          </a:p>
          <a:p>
            <a:endParaRPr lang="en-US" sz="2400" b="1">
              <a:ea typeface="+mn-lt"/>
              <a:cs typeface="+mn-lt"/>
            </a:endParaRPr>
          </a:p>
        </p:txBody>
      </p:sp>
    </p:spTree>
    <p:extLst>
      <p:ext uri="{BB962C8B-B14F-4D97-AF65-F5344CB8AC3E}">
        <p14:creationId xmlns:p14="http://schemas.microsoft.com/office/powerpoint/2010/main" val="31818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5E38-1FAC-B350-3BE8-84C6ED4EB77B}"/>
              </a:ext>
            </a:extLst>
          </p:cNvPr>
          <p:cNvSpPr>
            <a:spLocks noGrp="1"/>
          </p:cNvSpPr>
          <p:nvPr>
            <p:ph type="title"/>
          </p:nvPr>
        </p:nvSpPr>
        <p:spPr/>
        <p:txBody>
          <a:bodyPr/>
          <a:lstStyle/>
          <a:p>
            <a:r>
              <a:rPr lang="en-US"/>
              <a:t>Location Distribution</a:t>
            </a:r>
          </a:p>
        </p:txBody>
      </p:sp>
      <p:sp>
        <p:nvSpPr>
          <p:cNvPr id="3" name="Content Placeholder 2">
            <a:extLst>
              <a:ext uri="{FF2B5EF4-FFF2-40B4-BE49-F238E27FC236}">
                <a16:creationId xmlns:a16="http://schemas.microsoft.com/office/drawing/2014/main" id="{B370C56B-E2B8-AB47-A9AA-48E4FDCAFC7E}"/>
              </a:ext>
            </a:extLst>
          </p:cNvPr>
          <p:cNvSpPr>
            <a:spLocks noGrp="1"/>
          </p:cNvSpPr>
          <p:nvPr>
            <p:ph idx="1"/>
          </p:nvPr>
        </p:nvSpPr>
        <p:spPr/>
        <p:txBody>
          <a:bodyPr vert="horz" lIns="91440" tIns="45720" rIns="91440" bIns="45720" rtlCol="0" anchor="t">
            <a:normAutofit/>
          </a:bodyPr>
          <a:lstStyle/>
          <a:p>
            <a:r>
              <a:rPr lang="en-US" sz="1600" b="1">
                <a:latin typeface="Arial"/>
                <a:cs typeface="Arial"/>
              </a:rPr>
              <a:t>Description:</a:t>
            </a:r>
            <a:r>
              <a:rPr lang="en-US" sz="1600">
                <a:latin typeface="Arial"/>
                <a:cs typeface="Arial"/>
              </a:rPr>
              <a:t> This funnel chart shows the sum of total sales for each country over the given period.</a:t>
            </a:r>
            <a:endParaRPr lang="en-US" sz="1600"/>
          </a:p>
          <a:p>
            <a:r>
              <a:rPr lang="en-US" sz="1600" b="1">
                <a:latin typeface="Arial"/>
                <a:cs typeface="Arial"/>
              </a:rPr>
              <a:t>Interpretation: </a:t>
            </a:r>
            <a:r>
              <a:rPr lang="en-US" sz="1600">
                <a:latin typeface="Arial"/>
                <a:cs typeface="Arial"/>
              </a:rPr>
              <a:t>We observe different sales volumes across various countries. Key observations include:</a:t>
            </a:r>
            <a:endParaRPr lang="en-US" sz="1600"/>
          </a:p>
          <a:p>
            <a:r>
              <a:rPr lang="en-US" sz="1600" b="1">
                <a:latin typeface="Arial"/>
                <a:cs typeface="Arial"/>
              </a:rPr>
              <a:t>Leading Country</a:t>
            </a:r>
            <a:r>
              <a:rPr lang="en-US" sz="1600">
                <a:latin typeface="Arial"/>
                <a:cs typeface="Arial"/>
              </a:rPr>
              <a:t>: The United States shows the highest sales volume, indicating a strong customer base and market presence in this region.</a:t>
            </a:r>
            <a:endParaRPr lang="en-US" sz="1600"/>
          </a:p>
          <a:p>
            <a:r>
              <a:rPr lang="en-US" sz="1600" b="1">
                <a:latin typeface="Arial"/>
                <a:cs typeface="Arial"/>
              </a:rPr>
              <a:t>Significant Markets:</a:t>
            </a:r>
            <a:r>
              <a:rPr lang="en-US" sz="1600">
                <a:latin typeface="Arial"/>
                <a:cs typeface="Arial"/>
              </a:rPr>
              <a:t> Other countries such as Germany and Australia, also show substantial sales volumes, suggesting strong market engagement in these regions.</a:t>
            </a:r>
            <a:endParaRPr lang="en-US" sz="1600"/>
          </a:p>
          <a:p>
            <a:r>
              <a:rPr lang="en-US" sz="1600" b="1">
                <a:latin typeface="Arial"/>
                <a:cs typeface="Arial"/>
              </a:rPr>
              <a:t>Emerging Markets:</a:t>
            </a:r>
            <a:r>
              <a:rPr lang="en-US" sz="1600">
                <a:latin typeface="Arial"/>
                <a:cs typeface="Arial"/>
              </a:rPr>
              <a:t> Countries with lower sales volumes, like France and Italy, might represent emerging markets with potential for growth.</a:t>
            </a:r>
            <a:endParaRPr lang="en-US" sz="1600"/>
          </a:p>
          <a:p>
            <a:r>
              <a:rPr lang="en-US" sz="1600" b="1">
                <a:latin typeface="Arial"/>
                <a:cs typeface="Arial"/>
              </a:rPr>
              <a:t>Strategic Insights:</a:t>
            </a:r>
            <a:r>
              <a:rPr lang="en-US" sz="1600">
                <a:latin typeface="Arial"/>
                <a:cs typeface="Arial"/>
              </a:rPr>
              <a:t> Understanding sales distribution by country can help in tailoring marketing strategies, optimizing inventory management, and making informed decisions about regional market focus and expansion. For example, increasing marketing efforts in high-performing countries and exploring growth opportunities in emerging markets</a:t>
            </a:r>
            <a:endParaRPr lang="en-US" sz="1600"/>
          </a:p>
          <a:p>
            <a:endParaRPr lang="en-US" sz="1600"/>
          </a:p>
        </p:txBody>
      </p:sp>
    </p:spTree>
    <p:extLst>
      <p:ext uri="{BB962C8B-B14F-4D97-AF65-F5344CB8AC3E}">
        <p14:creationId xmlns:p14="http://schemas.microsoft.com/office/powerpoint/2010/main" val="173361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6AF0D-E28A-D3C2-B006-216B4A44354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Profit Margin By Products</a:t>
            </a:r>
          </a:p>
        </p:txBody>
      </p:sp>
      <p:pic>
        <p:nvPicPr>
          <p:cNvPr id="4" name="Content Placeholder 3">
            <a:extLst>
              <a:ext uri="{FF2B5EF4-FFF2-40B4-BE49-F238E27FC236}">
                <a16:creationId xmlns:a16="http://schemas.microsoft.com/office/drawing/2014/main" id="{8D584920-AB91-2A36-FF66-C21E25486BB3}"/>
              </a:ext>
            </a:extLst>
          </p:cNvPr>
          <p:cNvPicPr>
            <a:picLocks noGrp="1" noChangeAspect="1"/>
          </p:cNvPicPr>
          <p:nvPr>
            <p:ph idx="1"/>
          </p:nvPr>
        </p:nvPicPr>
        <p:blipFill>
          <a:blip r:embed="rId2"/>
          <a:stretch>
            <a:fillRect/>
          </a:stretch>
        </p:blipFill>
        <p:spPr>
          <a:xfrm>
            <a:off x="553822" y="1719593"/>
            <a:ext cx="11196416" cy="4484761"/>
          </a:xfrm>
          <a:prstGeom prst="rect">
            <a:avLst/>
          </a:prstGeom>
        </p:spPr>
      </p:pic>
    </p:spTree>
    <p:extLst>
      <p:ext uri="{BB962C8B-B14F-4D97-AF65-F5344CB8AC3E}">
        <p14:creationId xmlns:p14="http://schemas.microsoft.com/office/powerpoint/2010/main" val="1915055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C008-CA62-16A5-35AC-A84CD1D636ED}"/>
              </a:ext>
            </a:extLst>
          </p:cNvPr>
          <p:cNvSpPr>
            <a:spLocks noGrp="1"/>
          </p:cNvSpPr>
          <p:nvPr>
            <p:ph type="title"/>
          </p:nvPr>
        </p:nvSpPr>
        <p:spPr/>
        <p:txBody>
          <a:bodyPr/>
          <a:lstStyle/>
          <a:p>
            <a:r>
              <a:rPr lang="en-US"/>
              <a:t>Profit Margin By Products</a:t>
            </a:r>
          </a:p>
        </p:txBody>
      </p:sp>
      <p:sp>
        <p:nvSpPr>
          <p:cNvPr id="3" name="Content Placeholder 2">
            <a:extLst>
              <a:ext uri="{FF2B5EF4-FFF2-40B4-BE49-F238E27FC236}">
                <a16:creationId xmlns:a16="http://schemas.microsoft.com/office/drawing/2014/main" id="{4172BFB8-E86E-193E-4521-720E2D2FAC4D}"/>
              </a:ext>
            </a:extLst>
          </p:cNvPr>
          <p:cNvSpPr>
            <a:spLocks noGrp="1"/>
          </p:cNvSpPr>
          <p:nvPr>
            <p:ph idx="1"/>
          </p:nvPr>
        </p:nvSpPr>
        <p:spPr/>
        <p:txBody>
          <a:bodyPr vert="horz" lIns="91440" tIns="45720" rIns="91440" bIns="45720" rtlCol="0" anchor="t">
            <a:normAutofit/>
          </a:bodyPr>
          <a:lstStyle/>
          <a:p>
            <a:r>
              <a:rPr lang="en-US" sz="1600" b="1"/>
              <a:t>Description:</a:t>
            </a:r>
            <a:r>
              <a:rPr lang="en-US" sz="1600"/>
              <a:t> The clustered column chart displays the sum of profit margins for various products in the dataset. Each bar represents a product, identified by its Product Key and ProductName, with the height of the bar indicating the total profit margin. Different colors are used to differentiate between product categories or specific products.</a:t>
            </a:r>
          </a:p>
          <a:p>
            <a:r>
              <a:rPr lang="en-US" sz="1600" b="1"/>
              <a:t>Interpretation:</a:t>
            </a:r>
            <a:r>
              <a:rPr lang="en-US" sz="1600"/>
              <a:t> High-Profit Products: The chart reveals that products such as 'Adventure Works' and 'Cyril Overn' have significantly higher profit margins compared to others. These products contribute substantially to overall profitability and are key drivers of profit.</a:t>
            </a:r>
          </a:p>
          <a:p>
            <a:r>
              <a:rPr lang="en-US" sz="1600" b="1"/>
              <a:t>Moderate-Profit Products:</a:t>
            </a:r>
            <a:r>
              <a:rPr lang="en-US" sz="1600"/>
              <a:t> Products like 'Aaron Lee' and 'Francisco Ramírez' have moderate profit margins, indicating a balanced cost-to-sales ratio. These products perform well but are not as profitable as the top performers.</a:t>
            </a:r>
          </a:p>
          <a:p>
            <a:r>
              <a:rPr lang="en-US" sz="1600" b="1"/>
              <a:t>Low-Profit Products:</a:t>
            </a:r>
            <a:r>
              <a:rPr lang="en-US" sz="1600"/>
              <a:t> Products such as 'Maxi Pérez' and '</a:t>
            </a:r>
            <a:r>
              <a:rPr lang="en-US" sz="1600" err="1"/>
              <a:t>Siriu</a:t>
            </a:r>
            <a:r>
              <a:rPr lang="en-US" sz="1600"/>
              <a:t> McLeary' show relatively lower profit margins. These products may have higher costs or lower sales prices, resulting in lower profitability.</a:t>
            </a:r>
          </a:p>
          <a:p>
            <a:r>
              <a:rPr lang="en-US" sz="1600" b="1"/>
              <a:t>Color Coding Insight: </a:t>
            </a:r>
            <a:r>
              <a:rPr lang="en-US" sz="1600"/>
              <a:t>The use of different colors helps to quickly identify different categories or groups of products. For instance, all 'Adventure Works' products are shown in orange, making it easy to see that this category has consistently high profit margins.</a:t>
            </a:r>
          </a:p>
        </p:txBody>
      </p:sp>
    </p:spTree>
    <p:extLst>
      <p:ext uri="{BB962C8B-B14F-4D97-AF65-F5344CB8AC3E}">
        <p14:creationId xmlns:p14="http://schemas.microsoft.com/office/powerpoint/2010/main" val="483345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7E34-54ED-D06E-EC12-C8F53E5FEDFD}"/>
              </a:ext>
            </a:extLst>
          </p:cNvPr>
          <p:cNvSpPr>
            <a:spLocks noGrp="1"/>
          </p:cNvSpPr>
          <p:nvPr>
            <p:ph type="title"/>
          </p:nvPr>
        </p:nvSpPr>
        <p:spPr/>
        <p:txBody>
          <a:bodyPr/>
          <a:lstStyle/>
          <a:p>
            <a:r>
              <a:rPr lang="en-US"/>
              <a:t>Profit Margin By Products </a:t>
            </a:r>
          </a:p>
        </p:txBody>
      </p:sp>
      <p:sp>
        <p:nvSpPr>
          <p:cNvPr id="3" name="Content Placeholder 2">
            <a:extLst>
              <a:ext uri="{FF2B5EF4-FFF2-40B4-BE49-F238E27FC236}">
                <a16:creationId xmlns:a16="http://schemas.microsoft.com/office/drawing/2014/main" id="{46E25862-85C3-1091-195E-1571D1437FFD}"/>
              </a:ext>
            </a:extLst>
          </p:cNvPr>
          <p:cNvSpPr>
            <a:spLocks noGrp="1"/>
          </p:cNvSpPr>
          <p:nvPr>
            <p:ph idx="1"/>
          </p:nvPr>
        </p:nvSpPr>
        <p:spPr/>
        <p:txBody>
          <a:bodyPr vert="horz" lIns="91440" tIns="45720" rIns="91440" bIns="45720" rtlCol="0" anchor="t">
            <a:normAutofit/>
          </a:bodyPr>
          <a:lstStyle/>
          <a:p>
            <a:r>
              <a:rPr lang="en-US" sz="1600" b="1">
                <a:latin typeface="Arial"/>
                <a:cs typeface="Arial"/>
              </a:rPr>
              <a:t>Strategic Recommendations:</a:t>
            </a:r>
            <a:r>
              <a:rPr lang="en-US" sz="1600">
                <a:latin typeface="Arial"/>
                <a:cs typeface="Arial"/>
              </a:rPr>
              <a:t> Enhance High-Profit Products: Focus marketing efforts and resources on high-profit products like 'Adventure Works' and 'Cyril Overn' to maximize sales and profitability.</a:t>
            </a:r>
            <a:endParaRPr lang="en-US" sz="1600"/>
          </a:p>
          <a:p>
            <a:r>
              <a:rPr lang="en-US" sz="1600" b="1">
                <a:latin typeface="Arial"/>
                <a:cs typeface="Arial"/>
              </a:rPr>
              <a:t>Optimize Moderate-Profit Products: </a:t>
            </a:r>
            <a:r>
              <a:rPr lang="en-US" sz="1600">
                <a:latin typeface="Arial"/>
                <a:cs typeface="Arial"/>
              </a:rPr>
              <a:t>Evaluate the pricing strategies and cost structures of moderate-profit products to find opportunities for improvement.</a:t>
            </a:r>
            <a:endParaRPr lang="en-US" sz="1600"/>
          </a:p>
          <a:p>
            <a:r>
              <a:rPr lang="en-US" sz="1600" b="1">
                <a:latin typeface="Arial"/>
                <a:cs typeface="Arial"/>
              </a:rPr>
              <a:t>Improve or Discontinue Low-Profit Products:</a:t>
            </a:r>
            <a:r>
              <a:rPr lang="en-US" sz="1600">
                <a:latin typeface="Arial"/>
                <a:cs typeface="Arial"/>
              </a:rPr>
              <a:t> Analyze the reasons behind the lower profit margins of products like 'Maxi Pérez' and '</a:t>
            </a:r>
            <a:r>
              <a:rPr lang="en-US" sz="1600" err="1">
                <a:latin typeface="Arial"/>
                <a:cs typeface="Arial"/>
              </a:rPr>
              <a:t>Siriu</a:t>
            </a:r>
            <a:r>
              <a:rPr lang="en-US" sz="1600">
                <a:latin typeface="Arial"/>
                <a:cs typeface="Arial"/>
              </a:rPr>
              <a:t> McLeary'. Consider cost reduction strategies, price adjustments, or even discontinuing products that consistently underperform.</a:t>
            </a:r>
            <a:endParaRPr lang="en-US" sz="1600"/>
          </a:p>
          <a:p>
            <a:r>
              <a:rPr lang="en-US" sz="1600">
                <a:latin typeface="Arial"/>
                <a:cs typeface="Arial"/>
              </a:rPr>
              <a:t>By leveraging these insights, businesses can make informed decisions to optimize their product portfolio, improve profitability, and develop targeted strategies for different product categories.</a:t>
            </a:r>
            <a:endParaRPr lang="en-US" sz="1600"/>
          </a:p>
          <a:p>
            <a:br>
              <a:rPr lang="en-US"/>
            </a:br>
            <a:endParaRPr lang="en-US"/>
          </a:p>
          <a:p>
            <a:endParaRPr lang="en-US"/>
          </a:p>
        </p:txBody>
      </p:sp>
      <p:pic>
        <p:nvPicPr>
          <p:cNvPr id="4" name="Picture 3">
            <a:extLst>
              <a:ext uri="{FF2B5EF4-FFF2-40B4-BE49-F238E27FC236}">
                <a16:creationId xmlns:a16="http://schemas.microsoft.com/office/drawing/2014/main" id="{71FBDA4F-37C5-0330-694C-1D9279269FC6}"/>
              </a:ext>
            </a:extLst>
          </p:cNvPr>
          <p:cNvPicPr>
            <a:picLocks noChangeAspect="1"/>
          </p:cNvPicPr>
          <p:nvPr/>
        </p:nvPicPr>
        <p:blipFill>
          <a:blip r:embed="rId2"/>
          <a:stretch>
            <a:fillRect/>
          </a:stretch>
        </p:blipFill>
        <p:spPr>
          <a:xfrm>
            <a:off x="5437390" y="0"/>
            <a:ext cx="667280" cy="43871029"/>
          </a:xfrm>
          <a:prstGeom prst="rect">
            <a:avLst/>
          </a:prstGeom>
        </p:spPr>
      </p:pic>
    </p:spTree>
    <p:extLst>
      <p:ext uri="{BB962C8B-B14F-4D97-AF65-F5344CB8AC3E}">
        <p14:creationId xmlns:p14="http://schemas.microsoft.com/office/powerpoint/2010/main" val="68551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B4BA1-F882-8905-547D-FC63D8AFA7D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Total Sales By Stores</a:t>
            </a:r>
          </a:p>
        </p:txBody>
      </p:sp>
      <p:pic>
        <p:nvPicPr>
          <p:cNvPr id="4" name="Content Placeholder 3">
            <a:extLst>
              <a:ext uri="{FF2B5EF4-FFF2-40B4-BE49-F238E27FC236}">
                <a16:creationId xmlns:a16="http://schemas.microsoft.com/office/drawing/2014/main" id="{5F5DAF9D-1389-6C4A-A90C-2883DB16E6D4}"/>
              </a:ext>
            </a:extLst>
          </p:cNvPr>
          <p:cNvPicPr>
            <a:picLocks noGrp="1" noChangeAspect="1"/>
          </p:cNvPicPr>
          <p:nvPr>
            <p:ph idx="1"/>
          </p:nvPr>
        </p:nvPicPr>
        <p:blipFill>
          <a:blip r:embed="rId2"/>
          <a:stretch>
            <a:fillRect/>
          </a:stretch>
        </p:blipFill>
        <p:spPr>
          <a:xfrm>
            <a:off x="643467" y="1882152"/>
            <a:ext cx="10905066" cy="3980348"/>
          </a:xfrm>
          <a:prstGeom prst="rect">
            <a:avLst/>
          </a:prstGeom>
        </p:spPr>
      </p:pic>
    </p:spTree>
    <p:extLst>
      <p:ext uri="{BB962C8B-B14F-4D97-AF65-F5344CB8AC3E}">
        <p14:creationId xmlns:p14="http://schemas.microsoft.com/office/powerpoint/2010/main" val="848781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95BD-D8E0-822C-E2A5-497BBB4A6A42}"/>
              </a:ext>
            </a:extLst>
          </p:cNvPr>
          <p:cNvSpPr>
            <a:spLocks noGrp="1"/>
          </p:cNvSpPr>
          <p:nvPr>
            <p:ph type="title"/>
          </p:nvPr>
        </p:nvSpPr>
        <p:spPr/>
        <p:txBody>
          <a:bodyPr/>
          <a:lstStyle/>
          <a:p>
            <a:r>
              <a:rPr lang="en-US"/>
              <a:t>Total Sales By Stores</a:t>
            </a:r>
          </a:p>
        </p:txBody>
      </p:sp>
      <p:sp>
        <p:nvSpPr>
          <p:cNvPr id="3" name="Content Placeholder 2">
            <a:extLst>
              <a:ext uri="{FF2B5EF4-FFF2-40B4-BE49-F238E27FC236}">
                <a16:creationId xmlns:a16="http://schemas.microsoft.com/office/drawing/2014/main" id="{EB6658A4-654C-8549-93D9-52CE5155A707}"/>
              </a:ext>
            </a:extLst>
          </p:cNvPr>
          <p:cNvSpPr>
            <a:spLocks noGrp="1"/>
          </p:cNvSpPr>
          <p:nvPr>
            <p:ph idx="1"/>
          </p:nvPr>
        </p:nvSpPr>
        <p:spPr/>
        <p:txBody>
          <a:bodyPr vert="horz" lIns="91440" tIns="45720" rIns="91440" bIns="45720" rtlCol="0" anchor="t">
            <a:normAutofit lnSpcReduction="10000"/>
          </a:bodyPr>
          <a:lstStyle/>
          <a:p>
            <a:r>
              <a:rPr lang="en-US" sz="1600" b="1"/>
              <a:t>Description:</a:t>
            </a:r>
            <a:r>
              <a:rPr lang="en-US" sz="1600"/>
              <a:t> This line and stacked column chart visualizes total sales by store. Each bar represents a store, identified by its Store Key on the X-axis, and the height of the bar indicates the total sales for that store on the Y-axis.</a:t>
            </a:r>
          </a:p>
          <a:p>
            <a:r>
              <a:rPr lang="en-US" sz="1600" b="1"/>
              <a:t>Interpretation: </a:t>
            </a:r>
            <a:r>
              <a:rPr lang="en-US" sz="1600"/>
              <a:t>Top-Performing Stores: The chart highlights which stores have the highest total sales. Stores with the tallest bars have the highest sales figures, indicating strong performance.</a:t>
            </a:r>
          </a:p>
          <a:p>
            <a:r>
              <a:rPr lang="en-US" sz="1600" b="1"/>
              <a:t>Underperforming Stores:</a:t>
            </a:r>
            <a:r>
              <a:rPr lang="en-US" sz="1600"/>
              <a:t> Stores with shorter bars have lower total sales, signaling potential areas for improvement.</a:t>
            </a:r>
          </a:p>
          <a:p>
            <a:r>
              <a:rPr lang="en-US" sz="1600" b="1"/>
              <a:t>Sales Distribution:</a:t>
            </a:r>
            <a:r>
              <a:rPr lang="en-US" sz="1600"/>
              <a:t> The chart provides a clear view of how sales are distributed across different stores, allowing for easy comparison.</a:t>
            </a:r>
          </a:p>
          <a:p>
            <a:r>
              <a:rPr lang="en-US" sz="1600" b="1"/>
              <a:t>Strategic Insights:</a:t>
            </a:r>
            <a:r>
              <a:rPr lang="en-US" sz="1600"/>
              <a:t> Focus on High-Performing Stores: Invest in marketing and inventory for stores with high sales to further boost their performance.</a:t>
            </a:r>
          </a:p>
          <a:p>
            <a:r>
              <a:rPr lang="en-US" sz="1600" b="1"/>
              <a:t>Support Underperforming Stores:</a:t>
            </a:r>
            <a:r>
              <a:rPr lang="en-US" sz="1600"/>
              <a:t> Identify and address the factors contributing to lower sales in underperforming stores.</a:t>
            </a:r>
          </a:p>
          <a:p>
            <a:r>
              <a:rPr lang="en-US" sz="1600" b="1"/>
              <a:t>Balanced Strategy:</a:t>
            </a:r>
            <a:r>
              <a:rPr lang="en-US" sz="1600"/>
              <a:t> Ensure that resources are allocated effectively to maintain a balanced sales distribution across all stores.</a:t>
            </a:r>
          </a:p>
          <a:p>
            <a:r>
              <a:rPr lang="en-US" sz="1600"/>
              <a:t>By using this chart, businesses can gain valuable insights into store performance and make data-driven decisions to optimize sales strategies.</a:t>
            </a:r>
          </a:p>
          <a:p>
            <a:endParaRPr lang="en-US" sz="1600"/>
          </a:p>
        </p:txBody>
      </p:sp>
    </p:spTree>
    <p:extLst>
      <p:ext uri="{BB962C8B-B14F-4D97-AF65-F5344CB8AC3E}">
        <p14:creationId xmlns:p14="http://schemas.microsoft.com/office/powerpoint/2010/main" val="628142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64D77-50EE-463B-B91D-5B0D7AB193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Sales Price By Product</a:t>
            </a:r>
          </a:p>
        </p:txBody>
      </p:sp>
      <p:pic>
        <p:nvPicPr>
          <p:cNvPr id="4" name="Content Placeholder 3" descr="A pie chart with numbers and a number on it&#10;&#10;Description automatically generated">
            <a:extLst>
              <a:ext uri="{FF2B5EF4-FFF2-40B4-BE49-F238E27FC236}">
                <a16:creationId xmlns:a16="http://schemas.microsoft.com/office/drawing/2014/main" id="{2C1D8398-6B31-59FA-3EC0-E9D14A5E3A40}"/>
              </a:ext>
            </a:extLst>
          </p:cNvPr>
          <p:cNvPicPr>
            <a:picLocks noGrp="1" noChangeAspect="1"/>
          </p:cNvPicPr>
          <p:nvPr>
            <p:ph idx="1"/>
          </p:nvPr>
        </p:nvPicPr>
        <p:blipFill>
          <a:blip r:embed="rId2"/>
          <a:stretch>
            <a:fillRect/>
          </a:stretch>
        </p:blipFill>
        <p:spPr>
          <a:xfrm>
            <a:off x="643467" y="1718576"/>
            <a:ext cx="10905066" cy="4307500"/>
          </a:xfrm>
          <a:prstGeom prst="rect">
            <a:avLst/>
          </a:prstGeom>
        </p:spPr>
      </p:pic>
    </p:spTree>
    <p:extLst>
      <p:ext uri="{BB962C8B-B14F-4D97-AF65-F5344CB8AC3E}">
        <p14:creationId xmlns:p14="http://schemas.microsoft.com/office/powerpoint/2010/main" val="86430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9D227-F7B7-0028-F9E0-798989EE2D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Order Value By Customer</a:t>
            </a:r>
          </a:p>
        </p:txBody>
      </p:sp>
      <p:pic>
        <p:nvPicPr>
          <p:cNvPr id="4" name="Content Placeholder 3">
            <a:extLst>
              <a:ext uri="{FF2B5EF4-FFF2-40B4-BE49-F238E27FC236}">
                <a16:creationId xmlns:a16="http://schemas.microsoft.com/office/drawing/2014/main" id="{0CCB635D-7949-C86F-EC6A-521C949FEFF9}"/>
              </a:ext>
            </a:extLst>
          </p:cNvPr>
          <p:cNvPicPr>
            <a:picLocks noGrp="1" noChangeAspect="1"/>
          </p:cNvPicPr>
          <p:nvPr>
            <p:ph idx="1"/>
          </p:nvPr>
        </p:nvPicPr>
        <p:blipFill>
          <a:blip r:embed="rId2"/>
          <a:stretch>
            <a:fillRect/>
          </a:stretch>
        </p:blipFill>
        <p:spPr>
          <a:xfrm>
            <a:off x="565027" y="1909415"/>
            <a:ext cx="11342094" cy="4273204"/>
          </a:xfrm>
          <a:prstGeom prst="rect">
            <a:avLst/>
          </a:prstGeom>
        </p:spPr>
      </p:pic>
    </p:spTree>
    <p:extLst>
      <p:ext uri="{BB962C8B-B14F-4D97-AF65-F5344CB8AC3E}">
        <p14:creationId xmlns:p14="http://schemas.microsoft.com/office/powerpoint/2010/main" val="3932114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5F23-7DB9-7951-6831-88546812A8B1}"/>
              </a:ext>
            </a:extLst>
          </p:cNvPr>
          <p:cNvSpPr>
            <a:spLocks noGrp="1"/>
          </p:cNvSpPr>
          <p:nvPr>
            <p:ph type="title"/>
          </p:nvPr>
        </p:nvSpPr>
        <p:spPr/>
        <p:txBody>
          <a:bodyPr/>
          <a:lstStyle/>
          <a:p>
            <a:r>
              <a:rPr lang="en-US"/>
              <a:t>Average Order Value By Customer</a:t>
            </a:r>
          </a:p>
        </p:txBody>
      </p:sp>
      <p:sp>
        <p:nvSpPr>
          <p:cNvPr id="3" name="Content Placeholder 2">
            <a:extLst>
              <a:ext uri="{FF2B5EF4-FFF2-40B4-BE49-F238E27FC236}">
                <a16:creationId xmlns:a16="http://schemas.microsoft.com/office/drawing/2014/main" id="{B9D6C585-D7E6-E42E-8EDE-306FF2D3D976}"/>
              </a:ext>
            </a:extLst>
          </p:cNvPr>
          <p:cNvSpPr>
            <a:spLocks noGrp="1"/>
          </p:cNvSpPr>
          <p:nvPr>
            <p:ph idx="1"/>
          </p:nvPr>
        </p:nvSpPr>
        <p:spPr/>
        <p:txBody>
          <a:bodyPr vert="horz" lIns="91440" tIns="45720" rIns="91440" bIns="45720" rtlCol="0" anchor="t">
            <a:normAutofit/>
          </a:bodyPr>
          <a:lstStyle/>
          <a:p>
            <a:r>
              <a:rPr lang="en-US" sz="1600" b="1"/>
              <a:t>Description:</a:t>
            </a:r>
            <a:r>
              <a:rPr lang="en-US" sz="1600"/>
              <a:t> This horizontal bar chart displays the "Sum of Average Order Value by Customer Key and Name." Each bar represents a customer, identified by their name and unique customer key, and the length of the bar indicates the total of their average order values.</a:t>
            </a:r>
          </a:p>
          <a:p>
            <a:r>
              <a:rPr lang="en-US" sz="1600" b="1"/>
              <a:t>Interpretation: </a:t>
            </a:r>
            <a:r>
              <a:rPr lang="en-US" sz="1600"/>
              <a:t>Top Customer Spend: The chart reveals that Soren Bro berg has the highest average order value sum, making them the top spender among the customers listed. This is followed closely by Steffen Forster and Bryan Charles.</a:t>
            </a:r>
          </a:p>
          <a:p>
            <a:r>
              <a:rPr lang="en-US" sz="1600" b="1"/>
              <a:t>High-Value Customers: </a:t>
            </a:r>
            <a:r>
              <a:rPr lang="en-US" sz="1600"/>
              <a:t>The top five customers, including Soren Bro berg, Steffen Forster, Bryan Charles, Jacqueline Casias, and Mary Barnhart, significantly contribute to the sales with high average order values.</a:t>
            </a:r>
          </a:p>
          <a:p>
            <a:r>
              <a:rPr lang="en-US" sz="1600" b="1"/>
              <a:t>Customer Engagement: </a:t>
            </a:r>
            <a:r>
              <a:rPr lang="en-US" sz="1600"/>
              <a:t>Customers with higher average order values likely have a higher level of engagement or purchase more expensive products.</a:t>
            </a:r>
          </a:p>
          <a:p>
            <a:r>
              <a:rPr lang="en-US" sz="1600" b="1"/>
              <a:t>Diverse Spending Patterns: </a:t>
            </a:r>
            <a:r>
              <a:rPr lang="en-US" sz="1600"/>
              <a:t>There is a noticeable range in the sum of average order values, indicating diverse spending behaviors among different customers.</a:t>
            </a:r>
          </a:p>
          <a:p>
            <a:r>
              <a:rPr lang="en-US" sz="1600" b="1"/>
              <a:t>Strategic Focus: </a:t>
            </a:r>
            <a:r>
              <a:rPr lang="en-US" sz="1600"/>
              <a:t>Focusing on maintaining and enhancing relationships with top spenders like Soren Bro berg and Steffen Forster can be strategically beneficial. Additionally, understanding the reasons behind the lower spending patterns of other customers could help in developing targeted marketing strategies to increase their order values.</a:t>
            </a:r>
          </a:p>
          <a:p>
            <a:endParaRPr lang="en-US" sz="1600"/>
          </a:p>
        </p:txBody>
      </p:sp>
    </p:spTree>
    <p:extLst>
      <p:ext uri="{BB962C8B-B14F-4D97-AF65-F5344CB8AC3E}">
        <p14:creationId xmlns:p14="http://schemas.microsoft.com/office/powerpoint/2010/main" val="92393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89A8-02CB-70D1-4AE1-9C0552A9FE03}"/>
              </a:ext>
            </a:extLst>
          </p:cNvPr>
          <p:cNvSpPr>
            <a:spLocks noGrp="1"/>
          </p:cNvSpPr>
          <p:nvPr>
            <p:ph type="title"/>
          </p:nvPr>
        </p:nvSpPr>
        <p:spPr/>
        <p:txBody>
          <a:bodyPr/>
          <a:lstStyle/>
          <a:p>
            <a:r>
              <a:rPr lang="en-US"/>
              <a:t>Average Sales By Products</a:t>
            </a:r>
          </a:p>
        </p:txBody>
      </p:sp>
      <p:sp>
        <p:nvSpPr>
          <p:cNvPr id="3" name="Content Placeholder 2">
            <a:extLst>
              <a:ext uri="{FF2B5EF4-FFF2-40B4-BE49-F238E27FC236}">
                <a16:creationId xmlns:a16="http://schemas.microsoft.com/office/drawing/2014/main" id="{3AFFB427-87C9-7C3F-B192-EAAB706AE270}"/>
              </a:ext>
            </a:extLst>
          </p:cNvPr>
          <p:cNvSpPr>
            <a:spLocks noGrp="1"/>
          </p:cNvSpPr>
          <p:nvPr>
            <p:ph idx="1"/>
          </p:nvPr>
        </p:nvSpPr>
        <p:spPr/>
        <p:txBody>
          <a:bodyPr vert="horz" lIns="91440" tIns="45720" rIns="91440" bIns="45720" rtlCol="0" anchor="t">
            <a:normAutofit/>
          </a:bodyPr>
          <a:lstStyle/>
          <a:p>
            <a:r>
              <a:rPr lang="en-US" sz="1600" b="1"/>
              <a:t>Description: </a:t>
            </a:r>
            <a:r>
              <a:rPr lang="en-US" sz="1600"/>
              <a:t>This pie chart visualizes the average sales price by product category. Each segment represents a product category, with the size of the slice indicating the proportion of the average sales price for that category relative to the total average sales price</a:t>
            </a:r>
          </a:p>
          <a:p>
            <a:r>
              <a:rPr lang="en-US" sz="1600" b="1"/>
              <a:t>Strategic Insights:</a:t>
            </a:r>
          </a:p>
          <a:p>
            <a:r>
              <a:rPr lang="en-US" sz="1600" b="1"/>
              <a:t>Premium Focus:</a:t>
            </a:r>
            <a:r>
              <a:rPr lang="en-US" sz="1600"/>
              <a:t> Categories such as Home Appliances and TV and Video should be the focus for premium marketing strategies, given their higher average sales prices.</a:t>
            </a:r>
          </a:p>
          <a:p>
            <a:r>
              <a:rPr lang="en-US" sz="1600" b="1"/>
              <a:t>Balanced Pricing Strategy: </a:t>
            </a:r>
            <a:r>
              <a:rPr lang="en-US" sz="1600"/>
              <a:t>For mid-range categories like Computers and Cell phones, a balanced approach to pricing and promotions could help in capturing a broad customer base.</a:t>
            </a:r>
          </a:p>
          <a:p>
            <a:r>
              <a:rPr lang="en-US" sz="1600" b="1"/>
              <a:t>Volume Strategy for Low-Price Categories:</a:t>
            </a:r>
            <a:r>
              <a:rPr lang="en-US" sz="1600"/>
              <a:t> Categories like Audio, Music, Movies and Audio Books, and Games and Toys might benefit from volume sales strategies due to their lower average prices. Bundling and discount promotions could be effective.</a:t>
            </a:r>
          </a:p>
          <a:p>
            <a:r>
              <a:rPr lang="en-US" sz="1600"/>
              <a:t>By analyzing the average sales price by product category, businesses can tailor their marketing and sales strategies to target different segments effectively, optimizing revenue across all categories.</a:t>
            </a:r>
          </a:p>
          <a:p>
            <a:endParaRPr lang="en-US" sz="1600"/>
          </a:p>
        </p:txBody>
      </p:sp>
    </p:spTree>
    <p:extLst>
      <p:ext uri="{BB962C8B-B14F-4D97-AF65-F5344CB8AC3E}">
        <p14:creationId xmlns:p14="http://schemas.microsoft.com/office/powerpoint/2010/main" val="280857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DB36-0718-81AF-6559-EFB9470932F7}"/>
              </a:ext>
            </a:extLst>
          </p:cNvPr>
          <p:cNvSpPr>
            <a:spLocks noGrp="1"/>
          </p:cNvSpPr>
          <p:nvPr>
            <p:ph type="title"/>
          </p:nvPr>
        </p:nvSpPr>
        <p:spPr>
          <a:xfrm>
            <a:off x="838200" y="365125"/>
            <a:ext cx="10515600" cy="933358"/>
          </a:xfrm>
        </p:spPr>
        <p:txBody>
          <a:bodyPr/>
          <a:lstStyle/>
          <a:p>
            <a:r>
              <a:rPr lang="en-US">
                <a:ea typeface="+mj-lt"/>
                <a:cs typeface="+mj-lt"/>
              </a:rPr>
              <a:t>Scope of Data</a:t>
            </a:r>
            <a:endParaRPr lang="en-US"/>
          </a:p>
        </p:txBody>
      </p:sp>
      <p:sp>
        <p:nvSpPr>
          <p:cNvPr id="3" name="Content Placeholder 2">
            <a:extLst>
              <a:ext uri="{FF2B5EF4-FFF2-40B4-BE49-F238E27FC236}">
                <a16:creationId xmlns:a16="http://schemas.microsoft.com/office/drawing/2014/main" id="{E9B61BFB-BDA4-BF7C-791A-7F78AD221682}"/>
              </a:ext>
            </a:extLst>
          </p:cNvPr>
          <p:cNvSpPr>
            <a:spLocks noGrp="1"/>
          </p:cNvSpPr>
          <p:nvPr>
            <p:ph idx="1"/>
          </p:nvPr>
        </p:nvSpPr>
        <p:spPr>
          <a:xfrm>
            <a:off x="838200" y="1310155"/>
            <a:ext cx="10515600" cy="4866808"/>
          </a:xfrm>
        </p:spPr>
        <p:txBody>
          <a:bodyPr vert="horz" lIns="91440" tIns="45720" rIns="91440" bIns="45720" rtlCol="0" anchor="t">
            <a:normAutofit/>
          </a:bodyPr>
          <a:lstStyle/>
          <a:p>
            <a:r>
              <a:rPr lang="en-US" b="1">
                <a:ea typeface="+mn-lt"/>
                <a:cs typeface="+mn-lt"/>
              </a:rPr>
              <a:t>Datasets Included:</a:t>
            </a:r>
            <a:endParaRPr lang="en-US" b="1"/>
          </a:p>
          <a:p>
            <a:r>
              <a:rPr lang="en-US" sz="2000" b="1">
                <a:ea typeface="+mn-lt"/>
                <a:cs typeface="+mn-lt"/>
              </a:rPr>
              <a:t>Stores Data:</a:t>
            </a:r>
            <a:r>
              <a:rPr lang="en-US" sz="2000">
                <a:ea typeface="+mn-lt"/>
                <a:cs typeface="+mn-lt"/>
              </a:rPr>
              <a:t> Information on store locations and operational details.</a:t>
            </a:r>
            <a:endParaRPr lang="en-US" sz="2000"/>
          </a:p>
          <a:p>
            <a:r>
              <a:rPr lang="en-US" sz="2000" b="1">
                <a:ea typeface="+mn-lt"/>
                <a:cs typeface="+mn-lt"/>
              </a:rPr>
              <a:t>Products Data:</a:t>
            </a:r>
            <a:r>
              <a:rPr lang="en-US" sz="2000">
                <a:ea typeface="+mn-lt"/>
                <a:cs typeface="+mn-lt"/>
              </a:rPr>
              <a:t> Details about products and their categories.</a:t>
            </a:r>
            <a:endParaRPr lang="en-US"/>
          </a:p>
          <a:p>
            <a:r>
              <a:rPr lang="en-US" sz="2000" b="1">
                <a:ea typeface="+mn-lt"/>
                <a:cs typeface="+mn-lt"/>
              </a:rPr>
              <a:t>Sales Data:</a:t>
            </a:r>
            <a:r>
              <a:rPr lang="en-US" sz="2000">
                <a:ea typeface="+mn-lt"/>
                <a:cs typeface="+mn-lt"/>
              </a:rPr>
              <a:t> Transaction records and sales information.</a:t>
            </a:r>
            <a:endParaRPr lang="en-US"/>
          </a:p>
          <a:p>
            <a:r>
              <a:rPr lang="en-US" sz="2000" b="1">
                <a:ea typeface="+mn-lt"/>
                <a:cs typeface="+mn-lt"/>
              </a:rPr>
              <a:t>Exchange Rates Data:</a:t>
            </a:r>
            <a:r>
              <a:rPr lang="en-US" sz="2000">
                <a:ea typeface="+mn-lt"/>
                <a:cs typeface="+mn-lt"/>
              </a:rPr>
              <a:t> Impact of currency fluctuations on international sales.</a:t>
            </a:r>
            <a:endParaRPr lang="en-US">
              <a:ea typeface="+mn-lt"/>
              <a:cs typeface="+mn-lt"/>
            </a:endParaRPr>
          </a:p>
          <a:p>
            <a:r>
              <a:rPr lang="en-US" sz="2000" b="1">
                <a:ea typeface="+mn-lt"/>
                <a:cs typeface="+mn-lt"/>
              </a:rPr>
              <a:t>Customers Data:</a:t>
            </a:r>
            <a:r>
              <a:rPr lang="en-US" sz="2000">
                <a:ea typeface="+mn-lt"/>
                <a:cs typeface="+mn-lt"/>
              </a:rPr>
              <a:t> Customer demographics and details.</a:t>
            </a:r>
            <a:endParaRPr lang="en-US"/>
          </a:p>
          <a:p>
            <a:r>
              <a:rPr lang="en-US" sz="2000" b="1">
                <a:ea typeface="+mn-lt"/>
                <a:cs typeface="+mn-lt"/>
              </a:rPr>
              <a:t>Data Coverage: </a:t>
            </a:r>
            <a:r>
              <a:rPr lang="en-US" sz="2000">
                <a:ea typeface="+mn-lt"/>
                <a:cs typeface="+mn-lt"/>
              </a:rPr>
              <a:t>The analysis includes comprehensive data from multiple regions, product categories, and time periods to provide a detailed understanding of business operations and customer interactions.</a:t>
            </a:r>
            <a:endParaRPr lang="en-US"/>
          </a:p>
          <a:p>
            <a:endParaRPr lang="en-US" sz="2000"/>
          </a:p>
        </p:txBody>
      </p:sp>
    </p:spTree>
    <p:extLst>
      <p:ext uri="{BB962C8B-B14F-4D97-AF65-F5344CB8AC3E}">
        <p14:creationId xmlns:p14="http://schemas.microsoft.com/office/powerpoint/2010/main" val="412245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20A2-326C-4C44-6F1F-5B9AE7DD865B}"/>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3F171AB2-6961-2CF3-0C27-2D9ACBA26C00}"/>
              </a:ext>
            </a:extLst>
          </p:cNvPr>
          <p:cNvSpPr>
            <a:spLocks noGrp="1"/>
          </p:cNvSpPr>
          <p:nvPr>
            <p:ph idx="1"/>
          </p:nvPr>
        </p:nvSpPr>
        <p:spPr/>
        <p:txBody>
          <a:bodyPr vert="horz" lIns="91440" tIns="45720" rIns="91440" bIns="45720" rtlCol="0" anchor="t">
            <a:normAutofit/>
          </a:bodyPr>
          <a:lstStyle/>
          <a:p>
            <a:r>
              <a:rPr lang="en-US" sz="1800" b="1">
                <a:ea typeface="+mn-lt"/>
                <a:cs typeface="+mn-lt"/>
              </a:rPr>
              <a:t>Marketing Strategies:</a:t>
            </a:r>
            <a:r>
              <a:rPr lang="en-US" sz="1800">
                <a:ea typeface="+mn-lt"/>
                <a:cs typeface="+mn-lt"/>
              </a:rPr>
              <a:t> Based on customer and sales analysis</a:t>
            </a:r>
            <a:endParaRPr lang="en-US" sz="1800"/>
          </a:p>
          <a:p>
            <a:r>
              <a:rPr lang="en-US" sz="1800" b="1">
                <a:ea typeface="+mn-lt"/>
                <a:cs typeface="+mn-lt"/>
              </a:rPr>
              <a:t>Inventory Management:</a:t>
            </a:r>
            <a:r>
              <a:rPr lang="en-US" sz="1800">
                <a:ea typeface="+mn-lt"/>
                <a:cs typeface="+mn-lt"/>
              </a:rPr>
              <a:t> Recommendations based on product and sales analysis</a:t>
            </a:r>
            <a:endParaRPr lang="en-US" sz="1800"/>
          </a:p>
          <a:p>
            <a:r>
              <a:rPr lang="en-US" sz="1800" b="1">
                <a:ea typeface="+mn-lt"/>
                <a:cs typeface="+mn-lt"/>
              </a:rPr>
              <a:t>Sales Forecasting:</a:t>
            </a:r>
            <a:r>
              <a:rPr lang="en-US" sz="1800">
                <a:ea typeface="+mn-lt"/>
                <a:cs typeface="+mn-lt"/>
              </a:rPr>
              <a:t> Insights for better forecasting</a:t>
            </a:r>
            <a:endParaRPr lang="en-US" sz="1800"/>
          </a:p>
          <a:p>
            <a:r>
              <a:rPr lang="en-US" sz="1800" b="1">
                <a:ea typeface="+mn-lt"/>
                <a:cs typeface="+mn-lt"/>
              </a:rPr>
              <a:t>Product Development:</a:t>
            </a:r>
            <a:r>
              <a:rPr lang="en-US" sz="1800">
                <a:ea typeface="+mn-lt"/>
                <a:cs typeface="+mn-lt"/>
              </a:rPr>
              <a:t> Based on product and customer feedback</a:t>
            </a:r>
            <a:endParaRPr lang="en-US" sz="1800"/>
          </a:p>
          <a:p>
            <a:r>
              <a:rPr lang="en-US" sz="1800" b="1">
                <a:ea typeface="+mn-lt"/>
                <a:cs typeface="+mn-lt"/>
              </a:rPr>
              <a:t>Store Operations:</a:t>
            </a:r>
            <a:r>
              <a:rPr lang="en-US" sz="1800">
                <a:ea typeface="+mn-lt"/>
                <a:cs typeface="+mn-lt"/>
              </a:rPr>
              <a:t> Recommendations for expansion and optimization</a:t>
            </a:r>
            <a:endParaRPr lang="en-US" sz="1800"/>
          </a:p>
        </p:txBody>
      </p:sp>
    </p:spTree>
    <p:extLst>
      <p:ext uri="{BB962C8B-B14F-4D97-AF65-F5344CB8AC3E}">
        <p14:creationId xmlns:p14="http://schemas.microsoft.com/office/powerpoint/2010/main" val="2575909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9F75-4B65-0B22-82A5-42E089FA0BAF}"/>
              </a:ext>
            </a:extLst>
          </p:cNvPr>
          <p:cNvSpPr>
            <a:spLocks noGrp="1"/>
          </p:cNvSpPr>
          <p:nvPr>
            <p:ph type="title"/>
          </p:nvPr>
        </p:nvSpPr>
        <p:spPr/>
        <p:txBody>
          <a:bodyPr/>
          <a:lstStyle/>
          <a:p>
            <a:r>
              <a:rPr lang="en-US"/>
              <a:t>Overall Insights</a:t>
            </a:r>
          </a:p>
        </p:txBody>
      </p:sp>
      <p:sp>
        <p:nvSpPr>
          <p:cNvPr id="3" name="Content Placeholder 2">
            <a:extLst>
              <a:ext uri="{FF2B5EF4-FFF2-40B4-BE49-F238E27FC236}">
                <a16:creationId xmlns:a16="http://schemas.microsoft.com/office/drawing/2014/main" id="{921F439F-7A10-D964-C189-15F7712E8741}"/>
              </a:ext>
            </a:extLst>
          </p:cNvPr>
          <p:cNvSpPr>
            <a:spLocks noGrp="1"/>
          </p:cNvSpPr>
          <p:nvPr>
            <p:ph idx="1"/>
          </p:nvPr>
        </p:nvSpPr>
        <p:spPr>
          <a:xfrm>
            <a:off x="838200" y="2027331"/>
            <a:ext cx="10515600" cy="4149632"/>
          </a:xfrm>
        </p:spPr>
        <p:txBody>
          <a:bodyPr vert="horz" lIns="91440" tIns="45720" rIns="91440" bIns="45720" rtlCol="0" anchor="t">
            <a:normAutofit/>
          </a:bodyPr>
          <a:lstStyle/>
          <a:p>
            <a:r>
              <a:rPr lang="en-US" sz="1600" b="1">
                <a:ea typeface="+mn-lt"/>
                <a:cs typeface="+mn-lt"/>
              </a:rPr>
              <a:t>Leverage Peak Sales Periods: </a:t>
            </a:r>
            <a:r>
              <a:rPr lang="en-US" sz="1600">
                <a:ea typeface="+mn-lt"/>
                <a:cs typeface="+mn-lt"/>
              </a:rPr>
              <a:t>Utilize insights from sales spikes to plan marketing and inventory strategies around these periods.</a:t>
            </a:r>
          </a:p>
          <a:p>
            <a:r>
              <a:rPr lang="en-US" sz="1600" b="1">
                <a:ea typeface="+mn-lt"/>
                <a:cs typeface="+mn-lt"/>
              </a:rPr>
              <a:t>Focus on Top Product Categories:</a:t>
            </a:r>
            <a:r>
              <a:rPr lang="en-US" sz="1600">
                <a:ea typeface="+mn-lt"/>
                <a:cs typeface="+mn-lt"/>
              </a:rPr>
              <a:t> Prioritize the top-performing product categories (Cameras and Accessories, Audio) in marketing and inventory management.</a:t>
            </a:r>
          </a:p>
          <a:p>
            <a:r>
              <a:rPr lang="en-US" sz="1600" b="1">
                <a:ea typeface="+mn-lt"/>
                <a:cs typeface="+mn-lt"/>
              </a:rPr>
              <a:t>Target High-Performing Demographics: </a:t>
            </a:r>
            <a:r>
              <a:rPr lang="en-US" sz="1600">
                <a:ea typeface="+mn-lt"/>
                <a:cs typeface="+mn-lt"/>
              </a:rPr>
              <a:t>Enhance marketing efforts towards the 65+ age group, which shows higher engagement.</a:t>
            </a:r>
          </a:p>
          <a:p>
            <a:r>
              <a:rPr lang="en-US" sz="1600" b="1">
                <a:ea typeface="+mn-lt"/>
                <a:cs typeface="+mn-lt"/>
              </a:rPr>
              <a:t>Address Declining Trends:</a:t>
            </a:r>
            <a:r>
              <a:rPr lang="en-US" sz="1600">
                <a:ea typeface="+mn-lt"/>
                <a:cs typeface="+mn-lt"/>
              </a:rPr>
              <a:t> Investigate and address the reasons behind sales declines in recent years to reverse the trend.</a:t>
            </a:r>
          </a:p>
          <a:p>
            <a:r>
              <a:rPr lang="en-US" sz="1600" b="1">
                <a:ea typeface="+mn-lt"/>
                <a:cs typeface="+mn-lt"/>
              </a:rPr>
              <a:t>Optimize Store Operations: </a:t>
            </a:r>
            <a:r>
              <a:rPr lang="en-US" sz="1600">
                <a:ea typeface="+mn-lt"/>
                <a:cs typeface="+mn-lt"/>
              </a:rPr>
              <a:t>Focus on larger stores and consider expanding them or opening new large stores. Invest in older, high-performing stores to sustain their success.</a:t>
            </a:r>
          </a:p>
          <a:p>
            <a:r>
              <a:rPr lang="en-US" sz="1600">
                <a:ea typeface="+mn-lt"/>
                <a:cs typeface="+mn-lt"/>
              </a:rPr>
              <a:t>These insights can guide strategic decisions to enhance customer satisfaction, optimize operations, and drive overall business growth.</a:t>
            </a:r>
          </a:p>
        </p:txBody>
      </p:sp>
    </p:spTree>
    <p:extLst>
      <p:ext uri="{BB962C8B-B14F-4D97-AF65-F5344CB8AC3E}">
        <p14:creationId xmlns:p14="http://schemas.microsoft.com/office/powerpoint/2010/main" val="1603229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E4A6-C536-9997-1F4E-A46A99B2B8CF}"/>
              </a:ext>
            </a:extLst>
          </p:cNvPr>
          <p:cNvSpPr>
            <a:spLocks noGrp="1"/>
          </p:cNvSpPr>
          <p:nvPr>
            <p:ph type="title"/>
          </p:nvPr>
        </p:nvSpPr>
        <p:spPr>
          <a:xfrm>
            <a:off x="-1402976" y="-777874"/>
            <a:ext cx="2884394" cy="160152"/>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73FA7344-89D7-47FC-9EE1-5F68379B3013}"/>
              </a:ext>
            </a:extLst>
          </p:cNvPr>
          <p:cNvSpPr>
            <a:spLocks noGrp="1"/>
          </p:cNvSpPr>
          <p:nvPr>
            <p:ph idx="1"/>
          </p:nvPr>
        </p:nvSpPr>
        <p:spPr/>
        <p:txBody>
          <a:bodyPr vert="horz" lIns="91440" tIns="45720" rIns="91440" bIns="45720" rtlCol="0" anchor="t">
            <a:normAutofit/>
          </a:bodyPr>
          <a:lstStyle/>
          <a:p>
            <a:pPr marL="0" indent="0">
              <a:buNone/>
            </a:pPr>
            <a:r>
              <a:rPr lang="en-US" sz="4000">
                <a:ea typeface="+mn-lt"/>
                <a:cs typeface="+mn-lt"/>
              </a:rPr>
              <a:t>                                  </a:t>
            </a:r>
          </a:p>
          <a:p>
            <a:pPr marL="0" indent="0">
              <a:buNone/>
            </a:pPr>
            <a:r>
              <a:rPr lang="en-US" sz="4000">
                <a:ea typeface="+mn-lt"/>
                <a:cs typeface="+mn-lt"/>
              </a:rPr>
              <a:t>                                        Thank You</a:t>
            </a:r>
            <a:endParaRPr lang="en-US" sz="4000"/>
          </a:p>
        </p:txBody>
      </p:sp>
    </p:spTree>
    <p:extLst>
      <p:ext uri="{BB962C8B-B14F-4D97-AF65-F5344CB8AC3E}">
        <p14:creationId xmlns:p14="http://schemas.microsoft.com/office/powerpoint/2010/main" val="297669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0F78-8C8A-E2F8-9C01-BA2960371DAB}"/>
              </a:ext>
            </a:extLst>
          </p:cNvPr>
          <p:cNvSpPr>
            <a:spLocks noGrp="1"/>
          </p:cNvSpPr>
          <p:nvPr>
            <p:ph type="title"/>
          </p:nvPr>
        </p:nvSpPr>
        <p:spPr>
          <a:xfrm>
            <a:off x="535642" y="197037"/>
            <a:ext cx="10818158" cy="1224709"/>
          </a:xfrm>
        </p:spPr>
        <p:txBody>
          <a:bodyPr/>
          <a:lstStyle/>
          <a:p>
            <a:r>
              <a:rPr lang="en-US">
                <a:ea typeface="+mj-lt"/>
                <a:cs typeface="+mj-lt"/>
              </a:rPr>
              <a:t>   Data Cleaning Steps</a:t>
            </a:r>
            <a:endParaRPr lang="en-US"/>
          </a:p>
        </p:txBody>
      </p:sp>
      <p:sp>
        <p:nvSpPr>
          <p:cNvPr id="3" name="Content Placeholder 2">
            <a:extLst>
              <a:ext uri="{FF2B5EF4-FFF2-40B4-BE49-F238E27FC236}">
                <a16:creationId xmlns:a16="http://schemas.microsoft.com/office/drawing/2014/main" id="{DAC31C64-D261-A1DF-2FFC-6A66AAA4060B}"/>
              </a:ext>
            </a:extLst>
          </p:cNvPr>
          <p:cNvSpPr>
            <a:spLocks noGrp="1"/>
          </p:cNvSpPr>
          <p:nvPr>
            <p:ph idx="1"/>
          </p:nvPr>
        </p:nvSpPr>
        <p:spPr>
          <a:xfrm>
            <a:off x="838200" y="1422214"/>
            <a:ext cx="10515600" cy="4754749"/>
          </a:xfrm>
        </p:spPr>
        <p:txBody>
          <a:bodyPr vert="horz" lIns="91440" tIns="45720" rIns="91440" bIns="45720" rtlCol="0" anchor="t">
            <a:noAutofit/>
          </a:bodyPr>
          <a:lstStyle/>
          <a:p>
            <a:r>
              <a:rPr lang="en-US" sz="2400" b="1">
                <a:ea typeface="+mn-lt"/>
                <a:cs typeface="+mn-lt"/>
              </a:rPr>
              <a:t>Handling Missing Values:</a:t>
            </a:r>
            <a:endParaRPr lang="en-US" b="1">
              <a:ea typeface="+mn-lt"/>
              <a:cs typeface="+mn-lt"/>
            </a:endParaRPr>
          </a:p>
          <a:p>
            <a:r>
              <a:rPr lang="en-US" sz="1600">
                <a:ea typeface="+mn-lt"/>
                <a:cs typeface="+mn-lt"/>
              </a:rPr>
              <a:t>Identification: Check for missing or null values across all datasets.</a:t>
            </a:r>
            <a:endParaRPr lang="en-US">
              <a:ea typeface="+mn-lt"/>
              <a:cs typeface="+mn-lt"/>
            </a:endParaRPr>
          </a:p>
          <a:p>
            <a:r>
              <a:rPr lang="en-US" sz="1600" b="1">
                <a:ea typeface="+mn-lt"/>
                <a:cs typeface="+mn-lt"/>
              </a:rPr>
              <a:t>Approach:</a:t>
            </a:r>
            <a:endParaRPr lang="en-US" b="1"/>
          </a:p>
          <a:p>
            <a:r>
              <a:rPr lang="en-US" sz="1600" b="1">
                <a:ea typeface="+mn-lt"/>
                <a:cs typeface="+mn-lt"/>
              </a:rPr>
              <a:t>Imputation:</a:t>
            </a:r>
            <a:r>
              <a:rPr lang="en-US" sz="1600">
                <a:ea typeface="+mn-lt"/>
                <a:cs typeface="+mn-lt"/>
              </a:rPr>
              <a:t> Fill missing values with appropriate substitutes (e.g., mean, median, mode) or use interpolation for continuous variables.</a:t>
            </a:r>
            <a:endParaRPr lang="en-US"/>
          </a:p>
          <a:p>
            <a:r>
              <a:rPr lang="en-US" sz="1600" b="1">
                <a:ea typeface="+mn-lt"/>
                <a:cs typeface="+mn-lt"/>
              </a:rPr>
              <a:t>Removal:</a:t>
            </a:r>
            <a:r>
              <a:rPr lang="en-US" sz="1600">
                <a:ea typeface="+mn-lt"/>
                <a:cs typeface="+mn-lt"/>
              </a:rPr>
              <a:t> Exclude rows or columns with excessive missing values if imputation is not feasible.</a:t>
            </a:r>
            <a:endParaRPr lang="en-US"/>
          </a:p>
          <a:p>
            <a:r>
              <a:rPr lang="en-US" sz="1600">
                <a:ea typeface="+mn-lt"/>
                <a:cs typeface="+mn-lt"/>
              </a:rPr>
              <a:t>Consistency: Ensure that missing values are handled consistently across related datasets.</a:t>
            </a:r>
            <a:endParaRPr lang="en-US"/>
          </a:p>
          <a:p>
            <a:r>
              <a:rPr lang="en-US" sz="2400" b="1">
                <a:ea typeface="+mn-lt"/>
                <a:cs typeface="+mn-lt"/>
              </a:rPr>
              <a:t>Data Type Conversion:</a:t>
            </a:r>
          </a:p>
          <a:p>
            <a:r>
              <a:rPr lang="en-US" sz="1600" b="1">
                <a:ea typeface="+mn-lt"/>
                <a:cs typeface="+mn-lt"/>
              </a:rPr>
              <a:t> Date Fields:</a:t>
            </a:r>
            <a:r>
              <a:rPr lang="en-US" sz="1600">
                <a:ea typeface="+mn-lt"/>
                <a:cs typeface="+mn-lt"/>
              </a:rPr>
              <a:t> Convert date fields to a standardized datetime format for consistency (e.g., Order Date, Open Date, Date in exchange rates).</a:t>
            </a:r>
          </a:p>
          <a:p>
            <a:r>
              <a:rPr lang="en-US" sz="1600" b="1">
                <a:ea typeface="+mn-lt"/>
                <a:cs typeface="+mn-lt"/>
              </a:rPr>
              <a:t>Numerical Fields:</a:t>
            </a:r>
            <a:r>
              <a:rPr lang="en-US" sz="1600">
                <a:ea typeface="+mn-lt"/>
                <a:cs typeface="+mn-lt"/>
              </a:rPr>
              <a:t> Ensure that numerical values (e.g., Unit Cost USD, Unit Price USD, Exchange) are in the correct numeric format for calculations.</a:t>
            </a:r>
          </a:p>
          <a:p>
            <a:r>
              <a:rPr lang="en-US" sz="1600" b="1">
                <a:ea typeface="+mn-lt"/>
                <a:cs typeface="+mn-lt"/>
              </a:rPr>
              <a:t>Categorical Fields:</a:t>
            </a:r>
            <a:r>
              <a:rPr lang="en-US" sz="1600">
                <a:ea typeface="+mn-lt"/>
                <a:cs typeface="+mn-lt"/>
              </a:rPr>
              <a:t> Convert categorical variables (e.g., Country, Brand, Currency Code) to consistent text or categorical types.</a:t>
            </a:r>
          </a:p>
          <a:p>
            <a:endParaRPr lang="en-US" sz="1600">
              <a:ea typeface="+mn-lt"/>
              <a:cs typeface="+mn-lt"/>
            </a:endParaRPr>
          </a:p>
        </p:txBody>
      </p:sp>
    </p:spTree>
    <p:extLst>
      <p:ext uri="{BB962C8B-B14F-4D97-AF65-F5344CB8AC3E}">
        <p14:creationId xmlns:p14="http://schemas.microsoft.com/office/powerpoint/2010/main" val="342424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Content Placeholder 15" descr="A screenshot of a graph&#10;&#10;Description automatically generated">
            <a:extLst>
              <a:ext uri="{FF2B5EF4-FFF2-40B4-BE49-F238E27FC236}">
                <a16:creationId xmlns:a16="http://schemas.microsoft.com/office/drawing/2014/main" id="{44A491D5-E86A-D06E-B16B-81DE500C679D}"/>
              </a:ext>
            </a:extLst>
          </p:cNvPr>
          <p:cNvPicPr>
            <a:picLocks noGrp="1" noChangeAspect="1"/>
          </p:cNvPicPr>
          <p:nvPr>
            <p:ph idx="1"/>
          </p:nvPr>
        </p:nvPicPr>
        <p:blipFill>
          <a:blip r:embed="rId2"/>
          <a:stretch>
            <a:fillRect/>
          </a:stretch>
        </p:blipFill>
        <p:spPr>
          <a:xfrm>
            <a:off x="1" y="-5649"/>
            <a:ext cx="12191998" cy="6846888"/>
          </a:xfrm>
        </p:spPr>
      </p:pic>
    </p:spTree>
    <p:extLst>
      <p:ext uri="{BB962C8B-B14F-4D97-AF65-F5344CB8AC3E}">
        <p14:creationId xmlns:p14="http://schemas.microsoft.com/office/powerpoint/2010/main" val="368413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075-66FB-3023-4E86-FC11A47BD77D}"/>
              </a:ext>
            </a:extLst>
          </p:cNvPr>
          <p:cNvSpPr>
            <a:spLocks noGrp="1"/>
          </p:cNvSpPr>
          <p:nvPr>
            <p:ph type="title"/>
          </p:nvPr>
        </p:nvSpPr>
        <p:spPr>
          <a:xfrm>
            <a:off x="838200" y="365125"/>
            <a:ext cx="10515600" cy="597181"/>
          </a:xfrm>
        </p:spPr>
        <p:txBody>
          <a:bodyPr>
            <a:normAutofit fontScale="90000"/>
          </a:bodyPr>
          <a:lstStyle/>
          <a:p>
            <a:r>
              <a:rPr lang="en-US"/>
              <a:t>Overall Analysis</a:t>
            </a:r>
          </a:p>
        </p:txBody>
      </p:sp>
      <p:sp>
        <p:nvSpPr>
          <p:cNvPr id="3" name="Content Placeholder 2">
            <a:extLst>
              <a:ext uri="{FF2B5EF4-FFF2-40B4-BE49-F238E27FC236}">
                <a16:creationId xmlns:a16="http://schemas.microsoft.com/office/drawing/2014/main" id="{CCFF0422-AC25-E4B5-3E2A-F8891627EF36}"/>
              </a:ext>
            </a:extLst>
          </p:cNvPr>
          <p:cNvSpPr>
            <a:spLocks noGrp="1"/>
          </p:cNvSpPr>
          <p:nvPr>
            <p:ph idx="1"/>
          </p:nvPr>
        </p:nvSpPr>
        <p:spPr>
          <a:xfrm>
            <a:off x="838200" y="1175684"/>
            <a:ext cx="10515600" cy="5001279"/>
          </a:xfrm>
        </p:spPr>
        <p:txBody>
          <a:bodyPr vert="horz" lIns="91440" tIns="45720" rIns="91440" bIns="45720" rtlCol="0" anchor="t">
            <a:normAutofit/>
          </a:bodyPr>
          <a:lstStyle/>
          <a:p>
            <a:r>
              <a:rPr lang="en-US" sz="1600" b="1">
                <a:ea typeface="+mn-lt"/>
                <a:cs typeface="+mn-lt"/>
              </a:rPr>
              <a:t>Sum of Total Sales by Month :</a:t>
            </a:r>
          </a:p>
          <a:p>
            <a:r>
              <a:rPr lang="en-US" sz="1600" b="1">
                <a:ea typeface="+mn-lt"/>
                <a:cs typeface="+mn-lt"/>
              </a:rPr>
              <a:t> Seasonal Trends: </a:t>
            </a:r>
            <a:r>
              <a:rPr lang="en-US" sz="1600">
                <a:ea typeface="+mn-lt"/>
                <a:cs typeface="+mn-lt"/>
              </a:rPr>
              <a:t>The area chart shows fluctuations in sales over time, with noticeable peaks and troughs. For example, there is a significant spike in sales around mid-2019 and early 2020. These peaks could correspond to successful marketing campaigns, holiday seasons, or new product launches.</a:t>
            </a:r>
          </a:p>
          <a:p>
            <a:r>
              <a:rPr lang="en-US" sz="1600" b="1">
                <a:ea typeface="+mn-lt"/>
                <a:cs typeface="+mn-lt"/>
              </a:rPr>
              <a:t>Actionable Recommendation:</a:t>
            </a:r>
            <a:r>
              <a:rPr lang="en-US" sz="1600">
                <a:ea typeface="+mn-lt"/>
                <a:cs typeface="+mn-lt"/>
              </a:rPr>
              <a:t> Focus marketing efforts and inventory stockpiling around these peak periods to maximize sales. Analyze what specific factors contributed to these peaks and replicate successful strategies.</a:t>
            </a:r>
          </a:p>
          <a:p>
            <a:r>
              <a:rPr lang="en-US" sz="1600" b="1">
                <a:ea typeface="+mn-lt"/>
                <a:cs typeface="+mn-lt"/>
              </a:rPr>
              <a:t>Sum of Total Sales and First Product by Category :</a:t>
            </a:r>
          </a:p>
          <a:p>
            <a:r>
              <a:rPr lang="en-US" sz="1600" b="1">
                <a:ea typeface="+mn-lt"/>
                <a:cs typeface="+mn-lt"/>
              </a:rPr>
              <a:t>Category Contribution:</a:t>
            </a:r>
            <a:r>
              <a:rPr lang="en-US" sz="1600">
                <a:ea typeface="+mn-lt"/>
                <a:cs typeface="+mn-lt"/>
              </a:rPr>
              <a:t> The pie chart indicates the distribution of sales among different product categories. </a:t>
            </a:r>
          </a:p>
          <a:p>
            <a:r>
              <a:rPr lang="en-US" sz="1600" b="1">
                <a:ea typeface="+mn-lt"/>
                <a:cs typeface="+mn-lt"/>
              </a:rPr>
              <a:t>For instance:</a:t>
            </a:r>
            <a:endParaRPr lang="en-US" sz="1600" b="1"/>
          </a:p>
          <a:p>
            <a:r>
              <a:rPr lang="en-US" sz="1600" b="1">
                <a:ea typeface="+mn-lt"/>
                <a:cs typeface="+mn-lt"/>
              </a:rPr>
              <a:t>Audio:</a:t>
            </a:r>
            <a:r>
              <a:rPr lang="en-US" sz="1600">
                <a:ea typeface="+mn-lt"/>
                <a:cs typeface="+mn-lt"/>
              </a:rPr>
              <a:t> 29.99%</a:t>
            </a:r>
            <a:endParaRPr lang="en-US" sz="1600"/>
          </a:p>
          <a:p>
            <a:r>
              <a:rPr lang="en-US" sz="1600" b="1">
                <a:ea typeface="+mn-lt"/>
                <a:cs typeface="+mn-lt"/>
              </a:rPr>
              <a:t>Cameras and Accessories:</a:t>
            </a:r>
            <a:r>
              <a:rPr lang="en-US" sz="1600">
                <a:ea typeface="+mn-lt"/>
                <a:cs typeface="+mn-lt"/>
              </a:rPr>
              <a:t> 31.05%</a:t>
            </a:r>
            <a:endParaRPr lang="en-US" sz="1600"/>
          </a:p>
          <a:p>
            <a:r>
              <a:rPr lang="en-US" sz="1600" b="1">
                <a:ea typeface="+mn-lt"/>
                <a:cs typeface="+mn-lt"/>
              </a:rPr>
              <a:t>Cell Phones: </a:t>
            </a:r>
            <a:r>
              <a:rPr lang="en-US" sz="1600">
                <a:ea typeface="+mn-lt"/>
                <a:cs typeface="+mn-lt"/>
              </a:rPr>
              <a:t>22.32%</a:t>
            </a:r>
            <a:endParaRPr lang="en-US" sz="1600"/>
          </a:p>
          <a:p>
            <a:r>
              <a:rPr lang="en-US" sz="1600" b="1">
                <a:ea typeface="+mn-lt"/>
                <a:cs typeface="+mn-lt"/>
              </a:rPr>
              <a:t>Computers:</a:t>
            </a:r>
            <a:r>
              <a:rPr lang="en-US" sz="1600">
                <a:ea typeface="+mn-lt"/>
                <a:cs typeface="+mn-lt"/>
              </a:rPr>
              <a:t> 16.7%</a:t>
            </a:r>
            <a:endParaRPr lang="en-US" sz="1600"/>
          </a:p>
          <a:p>
            <a:r>
              <a:rPr lang="en-US" sz="1600" b="1">
                <a:ea typeface="+mn-lt"/>
                <a:cs typeface="+mn-lt"/>
              </a:rPr>
              <a:t>Actionable Recommendation: </a:t>
            </a:r>
            <a:r>
              <a:rPr lang="en-US" sz="1600">
                <a:ea typeface="+mn-lt"/>
                <a:cs typeface="+mn-lt"/>
              </a:rPr>
              <a:t>Given that Cameras and Accessories and Audio categories are the top contributors to sales, consider investing more in these categories. This could include expanding the product range, improving marketing strategies, or offering promotions.</a:t>
            </a:r>
            <a:endParaRPr lang="en-US"/>
          </a:p>
        </p:txBody>
      </p:sp>
    </p:spTree>
    <p:extLst>
      <p:ext uri="{BB962C8B-B14F-4D97-AF65-F5344CB8AC3E}">
        <p14:creationId xmlns:p14="http://schemas.microsoft.com/office/powerpoint/2010/main" val="23948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61A4-6C5F-4344-56BC-BACC889AA672}"/>
              </a:ext>
            </a:extLst>
          </p:cNvPr>
          <p:cNvSpPr>
            <a:spLocks noGrp="1"/>
          </p:cNvSpPr>
          <p:nvPr>
            <p:ph type="title"/>
          </p:nvPr>
        </p:nvSpPr>
        <p:spPr>
          <a:xfrm>
            <a:off x="838200" y="365125"/>
            <a:ext cx="10515600" cy="574770"/>
          </a:xfrm>
        </p:spPr>
        <p:txBody>
          <a:bodyPr>
            <a:normAutofit fontScale="90000"/>
          </a:bodyPr>
          <a:lstStyle/>
          <a:p>
            <a:r>
              <a:rPr lang="en-US"/>
              <a:t>Overall Analysis</a:t>
            </a:r>
          </a:p>
        </p:txBody>
      </p:sp>
      <p:sp>
        <p:nvSpPr>
          <p:cNvPr id="3" name="Content Placeholder 2">
            <a:extLst>
              <a:ext uri="{FF2B5EF4-FFF2-40B4-BE49-F238E27FC236}">
                <a16:creationId xmlns:a16="http://schemas.microsoft.com/office/drawing/2014/main" id="{B85B90C9-97AE-9F40-E738-399B5A6FF43A}"/>
              </a:ext>
            </a:extLst>
          </p:cNvPr>
          <p:cNvSpPr>
            <a:spLocks noGrp="1"/>
          </p:cNvSpPr>
          <p:nvPr>
            <p:ph idx="1"/>
          </p:nvPr>
        </p:nvSpPr>
        <p:spPr>
          <a:xfrm>
            <a:off x="838200" y="1086038"/>
            <a:ext cx="10515600" cy="5090925"/>
          </a:xfrm>
        </p:spPr>
        <p:txBody>
          <a:bodyPr vert="horz" lIns="91440" tIns="45720" rIns="91440" bIns="45720" rtlCol="0" anchor="t">
            <a:normAutofit/>
          </a:bodyPr>
          <a:lstStyle/>
          <a:p>
            <a:r>
              <a:rPr lang="en-US" sz="1600" b="1">
                <a:ea typeface="+mn-lt"/>
                <a:cs typeface="+mn-lt"/>
              </a:rPr>
              <a:t>Sum of Total Sales by Age Group:</a:t>
            </a:r>
          </a:p>
          <a:p>
            <a:r>
              <a:rPr lang="en-US" sz="1600" b="1">
                <a:ea typeface="+mn-lt"/>
                <a:cs typeface="+mn-lt"/>
              </a:rPr>
              <a:t>Age Group Preferences: </a:t>
            </a:r>
            <a:r>
              <a:rPr lang="en-US" sz="1600">
                <a:ea typeface="+mn-lt"/>
                <a:cs typeface="+mn-lt"/>
              </a:rPr>
              <a:t>The stacked  bar chart shows sales distribution across different age groups. Notably, the 65+ age group is the highest contributor to sales.</a:t>
            </a:r>
          </a:p>
          <a:p>
            <a:r>
              <a:rPr lang="en-US" sz="1600" b="1">
                <a:ea typeface="+mn-lt"/>
                <a:cs typeface="+mn-lt"/>
              </a:rPr>
              <a:t>Actionable Recommendation:</a:t>
            </a:r>
            <a:r>
              <a:rPr lang="en-US" sz="1600">
                <a:ea typeface="+mn-lt"/>
                <a:cs typeface="+mn-lt"/>
              </a:rPr>
              <a:t> Tailor marketing campaigns and product offerings to cater more to the 65+ age group. Consider introducing products that appeal to older customers and ensure that marketing messages resonate with this demographic.</a:t>
            </a:r>
          </a:p>
          <a:p>
            <a:r>
              <a:rPr lang="en-US" sz="1600" b="1">
                <a:ea typeface="+mn-lt"/>
                <a:cs typeface="+mn-lt"/>
              </a:rPr>
              <a:t>Sum of Total Sales and Sum of Number of Orders by Year:</a:t>
            </a:r>
          </a:p>
          <a:p>
            <a:r>
              <a:rPr lang="en-US" sz="1600" b="1">
                <a:ea typeface="+mn-lt"/>
                <a:cs typeface="+mn-lt"/>
              </a:rPr>
              <a:t>Yearly Performance: </a:t>
            </a:r>
            <a:r>
              <a:rPr lang="en-US" sz="1600">
                <a:ea typeface="+mn-lt"/>
                <a:cs typeface="+mn-lt"/>
              </a:rPr>
              <a:t>The line and stacked column chart reveals trends in both total sales and the number of orders over the years. For example, there was a peak in total sales and number of orders in 2019, followed by a decline.</a:t>
            </a:r>
            <a:endParaRPr lang="en-US" sz="1600"/>
          </a:p>
          <a:p>
            <a:r>
              <a:rPr lang="en-US" sz="1600" b="1">
                <a:ea typeface="+mn-lt"/>
                <a:cs typeface="+mn-lt"/>
              </a:rPr>
              <a:t>Actionable Recommendation:</a:t>
            </a:r>
            <a:r>
              <a:rPr lang="en-US" sz="1600">
                <a:ea typeface="+mn-lt"/>
                <a:cs typeface="+mn-lt"/>
              </a:rPr>
              <a:t> Investigate the reasons behind the peak in 2019 to understand what drove the high sales and order numbers. Conversely, analyze the factors contributing to the decline in subsequent years and develop strategies to counteract these issues.</a:t>
            </a:r>
          </a:p>
          <a:p>
            <a:r>
              <a:rPr lang="en-US" sz="1600" b="1">
                <a:ea typeface="+mn-lt"/>
                <a:cs typeface="+mn-lt"/>
              </a:rPr>
              <a:t>Sum of Square Meters and Earliest Open Date by Store Key :</a:t>
            </a:r>
            <a:endParaRPr lang="en-US" sz="1600" b="1"/>
          </a:p>
          <a:p>
            <a:r>
              <a:rPr lang="en-US" sz="1600" b="1">
                <a:ea typeface="+mn-lt"/>
                <a:cs typeface="+mn-lt"/>
              </a:rPr>
              <a:t>Store Performance:</a:t>
            </a:r>
            <a:r>
              <a:rPr lang="en-US" sz="1600">
                <a:ea typeface="+mn-lt"/>
                <a:cs typeface="+mn-lt"/>
              </a:rPr>
              <a:t> The clustered column chart shows the relationship between store size (in square meters) and their sales performance. Stores with larger square meters and earlier open dates tend to have higher sales.</a:t>
            </a:r>
            <a:endParaRPr lang="en-US">
              <a:ea typeface="+mn-lt"/>
              <a:cs typeface="+mn-lt"/>
            </a:endParaRPr>
          </a:p>
          <a:p>
            <a:r>
              <a:rPr lang="en-US" sz="1600" b="1">
                <a:ea typeface="+mn-lt"/>
                <a:cs typeface="+mn-lt"/>
              </a:rPr>
              <a:t>Actionable Recommendation:</a:t>
            </a:r>
            <a:r>
              <a:rPr lang="en-US" sz="1600">
                <a:ea typeface="+mn-lt"/>
                <a:cs typeface="+mn-lt"/>
              </a:rPr>
              <a:t> For future store openings, consider larger store sizes as they seem to perform better. Additionally, invest in older stores to maintain their high performance, possibly through renovations or increased marketing efforts.</a:t>
            </a:r>
            <a:endParaRPr lang="en-US"/>
          </a:p>
          <a:p>
            <a:endParaRPr lang="en-US" sz="1600"/>
          </a:p>
        </p:txBody>
      </p:sp>
    </p:spTree>
    <p:extLst>
      <p:ext uri="{BB962C8B-B14F-4D97-AF65-F5344CB8AC3E}">
        <p14:creationId xmlns:p14="http://schemas.microsoft.com/office/powerpoint/2010/main" val="243282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496B-BA9C-661E-58EA-0209A008D3E4}"/>
              </a:ext>
            </a:extLst>
          </p:cNvPr>
          <p:cNvSpPr>
            <a:spLocks noGrp="1"/>
          </p:cNvSpPr>
          <p:nvPr>
            <p:ph type="title"/>
          </p:nvPr>
        </p:nvSpPr>
        <p:spPr/>
        <p:txBody>
          <a:bodyPr/>
          <a:lstStyle/>
          <a:p>
            <a:r>
              <a:rPr lang="en-US"/>
              <a:t>visualization</a:t>
            </a:r>
          </a:p>
        </p:txBody>
      </p:sp>
      <p:sp>
        <p:nvSpPr>
          <p:cNvPr id="3" name="Content Placeholder 2">
            <a:extLst>
              <a:ext uri="{FF2B5EF4-FFF2-40B4-BE49-F238E27FC236}">
                <a16:creationId xmlns:a16="http://schemas.microsoft.com/office/drawing/2014/main" id="{A407BB6D-80EB-1AAD-2269-DC8D3B3BFE40}"/>
              </a:ext>
            </a:extLst>
          </p:cNvPr>
          <p:cNvSpPr>
            <a:spLocks noGrp="1"/>
          </p:cNvSpPr>
          <p:nvPr>
            <p:ph idx="1"/>
          </p:nvPr>
        </p:nvSpPr>
        <p:spPr/>
        <p:txBody>
          <a:bodyPr vert="horz" lIns="91440" tIns="45720" rIns="91440" bIns="45720" rtlCol="0" anchor="t">
            <a:normAutofit/>
          </a:bodyPr>
          <a:lstStyle/>
          <a:p>
            <a:r>
              <a:rPr lang="en-US" sz="2400">
                <a:ea typeface="+mn-lt"/>
                <a:cs typeface="+mn-lt"/>
              </a:rPr>
              <a:t>Visualization in data analysis involves creating graphical representations of data to uncover insights and communicate findings effectively. </a:t>
            </a:r>
            <a:endParaRPr lang="en-US">
              <a:ea typeface="+mn-lt"/>
              <a:cs typeface="+mn-lt"/>
            </a:endParaRPr>
          </a:p>
          <a:p>
            <a:r>
              <a:rPr lang="en-US" sz="2400">
                <a:ea typeface="+mn-lt"/>
                <a:cs typeface="+mn-lt"/>
              </a:rPr>
              <a:t>Here’s a detailed information about the sales data and use visualizations for various types of data insights.</a:t>
            </a:r>
            <a:endParaRPr lang="en-US">
              <a:ea typeface="+mn-lt"/>
              <a:cs typeface="+mn-lt"/>
            </a:endParaRPr>
          </a:p>
        </p:txBody>
      </p:sp>
    </p:spTree>
    <p:extLst>
      <p:ext uri="{BB962C8B-B14F-4D97-AF65-F5344CB8AC3E}">
        <p14:creationId xmlns:p14="http://schemas.microsoft.com/office/powerpoint/2010/main" val="265680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94722-6075-01EA-AADB-67D3CD2BCF5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Distribution by gender</a:t>
            </a:r>
          </a:p>
        </p:txBody>
      </p:sp>
      <p:graphicFrame>
        <p:nvGraphicFramePr>
          <p:cNvPr id="5" name="Content Placeholder 4">
            <a:extLst>
              <a:ext uri="{FF2B5EF4-FFF2-40B4-BE49-F238E27FC236}">
                <a16:creationId xmlns:a16="http://schemas.microsoft.com/office/drawing/2014/main" id="{E1A37AED-FC3D-1400-68AE-0BC704048883}"/>
              </a:ext>
            </a:extLst>
          </p:cNvPr>
          <p:cNvGraphicFramePr>
            <a:graphicFrameLocks noGrp="1"/>
          </p:cNvGraphicFramePr>
          <p:nvPr>
            <p:ph idx="1"/>
            <p:extLst>
              <p:ext uri="{D42A27DB-BD31-4B8C-83A1-F6EECF244321}">
                <p14:modId xmlns:p14="http://schemas.microsoft.com/office/powerpoint/2010/main" val="2266020057"/>
              </p:ext>
            </p:extLst>
          </p:nvPr>
        </p:nvGraphicFramePr>
        <p:xfrm>
          <a:off x="12564957" y="4725867"/>
          <a:ext cx="144754" cy="1335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2" name="Picture 81">
            <a:extLst>
              <a:ext uri="{FF2B5EF4-FFF2-40B4-BE49-F238E27FC236}">
                <a16:creationId xmlns:a16="http://schemas.microsoft.com/office/drawing/2014/main" id="{01D4B6A0-3C1E-E623-6775-C2D1159E0BA7}"/>
              </a:ext>
            </a:extLst>
          </p:cNvPr>
          <p:cNvPicPr>
            <a:picLocks noChangeAspect="1"/>
          </p:cNvPicPr>
          <p:nvPr/>
        </p:nvPicPr>
        <p:blipFill>
          <a:blip r:embed="rId7"/>
          <a:stretch>
            <a:fillRect/>
          </a:stretch>
        </p:blipFill>
        <p:spPr>
          <a:xfrm>
            <a:off x="4493711" y="732865"/>
            <a:ext cx="6655989" cy="5840505"/>
          </a:xfrm>
          <a:prstGeom prst="rect">
            <a:avLst/>
          </a:prstGeom>
        </p:spPr>
      </p:pic>
    </p:spTree>
    <p:extLst>
      <p:ext uri="{BB962C8B-B14F-4D97-AF65-F5344CB8AC3E}">
        <p14:creationId xmlns:p14="http://schemas.microsoft.com/office/powerpoint/2010/main" val="4118522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3180</Words>
  <Application>Microsoft Office PowerPoint</Application>
  <PresentationFormat>Widescreen</PresentationFormat>
  <Paragraphs>169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Comprehensive Exploratory Data Analysis (EDA) Report For Global Electronics</vt:lpstr>
      <vt:lpstr>Introduction</vt:lpstr>
      <vt:lpstr>Scope of Data</vt:lpstr>
      <vt:lpstr>   Data Cleaning Steps</vt:lpstr>
      <vt:lpstr>PowerPoint Presentation</vt:lpstr>
      <vt:lpstr>Overall Analysis</vt:lpstr>
      <vt:lpstr>Overall Analysis</vt:lpstr>
      <vt:lpstr>visualization</vt:lpstr>
      <vt:lpstr>Distribution by gender</vt:lpstr>
      <vt:lpstr>Distribution by gender</vt:lpstr>
      <vt:lpstr>Distribution by age</vt:lpstr>
      <vt:lpstr>Distribution by age</vt:lpstr>
      <vt:lpstr>Top 10 Products By Sales</vt:lpstr>
      <vt:lpstr>Top 10 Products By Sales</vt:lpstr>
      <vt:lpstr>Sales By Month And Year</vt:lpstr>
      <vt:lpstr>Sales By Month And Year</vt:lpstr>
      <vt:lpstr>Total Sales By Currency</vt:lpstr>
      <vt:lpstr>Total Sales By Currency</vt:lpstr>
      <vt:lpstr>Location Distribution</vt:lpstr>
      <vt:lpstr>Location Distribution</vt:lpstr>
      <vt:lpstr>Profit Margin By Products</vt:lpstr>
      <vt:lpstr>Profit Margin By Products</vt:lpstr>
      <vt:lpstr>Profit Margin By Products </vt:lpstr>
      <vt:lpstr>Total Sales By Stores</vt:lpstr>
      <vt:lpstr>Total Sales By Stores</vt:lpstr>
      <vt:lpstr>Average Sales Price By Product</vt:lpstr>
      <vt:lpstr>Average Order Value By Customer</vt:lpstr>
      <vt:lpstr>Average Order Value By Customer</vt:lpstr>
      <vt:lpstr>Average Sales By Products</vt:lpstr>
      <vt:lpstr>Recommendations</vt:lpstr>
      <vt:lpstr>Overall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Elakkiya</dc:creator>
  <cp:lastModifiedBy>Elakkiya Ponmudi</cp:lastModifiedBy>
  <cp:revision>2</cp:revision>
  <dcterms:created xsi:type="dcterms:W3CDTF">2024-08-04T13:12:35Z</dcterms:created>
  <dcterms:modified xsi:type="dcterms:W3CDTF">2024-08-05T05:58:26Z</dcterms:modified>
</cp:coreProperties>
</file>