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6" r:id="rId2"/>
  </p:sldMasterIdLst>
  <p:notesMasterIdLst>
    <p:notesMasterId r:id="rId8"/>
  </p:notesMasterIdLst>
  <p:handoutMasterIdLst>
    <p:handoutMasterId r:id="rId9"/>
  </p:handoutMasterIdLst>
  <p:sldIdLst>
    <p:sldId id="289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F05B8B19-CAD4-4FA2-BF8F-FA87F453ED9F}">
          <p14:sldIdLst>
            <p14:sldId id="289"/>
            <p14:sldId id="306"/>
            <p14:sldId id="307"/>
            <p14:sldId id="308"/>
            <p14:sldId id="309"/>
          </p14:sldIdLst>
        </p14:section>
        <p14:section name="LEGACY" id="{B75E8C19-8CB7-4364-A895-F47064A6348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3AF"/>
    <a:srgbClr val="57CCD2"/>
    <a:srgbClr val="E2F6F8"/>
    <a:srgbClr val="DDF4EE"/>
    <a:srgbClr val="52BFC5"/>
    <a:srgbClr val="006FAC"/>
    <a:srgbClr val="21759D"/>
    <a:srgbClr val="0C364D"/>
    <a:srgbClr val="000000"/>
    <a:srgbClr val="8EC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>
        <p:scale>
          <a:sx n="114" d="100"/>
          <a:sy n="11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1FCFA6-3DBE-9F47-B93D-D164CBBC22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FE7C0-968C-FF49-AC11-DC74B09EB4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B6700-664D-6146-9C3F-A39F79C9231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C6BCF-0D7C-A840-89CE-84627C4958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9139F-898B-7C46-A245-73A2EF6E8D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83F50-543E-DA43-86D8-B91A54EA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0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297B0-7984-8040-88A5-E3E74608AAF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69E6F-0FBC-8849-83C3-9FD0F419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55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C0C73928-E24E-4BBC-9DAA-A9A83623FF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8799" y="6580025"/>
            <a:ext cx="8777354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11254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985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1254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985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985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985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985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10211263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00153" y="1845127"/>
            <a:ext cx="6411527" cy="546945"/>
          </a:xfrm>
        </p:spPr>
        <p:txBody>
          <a:bodyPr wrap="square" lIns="0" rIns="0">
            <a:spAutoFit/>
          </a:bodyPr>
          <a:lstStyle>
            <a:lvl1pPr>
              <a:defRPr kumimoji="0" lang="en-GB" sz="2954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Espace réservé du texte 50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1200153" y="3859338"/>
            <a:ext cx="4525262" cy="360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477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pPr marL="351701" lvl="0" indent="-351701"/>
            <a:r>
              <a:rPr lang="en-US"/>
              <a:t>Click to edit Master text styles</a:t>
            </a:r>
          </a:p>
        </p:txBody>
      </p:sp>
      <p:sp>
        <p:nvSpPr>
          <p:cNvPr id="14" name="Espace réservé du texte 50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1200153" y="4555990"/>
            <a:ext cx="4525262" cy="360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kumimoji="0" lang="fr-FR" sz="1477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pPr marL="351701" lvl="0" indent="-35170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03287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840" userDrawn="1">
          <p15:clr>
            <a:srgbClr val="FBAE40"/>
          </p15:clr>
        </p15:guide>
        <p15:guide id="2" pos="52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5"/>
              <a:t>Master</a:t>
            </a:r>
            <a:r>
              <a:rPr spc="-20"/>
              <a:t> </a:t>
            </a:r>
            <a:r>
              <a:t>X-HEC</a:t>
            </a:r>
            <a:r>
              <a:rPr spc="-30"/>
              <a:t> </a:t>
            </a:r>
            <a:r>
              <a:t>–</a:t>
            </a:r>
            <a:r>
              <a:rPr spc="-10"/>
              <a:t> </a:t>
            </a:r>
            <a:r>
              <a:rPr spc="-5"/>
              <a:t>25012021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0C58-571E-BA4D-8450-125F3DF9BE50}" type="datetime1">
              <a:rPr lang="en-US" smtClean="0"/>
              <a:t>1/28/21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943735" algn="l"/>
              </a:tabLst>
            </a:pPr>
            <a:r>
              <a:rPr dirty="0"/>
              <a:t>©</a:t>
            </a:r>
            <a:r>
              <a:rPr spc="10" dirty="0"/>
              <a:t> </a:t>
            </a:r>
            <a:r>
              <a:rPr spc="-5" dirty="0"/>
              <a:t>Capgemini</a:t>
            </a:r>
            <a:r>
              <a:rPr spc="40" dirty="0"/>
              <a:t> </a:t>
            </a:r>
            <a:r>
              <a:rPr spc="-5" dirty="0"/>
              <a:t>2020.</a:t>
            </a:r>
            <a:r>
              <a:rPr spc="40" dirty="0"/>
              <a:t> </a:t>
            </a:r>
            <a:r>
              <a:rPr spc="-5" dirty="0"/>
              <a:t>All</a:t>
            </a:r>
            <a:r>
              <a:rPr spc="30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5" dirty="0"/>
              <a:t>reserved</a:t>
            </a:r>
            <a:r>
              <a:rPr spc="229" dirty="0"/>
              <a:t> </a:t>
            </a:r>
            <a:r>
              <a:rPr dirty="0">
                <a:solidFill>
                  <a:srgbClr val="E29674"/>
                </a:solidFill>
              </a:rPr>
              <a:t>|	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64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5"/>
              <a:t>Master</a:t>
            </a:r>
            <a:r>
              <a:rPr spc="-20"/>
              <a:t> </a:t>
            </a:r>
            <a:r>
              <a:t>X-HEC</a:t>
            </a:r>
            <a:r>
              <a:rPr spc="-30"/>
              <a:t> </a:t>
            </a:r>
            <a:r>
              <a:t>–</a:t>
            </a:r>
            <a:r>
              <a:rPr spc="-10"/>
              <a:t> </a:t>
            </a:r>
            <a:r>
              <a:rPr spc="-5"/>
              <a:t>25012021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8150-7C02-8D4D-A8A8-3EAC5340D566}" type="datetime1">
              <a:rPr lang="en-US" smtClean="0"/>
              <a:t>1/28/21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943735" algn="l"/>
              </a:tabLst>
            </a:pPr>
            <a:r>
              <a:rPr dirty="0"/>
              <a:t>©</a:t>
            </a:r>
            <a:r>
              <a:rPr spc="10" dirty="0"/>
              <a:t> </a:t>
            </a:r>
            <a:r>
              <a:rPr spc="-5" dirty="0"/>
              <a:t>Capgemini</a:t>
            </a:r>
            <a:r>
              <a:rPr spc="40" dirty="0"/>
              <a:t> </a:t>
            </a:r>
            <a:r>
              <a:rPr spc="-5" dirty="0"/>
              <a:t>2020.</a:t>
            </a:r>
            <a:r>
              <a:rPr spc="40" dirty="0"/>
              <a:t> </a:t>
            </a:r>
            <a:r>
              <a:rPr spc="-5" dirty="0"/>
              <a:t>All</a:t>
            </a:r>
            <a:r>
              <a:rPr spc="30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5" dirty="0"/>
              <a:t>reserved</a:t>
            </a:r>
            <a:r>
              <a:rPr spc="229" dirty="0"/>
              <a:t> </a:t>
            </a:r>
            <a:r>
              <a:rPr dirty="0">
                <a:solidFill>
                  <a:srgbClr val="E29674"/>
                </a:solidFill>
              </a:rPr>
              <a:t>|	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04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5"/>
              <a:t>Master</a:t>
            </a:r>
            <a:r>
              <a:rPr spc="-20"/>
              <a:t> </a:t>
            </a:r>
            <a:r>
              <a:t>X-HEC</a:t>
            </a:r>
            <a:r>
              <a:rPr spc="-30"/>
              <a:t> </a:t>
            </a:r>
            <a:r>
              <a:t>–</a:t>
            </a:r>
            <a:r>
              <a:rPr spc="-10"/>
              <a:t> </a:t>
            </a:r>
            <a:r>
              <a:rPr spc="-5"/>
              <a:t>25012021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BF86-3580-0248-8688-6A1D2BFB7CFB}" type="datetime1">
              <a:rPr lang="en-US" smtClean="0"/>
              <a:t>1/28/21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943735" algn="l"/>
              </a:tabLst>
            </a:pPr>
            <a:r>
              <a:rPr dirty="0"/>
              <a:t>©</a:t>
            </a:r>
            <a:r>
              <a:rPr spc="10" dirty="0"/>
              <a:t> </a:t>
            </a:r>
            <a:r>
              <a:rPr spc="-5" dirty="0"/>
              <a:t>Capgemini</a:t>
            </a:r>
            <a:r>
              <a:rPr spc="40" dirty="0"/>
              <a:t> </a:t>
            </a:r>
            <a:r>
              <a:rPr spc="-5" dirty="0"/>
              <a:t>2020.</a:t>
            </a:r>
            <a:r>
              <a:rPr spc="40" dirty="0"/>
              <a:t> </a:t>
            </a:r>
            <a:r>
              <a:rPr spc="-5" dirty="0"/>
              <a:t>All</a:t>
            </a:r>
            <a:r>
              <a:rPr spc="30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5" dirty="0"/>
              <a:t>reserved</a:t>
            </a:r>
            <a:r>
              <a:rPr spc="229" dirty="0"/>
              <a:t> </a:t>
            </a:r>
            <a:r>
              <a:rPr dirty="0">
                <a:solidFill>
                  <a:srgbClr val="E29674"/>
                </a:solidFill>
              </a:rPr>
              <a:t>|	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1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5"/>
              <a:t>Master</a:t>
            </a:r>
            <a:r>
              <a:rPr spc="-20"/>
              <a:t> </a:t>
            </a:r>
            <a:r>
              <a:t>X-HEC</a:t>
            </a:r>
            <a:r>
              <a:rPr spc="-30"/>
              <a:t> </a:t>
            </a:r>
            <a:r>
              <a:t>–</a:t>
            </a:r>
            <a:r>
              <a:rPr spc="-10"/>
              <a:t> </a:t>
            </a:r>
            <a:r>
              <a:rPr spc="-5"/>
              <a:t>25012021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6AAB-4483-AC47-8A5F-3D0CEF248278}" type="datetime1">
              <a:rPr lang="en-US" smtClean="0"/>
              <a:t>1/28/21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943735" algn="l"/>
              </a:tabLst>
            </a:pPr>
            <a:r>
              <a:rPr dirty="0"/>
              <a:t>©</a:t>
            </a:r>
            <a:r>
              <a:rPr spc="10" dirty="0"/>
              <a:t> </a:t>
            </a:r>
            <a:r>
              <a:rPr spc="-5" dirty="0"/>
              <a:t>Capgemini</a:t>
            </a:r>
            <a:r>
              <a:rPr spc="40" dirty="0"/>
              <a:t> </a:t>
            </a:r>
            <a:r>
              <a:rPr spc="-5" dirty="0"/>
              <a:t>2020.</a:t>
            </a:r>
            <a:r>
              <a:rPr spc="40" dirty="0"/>
              <a:t> </a:t>
            </a:r>
            <a:r>
              <a:rPr spc="-5" dirty="0"/>
              <a:t>All</a:t>
            </a:r>
            <a:r>
              <a:rPr spc="30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5" dirty="0"/>
              <a:t>reserved</a:t>
            </a:r>
            <a:r>
              <a:rPr spc="229" dirty="0"/>
              <a:t> </a:t>
            </a:r>
            <a:r>
              <a:rPr dirty="0">
                <a:solidFill>
                  <a:srgbClr val="E29674"/>
                </a:solidFill>
              </a:rPr>
              <a:t>|	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93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5"/>
              <a:t>Master</a:t>
            </a:r>
            <a:r>
              <a:rPr spc="-20"/>
              <a:t> </a:t>
            </a:r>
            <a:r>
              <a:t>X-HEC</a:t>
            </a:r>
            <a:r>
              <a:rPr spc="-30"/>
              <a:t> </a:t>
            </a:r>
            <a:r>
              <a:t>–</a:t>
            </a:r>
            <a:r>
              <a:rPr spc="-10"/>
              <a:t> </a:t>
            </a:r>
            <a:r>
              <a:rPr spc="-5"/>
              <a:t>25012021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EF7F-052E-4644-A942-8197DB6A9570}" type="datetime1">
              <a:rPr lang="en-US" smtClean="0"/>
              <a:t>1/28/21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943735" algn="l"/>
              </a:tabLst>
            </a:pPr>
            <a:r>
              <a:rPr dirty="0"/>
              <a:t>©</a:t>
            </a:r>
            <a:r>
              <a:rPr spc="10" dirty="0"/>
              <a:t> </a:t>
            </a:r>
            <a:r>
              <a:rPr spc="-5" dirty="0"/>
              <a:t>Capgemini</a:t>
            </a:r>
            <a:r>
              <a:rPr spc="40" dirty="0"/>
              <a:t> </a:t>
            </a:r>
            <a:r>
              <a:rPr spc="-5" dirty="0"/>
              <a:t>2020.</a:t>
            </a:r>
            <a:r>
              <a:rPr spc="40" dirty="0"/>
              <a:t> </a:t>
            </a:r>
            <a:r>
              <a:rPr spc="-5" dirty="0"/>
              <a:t>All</a:t>
            </a:r>
            <a:r>
              <a:rPr spc="30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5" dirty="0"/>
              <a:t>reserved</a:t>
            </a:r>
            <a:r>
              <a:rPr spc="229" dirty="0"/>
              <a:t> </a:t>
            </a:r>
            <a:r>
              <a:rPr dirty="0">
                <a:solidFill>
                  <a:srgbClr val="E29674"/>
                </a:solidFill>
              </a:rPr>
              <a:t>|	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21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203816" y="146048"/>
            <a:ext cx="11741538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GB" dirty="0"/>
              <a:t>Cliquez pour modifier le style du titre</a:t>
            </a:r>
            <a:endParaRPr lang="en-US" altLang="en-GB" dirty="0"/>
          </a:p>
        </p:txBody>
      </p:sp>
      <p:sp>
        <p:nvSpPr>
          <p:cNvPr id="39" name="Espace réservé du numéro de diapositive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1434234" y="6616043"/>
            <a:ext cx="569385" cy="200025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algn="r">
              <a:defRPr/>
            </a:pPr>
            <a:fld id="{C7F976E0-27C5-4706-9C1B-6414AB633648}" type="slidenum">
              <a:rPr lang="en-GB" sz="1108" smtClean="0">
                <a:solidFill>
                  <a:srgbClr val="4D4D4D"/>
                </a:solidFill>
                <a:latin typeface="+mj-lt"/>
                <a:cs typeface="Arial" charset="0"/>
              </a:rPr>
              <a:pPr algn="r">
                <a:defRPr/>
              </a:pPr>
              <a:t>‹#›</a:t>
            </a:fld>
            <a:endParaRPr lang="en-GB" sz="1292" dirty="0">
              <a:solidFill>
                <a:srgbClr val="4D4D4D"/>
              </a:solidFill>
              <a:latin typeface="+mj-lt"/>
              <a:cs typeface="Arial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203816" y="942560"/>
            <a:ext cx="11741538" cy="543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BA69A5-A40F-4563-A8E8-920DBEA61893}"/>
              </a:ext>
            </a:extLst>
          </p:cNvPr>
          <p:cNvSpPr/>
          <p:nvPr userDrawn="1"/>
        </p:nvSpPr>
        <p:spPr bwMode="auto">
          <a:xfrm>
            <a:off x="3" y="6536996"/>
            <a:ext cx="12191999" cy="321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723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5" r:id="rId2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969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5pPr>
      <a:lvl6pPr marL="562722" algn="l" rtl="0" eaLnBrk="1" fontAlgn="base" hangingPunct="1">
        <a:spcBef>
          <a:spcPct val="0"/>
        </a:spcBef>
        <a:spcAft>
          <a:spcPct val="0"/>
        </a:spcAft>
        <a:defRPr sz="3939" b="1">
          <a:solidFill>
            <a:schemeClr val="accent1"/>
          </a:solidFill>
          <a:latin typeface="Trebuchet MS" pitchFamily="34" charset="0"/>
        </a:defRPr>
      </a:lvl6pPr>
      <a:lvl7pPr marL="1125444" algn="l" rtl="0" eaLnBrk="1" fontAlgn="base" hangingPunct="1">
        <a:spcBef>
          <a:spcPct val="0"/>
        </a:spcBef>
        <a:spcAft>
          <a:spcPct val="0"/>
        </a:spcAft>
        <a:defRPr sz="3939" b="1">
          <a:solidFill>
            <a:schemeClr val="accent1"/>
          </a:solidFill>
          <a:latin typeface="Trebuchet MS" pitchFamily="34" charset="0"/>
        </a:defRPr>
      </a:lvl7pPr>
      <a:lvl8pPr marL="1688165" algn="l" rtl="0" eaLnBrk="1" fontAlgn="base" hangingPunct="1">
        <a:spcBef>
          <a:spcPct val="0"/>
        </a:spcBef>
        <a:spcAft>
          <a:spcPct val="0"/>
        </a:spcAft>
        <a:defRPr sz="3939" b="1">
          <a:solidFill>
            <a:schemeClr val="accent1"/>
          </a:solidFill>
          <a:latin typeface="Trebuchet MS" pitchFamily="34" charset="0"/>
        </a:defRPr>
      </a:lvl8pPr>
      <a:lvl9pPr marL="2250887" algn="l" rtl="0" eaLnBrk="1" fontAlgn="base" hangingPunct="1">
        <a:spcBef>
          <a:spcPct val="0"/>
        </a:spcBef>
        <a:spcAft>
          <a:spcPct val="0"/>
        </a:spcAft>
        <a:defRPr sz="3939" b="1">
          <a:solidFill>
            <a:schemeClr val="accent1"/>
          </a:solidFill>
          <a:latin typeface="Trebuchet MS" pitchFamily="34" charset="0"/>
        </a:defRPr>
      </a:lvl9pPr>
    </p:titleStyle>
    <p:bodyStyle>
      <a:lvl1pPr marL="351701" indent="-351701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723">
          <a:solidFill>
            <a:schemeClr val="tx1"/>
          </a:solidFill>
          <a:latin typeface="+mj-lt"/>
          <a:ea typeface="+mn-ea"/>
          <a:cs typeface="+mn-cs"/>
        </a:defRPr>
      </a:lvl1pPr>
      <a:lvl2pPr marL="887068" indent="-23056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77">
          <a:solidFill>
            <a:schemeClr val="tx1"/>
          </a:solidFill>
          <a:latin typeface="+mj-lt"/>
        </a:defRPr>
      </a:lvl2pPr>
      <a:lvl3pPr marL="1324741" indent="-281361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77">
          <a:solidFill>
            <a:schemeClr val="tx1"/>
          </a:solidFill>
          <a:latin typeface="+mj-lt"/>
        </a:defRPr>
      </a:lvl3pPr>
      <a:lvl4pPr marL="2035959" indent="-351701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GB" altLang="en-GB" sz="1477" dirty="0">
          <a:solidFill>
            <a:schemeClr val="tx1"/>
          </a:solidFill>
          <a:latin typeface="+mj-lt"/>
        </a:defRPr>
      </a:lvl4pPr>
      <a:lvl5pPr marL="2649482" indent="-211021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77">
          <a:solidFill>
            <a:schemeClr val="tx1"/>
          </a:solidFill>
          <a:latin typeface="+mj-lt"/>
        </a:defRPr>
      </a:lvl5pPr>
      <a:lvl6pPr marL="3282544" indent="-281361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462">
          <a:solidFill>
            <a:schemeClr val="tx1"/>
          </a:solidFill>
          <a:latin typeface="Helvetica 65 Medium" pitchFamily="2" charset="0"/>
        </a:defRPr>
      </a:lvl6pPr>
      <a:lvl7pPr marL="3845265" indent="-281361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462">
          <a:solidFill>
            <a:schemeClr val="tx1"/>
          </a:solidFill>
          <a:latin typeface="Helvetica 65 Medium" pitchFamily="2" charset="0"/>
        </a:defRPr>
      </a:lvl7pPr>
      <a:lvl8pPr marL="4407987" indent="-281361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462">
          <a:solidFill>
            <a:schemeClr val="tx1"/>
          </a:solidFill>
          <a:latin typeface="Helvetica 65 Medium" pitchFamily="2" charset="0"/>
        </a:defRPr>
      </a:lvl8pPr>
      <a:lvl9pPr marL="4970709" indent="-281361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462">
          <a:solidFill>
            <a:schemeClr val="tx1"/>
          </a:solidFill>
          <a:latin typeface="Helvetica 65 Medium" pitchFamily="2" charset="0"/>
        </a:defRPr>
      </a:lvl9pPr>
    </p:bodyStyle>
    <p:otherStyle>
      <a:defPPr>
        <a:defRPr lang="fr-FR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9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5876" y="1309116"/>
            <a:ext cx="143256" cy="153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28944" y="1309116"/>
            <a:ext cx="297179" cy="153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4295" y="515188"/>
            <a:ext cx="188340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9611" y="2253488"/>
            <a:ext cx="10272776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404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4680" y="6628739"/>
            <a:ext cx="119634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5"/>
              <a:t>Master</a:t>
            </a:r>
            <a:r>
              <a:rPr spc="-20"/>
              <a:t> </a:t>
            </a:r>
            <a:r>
              <a:t>X-HEC</a:t>
            </a:r>
            <a:r>
              <a:rPr spc="-30"/>
              <a:t> </a:t>
            </a:r>
            <a:r>
              <a:t>–</a:t>
            </a:r>
            <a:r>
              <a:rPr spc="-10"/>
              <a:t> </a:t>
            </a:r>
            <a:r>
              <a:rPr spc="-5"/>
              <a:t>25012021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E451-C141-6949-BA9C-99E2529AFA20}" type="datetime1">
              <a:rPr lang="en-US" smtClean="0"/>
              <a:t>1/28/21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901" y="6628739"/>
            <a:ext cx="2092325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6A6A6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943735" algn="l"/>
              </a:tabLst>
            </a:pPr>
            <a:r>
              <a:rPr dirty="0"/>
              <a:t>©</a:t>
            </a:r>
            <a:r>
              <a:rPr spc="10" dirty="0"/>
              <a:t> </a:t>
            </a:r>
            <a:r>
              <a:rPr spc="-5" dirty="0"/>
              <a:t>Capgemini</a:t>
            </a:r>
            <a:r>
              <a:rPr spc="40" dirty="0"/>
              <a:t> </a:t>
            </a:r>
            <a:r>
              <a:rPr spc="-5" dirty="0"/>
              <a:t>2020.</a:t>
            </a:r>
            <a:r>
              <a:rPr spc="40" dirty="0"/>
              <a:t> </a:t>
            </a:r>
            <a:r>
              <a:rPr spc="-5" dirty="0"/>
              <a:t>All</a:t>
            </a:r>
            <a:r>
              <a:rPr spc="30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5" dirty="0"/>
              <a:t>reserved</a:t>
            </a:r>
            <a:r>
              <a:rPr spc="229" dirty="0"/>
              <a:t> </a:t>
            </a:r>
            <a:r>
              <a:rPr dirty="0">
                <a:solidFill>
                  <a:srgbClr val="E29674"/>
                </a:solidFill>
              </a:rPr>
              <a:t>|	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33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97F-43F3-4F94-A97E-06DDBD8C2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15" y="3806535"/>
            <a:ext cx="4256300" cy="1022766"/>
          </a:xfrm>
        </p:spPr>
        <p:txBody>
          <a:bodyPr/>
          <a:lstStyle/>
          <a:p>
            <a:r>
              <a:rPr lang="fr-FR" dirty="0">
                <a:solidFill>
                  <a:srgbClr val="0673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CAPGEMINI x ACCOR </a:t>
            </a:r>
            <a:br>
              <a:rPr lang="fr-FR" dirty="0">
                <a:solidFill>
                  <a:srgbClr val="0673A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solidFill>
                  <a:srgbClr val="0673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Project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3A57E3-4A51-42D2-A42F-6D5D521CF1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248" y="5223593"/>
            <a:ext cx="5081489" cy="805095"/>
          </a:xfrm>
        </p:spPr>
        <p:txBody>
          <a:bodyPr/>
          <a:lstStyle/>
          <a:p>
            <a:r>
              <a:rPr lang="fr-FR" sz="1969" dirty="0">
                <a:solidFill>
                  <a:srgbClr val="0673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of NLP techniques to the </a:t>
            </a:r>
            <a:r>
              <a:rPr lang="fr-FR" sz="1969" dirty="0" err="1">
                <a:solidFill>
                  <a:srgbClr val="0673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Bokan</a:t>
            </a:r>
            <a:r>
              <a:rPr lang="fr-FR" sz="1969" dirty="0">
                <a:solidFill>
                  <a:srgbClr val="0673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39 </a:t>
            </a:r>
            <a:r>
              <a:rPr lang="fr-FR" sz="1969" dirty="0" err="1">
                <a:solidFill>
                  <a:srgbClr val="0673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hotel</a:t>
            </a:r>
            <a:r>
              <a:rPr lang="fr-FR" sz="1969" dirty="0">
                <a:solidFill>
                  <a:srgbClr val="0673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business case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DC73DB-698C-408C-9612-6BF90C20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3" y="4318214"/>
            <a:ext cx="2930769" cy="65649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351068-B234-4885-82BB-CD61039566F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68" y="3705189"/>
            <a:ext cx="2051538" cy="1664677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2129115-C33A-4CB3-8C6F-550C4C4681B5}"/>
              </a:ext>
            </a:extLst>
          </p:cNvPr>
          <p:cNvCxnSpPr/>
          <p:nvPr/>
        </p:nvCxnSpPr>
        <p:spPr bwMode="auto">
          <a:xfrm>
            <a:off x="449515" y="4859509"/>
            <a:ext cx="48958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673A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5EA5586-92DC-41CE-8A8F-4EB875991431}"/>
              </a:ext>
            </a:extLst>
          </p:cNvPr>
          <p:cNvSpPr txBox="1"/>
          <p:nvPr/>
        </p:nvSpPr>
        <p:spPr>
          <a:xfrm>
            <a:off x="9352511" y="4226224"/>
            <a:ext cx="457657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6" dirty="0">
                <a:solidFill>
                  <a:srgbClr val="0673AF"/>
                </a:solidFill>
                <a:latin typeface="+mj-lt"/>
              </a:rPr>
              <a:t>X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D02DEC7-72EB-4E00-9A92-21E8E1F3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55"/>
            <a:ext cx="12192000" cy="3556000"/>
          </a:xfrm>
          <a:prstGeom prst="rect">
            <a:avLst/>
          </a:prstGeom>
          <a:solidFill>
            <a:srgbClr val="8EC6E0"/>
          </a:solidFill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86420980-5A7C-40D2-89CF-0F65F3E33226}"/>
              </a:ext>
            </a:extLst>
          </p:cNvPr>
          <p:cNvSpPr txBox="1">
            <a:spLocks/>
          </p:cNvSpPr>
          <p:nvPr/>
        </p:nvSpPr>
        <p:spPr>
          <a:xfrm>
            <a:off x="7805854" y="5890901"/>
            <a:ext cx="4397754" cy="805095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kumimoji="0" lang="fr-F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r>
              <a:rPr lang="en-US" sz="1400" dirty="0">
                <a:solidFill>
                  <a:srgbClr val="0673AF"/>
                </a:solidFill>
              </a:rPr>
              <a:t>Louis </a:t>
            </a:r>
            <a:r>
              <a:rPr lang="en-US" sz="1400" dirty="0" err="1">
                <a:solidFill>
                  <a:srgbClr val="0673AF"/>
                </a:solidFill>
              </a:rPr>
              <a:t>Bertolotti</a:t>
            </a:r>
            <a:r>
              <a:rPr lang="en-US" sz="1400" dirty="0">
                <a:solidFill>
                  <a:srgbClr val="0673AF"/>
                </a:solidFill>
              </a:rPr>
              <a:t>, Hugo </a:t>
            </a:r>
            <a:r>
              <a:rPr lang="en-US" sz="1400" dirty="0" err="1">
                <a:solidFill>
                  <a:srgbClr val="0673AF"/>
                </a:solidFill>
              </a:rPr>
              <a:t>Ehlinger</a:t>
            </a:r>
            <a:r>
              <a:rPr lang="en-US" sz="1400" dirty="0">
                <a:solidFill>
                  <a:srgbClr val="0673AF"/>
                </a:solidFill>
              </a:rPr>
              <a:t>, Khouloud El Alami, Aya </a:t>
            </a:r>
            <a:r>
              <a:rPr lang="en-US" sz="1400" dirty="0" err="1">
                <a:solidFill>
                  <a:srgbClr val="0673AF"/>
                </a:solidFill>
              </a:rPr>
              <a:t>Errajraji</a:t>
            </a:r>
            <a:r>
              <a:rPr lang="en-US" sz="1400" dirty="0">
                <a:solidFill>
                  <a:srgbClr val="0673AF"/>
                </a:solidFill>
              </a:rPr>
              <a:t>, Maxime Redstone</a:t>
            </a:r>
          </a:p>
        </p:txBody>
      </p:sp>
    </p:spTree>
    <p:extLst>
      <p:ext uri="{BB962C8B-B14F-4D97-AF65-F5344CB8AC3E}">
        <p14:creationId xmlns:p14="http://schemas.microsoft.com/office/powerpoint/2010/main" val="31668855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002C4-30FB-A84B-B24D-7BEED3CCBBBC}"/>
              </a:ext>
            </a:extLst>
          </p:cNvPr>
          <p:cNvSpPr txBox="1">
            <a:spLocks/>
          </p:cNvSpPr>
          <p:nvPr/>
        </p:nvSpPr>
        <p:spPr>
          <a:xfrm>
            <a:off x="609571" y="140063"/>
            <a:ext cx="10572202" cy="84184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Accor faces multiple challenges that could be overcome thanks to an in-depth analysis of customers post-</a:t>
            </a:r>
            <a:r>
              <a:rPr lang="en-US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behavior…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3862802-55FA-CB46-A1A7-EBBB77057BF8}"/>
              </a:ext>
            </a:extLst>
          </p:cNvPr>
          <p:cNvSpPr txBox="1">
            <a:spLocks/>
          </p:cNvSpPr>
          <p:nvPr/>
        </p:nvSpPr>
        <p:spPr bwMode="auto">
          <a:xfrm>
            <a:off x="3998673" y="883579"/>
            <a:ext cx="7583756" cy="32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b="1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As-Is / To-Be analysis of Accor's online presence</a:t>
            </a:r>
          </a:p>
        </p:txBody>
      </p:sp>
      <p:pic>
        <p:nvPicPr>
          <p:cNvPr id="4" name="Graphique 5">
            <a:extLst>
              <a:ext uri="{FF2B5EF4-FFF2-40B4-BE49-F238E27FC236}">
                <a16:creationId xmlns:a16="http://schemas.microsoft.com/office/drawing/2014/main" id="{B730E4E5-60E7-3C46-8790-2EBB26A258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3816" y="902107"/>
            <a:ext cx="312490" cy="312490"/>
          </a:xfrm>
          <a:prstGeom prst="rect">
            <a:avLst/>
          </a:prstGeom>
        </p:spPr>
      </p:pic>
      <p:grpSp>
        <p:nvGrpSpPr>
          <p:cNvPr id="6" name="Groupe 15">
            <a:extLst>
              <a:ext uri="{FF2B5EF4-FFF2-40B4-BE49-F238E27FC236}">
                <a16:creationId xmlns:a16="http://schemas.microsoft.com/office/drawing/2014/main" id="{223EFCD0-1922-044D-BA4B-9A2D5E4A42AB}"/>
              </a:ext>
            </a:extLst>
          </p:cNvPr>
          <p:cNvGrpSpPr/>
          <p:nvPr/>
        </p:nvGrpSpPr>
        <p:grpSpPr>
          <a:xfrm>
            <a:off x="399885" y="1511073"/>
            <a:ext cx="1050438" cy="469756"/>
            <a:chOff x="558069" y="961239"/>
            <a:chExt cx="853481" cy="362070"/>
          </a:xfrm>
        </p:grpSpPr>
        <p:sp>
          <p:nvSpPr>
            <p:cNvPr id="7" name="Titre 2">
              <a:extLst>
                <a:ext uri="{FF2B5EF4-FFF2-40B4-BE49-F238E27FC236}">
                  <a16:creationId xmlns:a16="http://schemas.microsoft.com/office/drawing/2014/main" id="{0E60F3A7-7875-6146-BD27-5BF9037362A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8069" y="961239"/>
              <a:ext cx="853481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2542" tIns="56271" rIns="112542" bIns="56271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b="1" kern="0" cap="small" dirty="0">
                  <a:solidFill>
                    <a:srgbClr val="0673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Sector</a:t>
              </a:r>
            </a:p>
          </p:txBody>
        </p:sp>
        <p:cxnSp>
          <p:nvCxnSpPr>
            <p:cNvPr id="8" name="Connecteur droit 55">
              <a:extLst>
                <a:ext uri="{FF2B5EF4-FFF2-40B4-BE49-F238E27FC236}">
                  <a16:creationId xmlns:a16="http://schemas.microsoft.com/office/drawing/2014/main" id="{F55A697B-3FFA-B84B-BBB1-DE57E3A485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583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Titre 2">
            <a:extLst>
              <a:ext uri="{FF2B5EF4-FFF2-40B4-BE49-F238E27FC236}">
                <a16:creationId xmlns:a16="http://schemas.microsoft.com/office/drawing/2014/main" id="{D514185C-277A-D444-94BE-9B59E78D7D69}"/>
              </a:ext>
            </a:extLst>
          </p:cNvPr>
          <p:cNvSpPr txBox="1">
            <a:spLocks/>
          </p:cNvSpPr>
          <p:nvPr/>
        </p:nvSpPr>
        <p:spPr bwMode="auto">
          <a:xfrm>
            <a:off x="137109" y="3233287"/>
            <a:ext cx="1575990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sz="1800" kern="0" cap="small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Targeted clients</a:t>
            </a:r>
          </a:p>
        </p:txBody>
      </p:sp>
      <p:sp>
        <p:nvSpPr>
          <p:cNvPr id="12" name="Titre 2">
            <a:extLst>
              <a:ext uri="{FF2B5EF4-FFF2-40B4-BE49-F238E27FC236}">
                <a16:creationId xmlns:a16="http://schemas.microsoft.com/office/drawing/2014/main" id="{E22677C2-11B8-CF43-A252-4BD860EBDC07}"/>
              </a:ext>
            </a:extLst>
          </p:cNvPr>
          <p:cNvSpPr txBox="1">
            <a:spLocks/>
          </p:cNvSpPr>
          <p:nvPr/>
        </p:nvSpPr>
        <p:spPr bwMode="auto">
          <a:xfrm>
            <a:off x="3266657" y="1533537"/>
            <a:ext cx="1050437" cy="4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800" b="1" kern="0" cap="small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As-is</a:t>
            </a:r>
          </a:p>
        </p:txBody>
      </p:sp>
      <p:cxnSp>
        <p:nvCxnSpPr>
          <p:cNvPr id="13" name="Connecteur droit 50">
            <a:extLst>
              <a:ext uri="{FF2B5EF4-FFF2-40B4-BE49-F238E27FC236}">
                <a16:creationId xmlns:a16="http://schemas.microsoft.com/office/drawing/2014/main" id="{30CE6ECC-7D7B-E842-92E9-1D115DB3A817}"/>
              </a:ext>
            </a:extLst>
          </p:cNvPr>
          <p:cNvCxnSpPr>
            <a:cxnSpLocks/>
          </p:cNvCxnSpPr>
          <p:nvPr/>
        </p:nvCxnSpPr>
        <p:spPr bwMode="auto">
          <a:xfrm>
            <a:off x="3203311" y="2001199"/>
            <a:ext cx="9082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673A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e 16">
            <a:extLst>
              <a:ext uri="{FF2B5EF4-FFF2-40B4-BE49-F238E27FC236}">
                <a16:creationId xmlns:a16="http://schemas.microsoft.com/office/drawing/2014/main" id="{8C82C0AF-E359-3644-87FC-18C32F4933D5}"/>
              </a:ext>
            </a:extLst>
          </p:cNvPr>
          <p:cNvGrpSpPr/>
          <p:nvPr/>
        </p:nvGrpSpPr>
        <p:grpSpPr>
          <a:xfrm>
            <a:off x="8721911" y="1531445"/>
            <a:ext cx="908234" cy="469756"/>
            <a:chOff x="7517589" y="961239"/>
            <a:chExt cx="737940" cy="362070"/>
          </a:xfrm>
        </p:grpSpPr>
        <p:sp>
          <p:nvSpPr>
            <p:cNvPr id="15" name="Titre 2">
              <a:extLst>
                <a:ext uri="{FF2B5EF4-FFF2-40B4-BE49-F238E27FC236}">
                  <a16:creationId xmlns:a16="http://schemas.microsoft.com/office/drawing/2014/main" id="{D93F7DBF-EE44-CD45-8A32-3AA4C04AD5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17589" y="961239"/>
              <a:ext cx="737940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2542" tIns="56271" rIns="112542" bIns="56271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b="1" kern="0" cap="small" dirty="0">
                  <a:solidFill>
                    <a:srgbClr val="0673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To-be</a:t>
              </a:r>
            </a:p>
          </p:txBody>
        </p:sp>
        <p:cxnSp>
          <p:nvCxnSpPr>
            <p:cNvPr id="16" name="Connecteur droit 56">
              <a:extLst>
                <a:ext uri="{FF2B5EF4-FFF2-40B4-BE49-F238E27FC236}">
                  <a16:creationId xmlns:a16="http://schemas.microsoft.com/office/drawing/2014/main" id="{362428F7-6A4D-854C-A832-13097B9723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1758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0448B67-EC39-694C-A6BF-1454C38F8314}"/>
              </a:ext>
            </a:extLst>
          </p:cNvPr>
          <p:cNvSpPr/>
          <p:nvPr/>
        </p:nvSpPr>
        <p:spPr>
          <a:xfrm>
            <a:off x="1777996" y="2233887"/>
            <a:ext cx="4051055" cy="3972231"/>
          </a:xfrm>
          <a:prstGeom prst="roundRect">
            <a:avLst/>
          </a:prstGeom>
          <a:solidFill>
            <a:srgbClr val="57CCD2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B730DB2-8298-4D41-968B-8E625AA9F7E6}"/>
              </a:ext>
            </a:extLst>
          </p:cNvPr>
          <p:cNvSpPr/>
          <p:nvPr/>
        </p:nvSpPr>
        <p:spPr>
          <a:xfrm>
            <a:off x="1970522" y="2394735"/>
            <a:ext cx="3666001" cy="3579686"/>
          </a:xfrm>
          <a:prstGeom prst="roundRect">
            <a:avLst/>
          </a:prstGeom>
          <a:solidFill>
            <a:srgbClr val="57CCD2">
              <a:alpha val="7647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Wealthy Customers</a:t>
            </a:r>
          </a:p>
          <a:p>
            <a:pPr marL="211021" indent="-211021" algn="ctr" defTabSz="1125444">
              <a:spcBef>
                <a:spcPts val="1108"/>
              </a:spcBef>
              <a:buClr>
                <a:schemeClr val="tx2"/>
              </a:buClr>
              <a:buFont typeface="Trebuchet MS" panose="020B0603020202020204" pitchFamily="34" charset="0"/>
              <a:buChar char="+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Higher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margins</a:t>
            </a:r>
          </a:p>
          <a:p>
            <a:pPr marL="211021" indent="-211021" algn="ctr" defTabSz="1125444">
              <a:spcBef>
                <a:spcPts val="1108"/>
              </a:spcBef>
              <a:buClr>
                <a:schemeClr val="tx2"/>
              </a:buClr>
              <a:buFont typeface="Trebuchet MS" panose="020B0603020202020204" pitchFamily="34" charset="0"/>
              <a:buChar char="+"/>
            </a:pP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 of mouth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reputation</a:t>
            </a:r>
          </a:p>
          <a:p>
            <a:pPr algn="ctr" defTabSz="1125444">
              <a:spcBef>
                <a:spcPts val="1108"/>
              </a:spcBef>
              <a:buClr>
                <a:schemeClr val="tx2"/>
              </a:buClr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1021" indent="-211021" algn="ctr" defTabSz="1125444">
              <a:spcBef>
                <a:spcPts val="1108"/>
              </a:spcBef>
              <a:buClr>
                <a:srgbClr val="FF0000"/>
              </a:buClr>
              <a:buFont typeface="Trebuchet MS" panose="020B0603020202020204" pitchFamily="34" charset="0"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Lack of 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segmentation</a:t>
            </a:r>
          </a:p>
          <a:p>
            <a:pPr marL="211021" indent="-211021" algn="ctr" defTabSz="1125444">
              <a:spcBef>
                <a:spcPts val="1108"/>
              </a:spcBef>
              <a:buClr>
                <a:srgbClr val="FF0000"/>
              </a:buClr>
              <a:buFont typeface="Trebuchet MS" panose="020B0603020202020204" pitchFamily="34" charset="0"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Highly dependent on City 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activity</a:t>
            </a: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D1564682-78DB-2543-A1CF-A73525859619}"/>
              </a:ext>
            </a:extLst>
          </p:cNvPr>
          <p:cNvSpPr/>
          <p:nvPr/>
        </p:nvSpPr>
        <p:spPr>
          <a:xfrm>
            <a:off x="6182760" y="3579540"/>
            <a:ext cx="594249" cy="923408"/>
          </a:xfrm>
          <a:custGeom>
            <a:avLst/>
            <a:gdLst/>
            <a:ahLst/>
            <a:cxnLst/>
            <a:rect l="l" t="t" r="r" b="b"/>
            <a:pathLst>
              <a:path w="179070" h="280035">
                <a:moveTo>
                  <a:pt x="27559" y="0"/>
                </a:moveTo>
                <a:lnTo>
                  <a:pt x="17113" y="2024"/>
                </a:lnTo>
                <a:lnTo>
                  <a:pt x="8000" y="8096"/>
                </a:lnTo>
                <a:lnTo>
                  <a:pt x="2666" y="13430"/>
                </a:lnTo>
                <a:lnTo>
                  <a:pt x="0" y="20542"/>
                </a:lnTo>
                <a:lnTo>
                  <a:pt x="0" y="34893"/>
                </a:lnTo>
                <a:lnTo>
                  <a:pt x="2666" y="42005"/>
                </a:lnTo>
                <a:lnTo>
                  <a:pt x="8000" y="47339"/>
                </a:lnTo>
                <a:lnTo>
                  <a:pt x="100457" y="140176"/>
                </a:lnTo>
                <a:lnTo>
                  <a:pt x="8000" y="232251"/>
                </a:lnTo>
                <a:lnTo>
                  <a:pt x="2000" y="241385"/>
                </a:lnTo>
                <a:lnTo>
                  <a:pt x="0" y="251888"/>
                </a:lnTo>
                <a:lnTo>
                  <a:pt x="2000" y="262415"/>
                </a:lnTo>
                <a:lnTo>
                  <a:pt x="8000" y="271621"/>
                </a:lnTo>
                <a:lnTo>
                  <a:pt x="17113" y="277622"/>
                </a:lnTo>
                <a:lnTo>
                  <a:pt x="27559" y="279622"/>
                </a:lnTo>
                <a:lnTo>
                  <a:pt x="38004" y="277622"/>
                </a:lnTo>
                <a:lnTo>
                  <a:pt x="47116" y="271621"/>
                </a:lnTo>
                <a:lnTo>
                  <a:pt x="178688" y="140176"/>
                </a:lnTo>
                <a:lnTo>
                  <a:pt x="47116" y="8096"/>
                </a:lnTo>
                <a:lnTo>
                  <a:pt x="38004" y="2024"/>
                </a:lnTo>
                <a:lnTo>
                  <a:pt x="2755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9B97F6-8F98-104A-B886-941EC5709A14}"/>
              </a:ext>
            </a:extLst>
          </p:cNvPr>
          <p:cNvSpPr/>
          <p:nvPr/>
        </p:nvSpPr>
        <p:spPr>
          <a:xfrm>
            <a:off x="7130718" y="2261300"/>
            <a:ext cx="4051055" cy="3972231"/>
          </a:xfrm>
          <a:prstGeom prst="roundRect">
            <a:avLst/>
          </a:prstGeom>
          <a:solidFill>
            <a:srgbClr val="57CCD2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D0A393E-235D-6F45-8971-78E3222632D4}"/>
              </a:ext>
            </a:extLst>
          </p:cNvPr>
          <p:cNvSpPr/>
          <p:nvPr/>
        </p:nvSpPr>
        <p:spPr>
          <a:xfrm>
            <a:off x="7323244" y="2422148"/>
            <a:ext cx="3666001" cy="3553955"/>
          </a:xfrm>
          <a:prstGeom prst="roundRect">
            <a:avLst/>
          </a:prstGeom>
          <a:solidFill>
            <a:srgbClr val="57CCD2">
              <a:alpha val="7647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5444">
              <a:spcBef>
                <a:spcPts val="1108"/>
              </a:spcBef>
            </a:pPr>
            <a:r>
              <a:rPr lang="en-US" sz="1600" b="1" u="sng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</a:p>
          <a:p>
            <a:pPr marL="211021" indent="-211021" defTabSz="1125444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standing</a:t>
            </a:r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 the main restaurant offering</a:t>
            </a:r>
          </a:p>
          <a:p>
            <a:pPr algn="ctr" defTabSz="1125444">
              <a:spcBef>
                <a:spcPts val="1108"/>
              </a:spcBef>
            </a:pPr>
            <a:r>
              <a:rPr lang="en-US" sz="1600" b="1" u="sng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</a:p>
          <a:p>
            <a:pPr marL="211021" indent="-211021" defTabSz="1125444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Get inspired from French Michelin-star restaurants that also have a </a:t>
            </a: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“brasserie”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extension to </a:t>
            </a: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expand price segmentation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using </a:t>
            </a:r>
            <a:r>
              <a:rPr lang="en-US" sz="1600" b="1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reviews data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from the TripAdvisor scrapping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AE05CDE1-2312-134D-8609-4485C79FD0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875901" y="6628739"/>
            <a:ext cx="2092325" cy="12311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943735" algn="l"/>
              </a:tabLst>
            </a:pPr>
            <a:r>
              <a:rPr lang="en-US" dirty="0"/>
              <a:t>	</a:t>
            </a:r>
            <a:fld id="{81D60167-4931-47E6-BA6A-407CBD079E47}" type="slidenum">
              <a:rPr smtClean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43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002C4-30FB-A84B-B24D-7BEED3CCBBBC}"/>
              </a:ext>
            </a:extLst>
          </p:cNvPr>
          <p:cNvSpPr txBox="1">
            <a:spLocks/>
          </p:cNvSpPr>
          <p:nvPr/>
        </p:nvSpPr>
        <p:spPr>
          <a:xfrm>
            <a:off x="609571" y="140063"/>
            <a:ext cx="10572202" cy="84184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Accor faces multiple challenges which could be overcome thanks to an in-depth analysis of customers post-</a:t>
            </a:r>
            <a:r>
              <a:rPr lang="en-US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behavior…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3862802-55FA-CB46-A1A7-EBBB77057BF8}"/>
              </a:ext>
            </a:extLst>
          </p:cNvPr>
          <p:cNvSpPr txBox="1">
            <a:spLocks/>
          </p:cNvSpPr>
          <p:nvPr/>
        </p:nvSpPr>
        <p:spPr bwMode="auto">
          <a:xfrm>
            <a:off x="3998673" y="883579"/>
            <a:ext cx="7583756" cy="32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b="1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As-Is / To-Be analysis of Accor's online presence</a:t>
            </a:r>
          </a:p>
        </p:txBody>
      </p:sp>
      <p:pic>
        <p:nvPicPr>
          <p:cNvPr id="4" name="Graphique 5">
            <a:extLst>
              <a:ext uri="{FF2B5EF4-FFF2-40B4-BE49-F238E27FC236}">
                <a16:creationId xmlns:a16="http://schemas.microsoft.com/office/drawing/2014/main" id="{B730E4E5-60E7-3C46-8790-2EBB26A258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3816" y="902107"/>
            <a:ext cx="312490" cy="312490"/>
          </a:xfrm>
          <a:prstGeom prst="rect">
            <a:avLst/>
          </a:prstGeom>
        </p:spPr>
      </p:pic>
      <p:grpSp>
        <p:nvGrpSpPr>
          <p:cNvPr id="6" name="Groupe 15">
            <a:extLst>
              <a:ext uri="{FF2B5EF4-FFF2-40B4-BE49-F238E27FC236}">
                <a16:creationId xmlns:a16="http://schemas.microsoft.com/office/drawing/2014/main" id="{223EFCD0-1922-044D-BA4B-9A2D5E4A42AB}"/>
              </a:ext>
            </a:extLst>
          </p:cNvPr>
          <p:cNvGrpSpPr/>
          <p:nvPr/>
        </p:nvGrpSpPr>
        <p:grpSpPr>
          <a:xfrm>
            <a:off x="399885" y="1511073"/>
            <a:ext cx="1050438" cy="469756"/>
            <a:chOff x="558069" y="961239"/>
            <a:chExt cx="853481" cy="362070"/>
          </a:xfrm>
        </p:grpSpPr>
        <p:sp>
          <p:nvSpPr>
            <p:cNvPr id="7" name="Titre 2">
              <a:extLst>
                <a:ext uri="{FF2B5EF4-FFF2-40B4-BE49-F238E27FC236}">
                  <a16:creationId xmlns:a16="http://schemas.microsoft.com/office/drawing/2014/main" id="{0E60F3A7-7875-6146-BD27-5BF9037362A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8069" y="961239"/>
              <a:ext cx="853481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2542" tIns="56271" rIns="112542" bIns="56271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b="1" kern="0" cap="small" dirty="0">
                  <a:solidFill>
                    <a:srgbClr val="0673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Sector</a:t>
              </a:r>
            </a:p>
          </p:txBody>
        </p:sp>
        <p:cxnSp>
          <p:nvCxnSpPr>
            <p:cNvPr id="8" name="Connecteur droit 55">
              <a:extLst>
                <a:ext uri="{FF2B5EF4-FFF2-40B4-BE49-F238E27FC236}">
                  <a16:creationId xmlns:a16="http://schemas.microsoft.com/office/drawing/2014/main" id="{F55A697B-3FFA-B84B-BBB1-DE57E3A485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583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Titre 2">
            <a:extLst>
              <a:ext uri="{FF2B5EF4-FFF2-40B4-BE49-F238E27FC236}">
                <a16:creationId xmlns:a16="http://schemas.microsoft.com/office/drawing/2014/main" id="{D514185C-277A-D444-94BE-9B59E78D7D69}"/>
              </a:ext>
            </a:extLst>
          </p:cNvPr>
          <p:cNvSpPr txBox="1">
            <a:spLocks/>
          </p:cNvSpPr>
          <p:nvPr/>
        </p:nvSpPr>
        <p:spPr bwMode="auto">
          <a:xfrm>
            <a:off x="137109" y="3233287"/>
            <a:ext cx="1575990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sz="1800" kern="0" cap="small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Location dependence</a:t>
            </a:r>
          </a:p>
        </p:txBody>
      </p:sp>
      <p:sp>
        <p:nvSpPr>
          <p:cNvPr id="12" name="Titre 2">
            <a:extLst>
              <a:ext uri="{FF2B5EF4-FFF2-40B4-BE49-F238E27FC236}">
                <a16:creationId xmlns:a16="http://schemas.microsoft.com/office/drawing/2014/main" id="{E22677C2-11B8-CF43-A252-4BD860EBDC07}"/>
              </a:ext>
            </a:extLst>
          </p:cNvPr>
          <p:cNvSpPr txBox="1">
            <a:spLocks/>
          </p:cNvSpPr>
          <p:nvPr/>
        </p:nvSpPr>
        <p:spPr bwMode="auto">
          <a:xfrm>
            <a:off x="3266657" y="1533537"/>
            <a:ext cx="1050437" cy="4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800" b="1" kern="0" cap="small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As-is</a:t>
            </a:r>
          </a:p>
        </p:txBody>
      </p:sp>
      <p:cxnSp>
        <p:nvCxnSpPr>
          <p:cNvPr id="13" name="Connecteur droit 50">
            <a:extLst>
              <a:ext uri="{FF2B5EF4-FFF2-40B4-BE49-F238E27FC236}">
                <a16:creationId xmlns:a16="http://schemas.microsoft.com/office/drawing/2014/main" id="{30CE6ECC-7D7B-E842-92E9-1D115DB3A817}"/>
              </a:ext>
            </a:extLst>
          </p:cNvPr>
          <p:cNvCxnSpPr>
            <a:cxnSpLocks/>
          </p:cNvCxnSpPr>
          <p:nvPr/>
        </p:nvCxnSpPr>
        <p:spPr bwMode="auto">
          <a:xfrm>
            <a:off x="3203311" y="2001199"/>
            <a:ext cx="9082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673A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e 16">
            <a:extLst>
              <a:ext uri="{FF2B5EF4-FFF2-40B4-BE49-F238E27FC236}">
                <a16:creationId xmlns:a16="http://schemas.microsoft.com/office/drawing/2014/main" id="{8C82C0AF-E359-3644-87FC-18C32F4933D5}"/>
              </a:ext>
            </a:extLst>
          </p:cNvPr>
          <p:cNvGrpSpPr/>
          <p:nvPr/>
        </p:nvGrpSpPr>
        <p:grpSpPr>
          <a:xfrm>
            <a:off x="8721911" y="1531445"/>
            <a:ext cx="908234" cy="469756"/>
            <a:chOff x="7517589" y="961239"/>
            <a:chExt cx="737940" cy="362070"/>
          </a:xfrm>
        </p:grpSpPr>
        <p:sp>
          <p:nvSpPr>
            <p:cNvPr id="15" name="Titre 2">
              <a:extLst>
                <a:ext uri="{FF2B5EF4-FFF2-40B4-BE49-F238E27FC236}">
                  <a16:creationId xmlns:a16="http://schemas.microsoft.com/office/drawing/2014/main" id="{D93F7DBF-EE44-CD45-8A32-3AA4C04AD5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17589" y="961239"/>
              <a:ext cx="737940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2542" tIns="56271" rIns="112542" bIns="56271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b="1" kern="0" cap="small" dirty="0">
                  <a:solidFill>
                    <a:srgbClr val="0673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To-be</a:t>
              </a:r>
            </a:p>
          </p:txBody>
        </p:sp>
        <p:cxnSp>
          <p:nvCxnSpPr>
            <p:cNvPr id="16" name="Connecteur droit 56">
              <a:extLst>
                <a:ext uri="{FF2B5EF4-FFF2-40B4-BE49-F238E27FC236}">
                  <a16:creationId xmlns:a16="http://schemas.microsoft.com/office/drawing/2014/main" id="{362428F7-6A4D-854C-A832-13097B9723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1758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0448B67-EC39-694C-A6BF-1454C38F8314}"/>
              </a:ext>
            </a:extLst>
          </p:cNvPr>
          <p:cNvSpPr/>
          <p:nvPr/>
        </p:nvSpPr>
        <p:spPr>
          <a:xfrm>
            <a:off x="1777996" y="2233887"/>
            <a:ext cx="4051055" cy="4394842"/>
          </a:xfrm>
          <a:prstGeom prst="roundRect">
            <a:avLst/>
          </a:prstGeom>
          <a:solidFill>
            <a:srgbClr val="57CCD2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B730DB2-8298-4D41-968B-8E625AA9F7E6}"/>
              </a:ext>
            </a:extLst>
          </p:cNvPr>
          <p:cNvSpPr/>
          <p:nvPr/>
        </p:nvSpPr>
        <p:spPr>
          <a:xfrm>
            <a:off x="1970522" y="2394735"/>
            <a:ext cx="3666001" cy="4110883"/>
          </a:xfrm>
          <a:prstGeom prst="roundRect">
            <a:avLst/>
          </a:prstGeom>
          <a:solidFill>
            <a:srgbClr val="57CCD2">
              <a:alpha val="7647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5444">
              <a:spcBef>
                <a:spcPts val="1108"/>
              </a:spcBef>
            </a:pPr>
            <a:r>
              <a:rPr lang="en-US" sz="1600" b="1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On-site dining only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1021" indent="-211021" defTabSz="1125444">
              <a:spcBef>
                <a:spcPts val="1108"/>
              </a:spcBef>
              <a:buClr>
                <a:schemeClr val="tx2"/>
              </a:buClr>
              <a:buFont typeface="Trebuchet MS" panose="020B0603020202020204" pitchFamily="34" charset="0"/>
              <a:buChar char="+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Delivers a </a:t>
            </a: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 experience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linked to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1021" indent="-211021" defTabSz="1125444">
              <a:spcBef>
                <a:spcPts val="1108"/>
              </a:spcBef>
              <a:buClr>
                <a:srgbClr val="FF0000"/>
              </a:buClr>
              <a:buFont typeface="Trebuchet MS" panose="020B0603020202020204" pitchFamily="34" charset="0"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Highly vulnerable to 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lockdowns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general restrictions</a:t>
            </a:r>
          </a:p>
          <a:p>
            <a:pPr marL="211021" indent="-211021" defTabSz="1125444">
              <a:spcBef>
                <a:spcPts val="1108"/>
              </a:spcBef>
              <a:buClr>
                <a:srgbClr val="FF0000"/>
              </a:buClr>
              <a:buFont typeface="Trebuchet MS" panose="020B0603020202020204" pitchFamily="34" charset="0"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Lack of flexibility: additional clients are 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 stock losses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cannot be hedged by selling on 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platforms  </a:t>
            </a: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D1564682-78DB-2543-A1CF-A73525859619}"/>
              </a:ext>
            </a:extLst>
          </p:cNvPr>
          <p:cNvSpPr/>
          <p:nvPr/>
        </p:nvSpPr>
        <p:spPr>
          <a:xfrm>
            <a:off x="6182760" y="3579540"/>
            <a:ext cx="594249" cy="923408"/>
          </a:xfrm>
          <a:custGeom>
            <a:avLst/>
            <a:gdLst/>
            <a:ahLst/>
            <a:cxnLst/>
            <a:rect l="l" t="t" r="r" b="b"/>
            <a:pathLst>
              <a:path w="179070" h="280035">
                <a:moveTo>
                  <a:pt x="27559" y="0"/>
                </a:moveTo>
                <a:lnTo>
                  <a:pt x="17113" y="2024"/>
                </a:lnTo>
                <a:lnTo>
                  <a:pt x="8000" y="8096"/>
                </a:lnTo>
                <a:lnTo>
                  <a:pt x="2666" y="13430"/>
                </a:lnTo>
                <a:lnTo>
                  <a:pt x="0" y="20542"/>
                </a:lnTo>
                <a:lnTo>
                  <a:pt x="0" y="34893"/>
                </a:lnTo>
                <a:lnTo>
                  <a:pt x="2666" y="42005"/>
                </a:lnTo>
                <a:lnTo>
                  <a:pt x="8000" y="47339"/>
                </a:lnTo>
                <a:lnTo>
                  <a:pt x="100457" y="140176"/>
                </a:lnTo>
                <a:lnTo>
                  <a:pt x="8000" y="232251"/>
                </a:lnTo>
                <a:lnTo>
                  <a:pt x="2000" y="241385"/>
                </a:lnTo>
                <a:lnTo>
                  <a:pt x="0" y="251888"/>
                </a:lnTo>
                <a:lnTo>
                  <a:pt x="2000" y="262415"/>
                </a:lnTo>
                <a:lnTo>
                  <a:pt x="8000" y="271621"/>
                </a:lnTo>
                <a:lnTo>
                  <a:pt x="17113" y="277622"/>
                </a:lnTo>
                <a:lnTo>
                  <a:pt x="27559" y="279622"/>
                </a:lnTo>
                <a:lnTo>
                  <a:pt x="38004" y="277622"/>
                </a:lnTo>
                <a:lnTo>
                  <a:pt x="47116" y="271621"/>
                </a:lnTo>
                <a:lnTo>
                  <a:pt x="178688" y="140176"/>
                </a:lnTo>
                <a:lnTo>
                  <a:pt x="47116" y="8096"/>
                </a:lnTo>
                <a:lnTo>
                  <a:pt x="38004" y="2024"/>
                </a:lnTo>
                <a:lnTo>
                  <a:pt x="2755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9B97F6-8F98-104A-B886-941EC5709A14}"/>
              </a:ext>
            </a:extLst>
          </p:cNvPr>
          <p:cNvSpPr/>
          <p:nvPr/>
        </p:nvSpPr>
        <p:spPr>
          <a:xfrm>
            <a:off x="7130718" y="2276092"/>
            <a:ext cx="4051055" cy="4441841"/>
          </a:xfrm>
          <a:prstGeom prst="roundRect">
            <a:avLst/>
          </a:prstGeom>
          <a:solidFill>
            <a:srgbClr val="57CCD2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D0A393E-235D-6F45-8971-78E3222632D4}"/>
              </a:ext>
            </a:extLst>
          </p:cNvPr>
          <p:cNvSpPr/>
          <p:nvPr/>
        </p:nvSpPr>
        <p:spPr>
          <a:xfrm>
            <a:off x="7323244" y="2422148"/>
            <a:ext cx="3666001" cy="4110883"/>
          </a:xfrm>
          <a:prstGeom prst="roundRect">
            <a:avLst/>
          </a:prstGeom>
          <a:solidFill>
            <a:srgbClr val="57CCD2">
              <a:alpha val="7647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5444">
              <a:spcBef>
                <a:spcPts val="1108"/>
              </a:spcBef>
            </a:pPr>
            <a:r>
              <a:rPr lang="en-US" sz="1600" b="1" u="sng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</a:p>
          <a:p>
            <a:pPr marL="211021" indent="-211021" defTabSz="1125444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limited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on-site dining to account for a weakened restauration market</a:t>
            </a:r>
          </a:p>
          <a:p>
            <a:pPr algn="ctr" defTabSz="1125444">
              <a:spcBef>
                <a:spcPts val="1108"/>
              </a:spcBef>
            </a:pPr>
            <a:r>
              <a:rPr lang="en-US" sz="1600" b="1" u="sng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</a:p>
          <a:p>
            <a:pPr marL="211021" indent="-211021" defTabSz="1125444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Launch a </a:t>
            </a: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delivery service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using a </a:t>
            </a: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NLP sentiment analysis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 the reviews</a:t>
            </a:r>
          </a:p>
          <a:p>
            <a:pPr marL="211021" indent="-211021" defTabSz="1125444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Rebrand the rooftop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future events respecting Covid-19 health restrictions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AE05CDE1-2312-134D-8609-4485C79FD0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875901" y="6628739"/>
            <a:ext cx="2092325" cy="12311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943735" algn="l"/>
              </a:tabLst>
            </a:pPr>
            <a:r>
              <a:rPr lang="en-US" dirty="0"/>
              <a:t>	</a:t>
            </a:r>
            <a:fld id="{81D60167-4931-47E6-BA6A-407CBD079E47}" type="slidenum">
              <a:rPr smtClean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11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002C4-30FB-A84B-B24D-7BEED3CCBBBC}"/>
              </a:ext>
            </a:extLst>
          </p:cNvPr>
          <p:cNvSpPr txBox="1">
            <a:spLocks/>
          </p:cNvSpPr>
          <p:nvPr/>
        </p:nvSpPr>
        <p:spPr>
          <a:xfrm>
            <a:off x="609571" y="140063"/>
            <a:ext cx="10572202" cy="84184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Accor faces multiple challenges which could be overcome thanks to an in-depth analysis of customers post-</a:t>
            </a:r>
            <a:r>
              <a:rPr lang="en-US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behavior…</a:t>
            </a:r>
          </a:p>
        </p:txBody>
      </p:sp>
      <p:pic>
        <p:nvPicPr>
          <p:cNvPr id="4" name="Graphique 5">
            <a:extLst>
              <a:ext uri="{FF2B5EF4-FFF2-40B4-BE49-F238E27FC236}">
                <a16:creationId xmlns:a16="http://schemas.microsoft.com/office/drawing/2014/main" id="{B730E4E5-60E7-3C46-8790-2EBB26A258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3816" y="902107"/>
            <a:ext cx="312490" cy="312490"/>
          </a:xfrm>
          <a:prstGeom prst="rect">
            <a:avLst/>
          </a:prstGeom>
        </p:spPr>
      </p:pic>
      <p:grpSp>
        <p:nvGrpSpPr>
          <p:cNvPr id="6" name="Groupe 15">
            <a:extLst>
              <a:ext uri="{FF2B5EF4-FFF2-40B4-BE49-F238E27FC236}">
                <a16:creationId xmlns:a16="http://schemas.microsoft.com/office/drawing/2014/main" id="{223EFCD0-1922-044D-BA4B-9A2D5E4A42AB}"/>
              </a:ext>
            </a:extLst>
          </p:cNvPr>
          <p:cNvGrpSpPr/>
          <p:nvPr/>
        </p:nvGrpSpPr>
        <p:grpSpPr>
          <a:xfrm>
            <a:off x="399885" y="1511073"/>
            <a:ext cx="1050438" cy="469756"/>
            <a:chOff x="558069" y="961239"/>
            <a:chExt cx="853481" cy="362070"/>
          </a:xfrm>
        </p:grpSpPr>
        <p:sp>
          <p:nvSpPr>
            <p:cNvPr id="7" name="Titre 2">
              <a:extLst>
                <a:ext uri="{FF2B5EF4-FFF2-40B4-BE49-F238E27FC236}">
                  <a16:creationId xmlns:a16="http://schemas.microsoft.com/office/drawing/2014/main" id="{0E60F3A7-7875-6146-BD27-5BF9037362A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8069" y="961239"/>
              <a:ext cx="853481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2542" tIns="56271" rIns="112542" bIns="56271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b="1" kern="0" cap="small" dirty="0">
                  <a:solidFill>
                    <a:srgbClr val="0673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Sector</a:t>
              </a:r>
            </a:p>
          </p:txBody>
        </p:sp>
        <p:cxnSp>
          <p:nvCxnSpPr>
            <p:cNvPr id="8" name="Connecteur droit 55">
              <a:extLst>
                <a:ext uri="{FF2B5EF4-FFF2-40B4-BE49-F238E27FC236}">
                  <a16:creationId xmlns:a16="http://schemas.microsoft.com/office/drawing/2014/main" id="{F55A697B-3FFA-B84B-BBB1-DE57E3A485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583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Titre 2">
            <a:extLst>
              <a:ext uri="{FF2B5EF4-FFF2-40B4-BE49-F238E27FC236}">
                <a16:creationId xmlns:a16="http://schemas.microsoft.com/office/drawing/2014/main" id="{D514185C-277A-D444-94BE-9B59E78D7D69}"/>
              </a:ext>
            </a:extLst>
          </p:cNvPr>
          <p:cNvSpPr txBox="1">
            <a:spLocks/>
          </p:cNvSpPr>
          <p:nvPr/>
        </p:nvSpPr>
        <p:spPr bwMode="auto">
          <a:xfrm>
            <a:off x="137109" y="3233287"/>
            <a:ext cx="1575990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sz="1800" kern="0" cap="small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presence</a:t>
            </a:r>
          </a:p>
        </p:txBody>
      </p:sp>
      <p:sp>
        <p:nvSpPr>
          <p:cNvPr id="12" name="Titre 2">
            <a:extLst>
              <a:ext uri="{FF2B5EF4-FFF2-40B4-BE49-F238E27FC236}">
                <a16:creationId xmlns:a16="http://schemas.microsoft.com/office/drawing/2014/main" id="{E22677C2-11B8-CF43-A252-4BD860EBDC07}"/>
              </a:ext>
            </a:extLst>
          </p:cNvPr>
          <p:cNvSpPr txBox="1">
            <a:spLocks/>
          </p:cNvSpPr>
          <p:nvPr/>
        </p:nvSpPr>
        <p:spPr bwMode="auto">
          <a:xfrm>
            <a:off x="3266657" y="1533537"/>
            <a:ext cx="1050437" cy="4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800" b="1" kern="0" cap="small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As-is</a:t>
            </a:r>
          </a:p>
        </p:txBody>
      </p:sp>
      <p:cxnSp>
        <p:nvCxnSpPr>
          <p:cNvPr id="13" name="Connecteur droit 50">
            <a:extLst>
              <a:ext uri="{FF2B5EF4-FFF2-40B4-BE49-F238E27FC236}">
                <a16:creationId xmlns:a16="http://schemas.microsoft.com/office/drawing/2014/main" id="{30CE6ECC-7D7B-E842-92E9-1D115DB3A817}"/>
              </a:ext>
            </a:extLst>
          </p:cNvPr>
          <p:cNvCxnSpPr>
            <a:cxnSpLocks/>
          </p:cNvCxnSpPr>
          <p:nvPr/>
        </p:nvCxnSpPr>
        <p:spPr bwMode="auto">
          <a:xfrm>
            <a:off x="3203311" y="2001199"/>
            <a:ext cx="9082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673A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e 16">
            <a:extLst>
              <a:ext uri="{FF2B5EF4-FFF2-40B4-BE49-F238E27FC236}">
                <a16:creationId xmlns:a16="http://schemas.microsoft.com/office/drawing/2014/main" id="{8C82C0AF-E359-3644-87FC-18C32F4933D5}"/>
              </a:ext>
            </a:extLst>
          </p:cNvPr>
          <p:cNvGrpSpPr/>
          <p:nvPr/>
        </p:nvGrpSpPr>
        <p:grpSpPr>
          <a:xfrm>
            <a:off x="8721911" y="1531445"/>
            <a:ext cx="908234" cy="469756"/>
            <a:chOff x="7517589" y="961239"/>
            <a:chExt cx="737940" cy="362070"/>
          </a:xfrm>
        </p:grpSpPr>
        <p:sp>
          <p:nvSpPr>
            <p:cNvPr id="15" name="Titre 2">
              <a:extLst>
                <a:ext uri="{FF2B5EF4-FFF2-40B4-BE49-F238E27FC236}">
                  <a16:creationId xmlns:a16="http://schemas.microsoft.com/office/drawing/2014/main" id="{D93F7DBF-EE44-CD45-8A32-3AA4C04AD5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17589" y="961239"/>
              <a:ext cx="737940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2542" tIns="56271" rIns="112542" bIns="56271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b="1" kern="0" cap="small" dirty="0">
                  <a:solidFill>
                    <a:srgbClr val="0673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To-be</a:t>
              </a:r>
            </a:p>
          </p:txBody>
        </p:sp>
        <p:cxnSp>
          <p:nvCxnSpPr>
            <p:cNvPr id="16" name="Connecteur droit 56">
              <a:extLst>
                <a:ext uri="{FF2B5EF4-FFF2-40B4-BE49-F238E27FC236}">
                  <a16:creationId xmlns:a16="http://schemas.microsoft.com/office/drawing/2014/main" id="{362428F7-6A4D-854C-A832-13097B9723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1758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0448B67-EC39-694C-A6BF-1454C38F8314}"/>
              </a:ext>
            </a:extLst>
          </p:cNvPr>
          <p:cNvSpPr/>
          <p:nvPr/>
        </p:nvSpPr>
        <p:spPr>
          <a:xfrm>
            <a:off x="1777996" y="2233887"/>
            <a:ext cx="4051055" cy="3926598"/>
          </a:xfrm>
          <a:prstGeom prst="roundRect">
            <a:avLst/>
          </a:prstGeom>
          <a:solidFill>
            <a:srgbClr val="57CCD2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B730DB2-8298-4D41-968B-8E625AA9F7E6}"/>
              </a:ext>
            </a:extLst>
          </p:cNvPr>
          <p:cNvSpPr/>
          <p:nvPr/>
        </p:nvSpPr>
        <p:spPr>
          <a:xfrm>
            <a:off x="1970522" y="2394736"/>
            <a:ext cx="3666001" cy="3561157"/>
          </a:xfrm>
          <a:prstGeom prst="roundRect">
            <a:avLst/>
          </a:prstGeom>
          <a:solidFill>
            <a:srgbClr val="57CCD2">
              <a:alpha val="7647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5444">
              <a:spcBef>
                <a:spcPts val="1108"/>
              </a:spcBef>
            </a:pPr>
            <a:r>
              <a:rPr lang="en-US" sz="1600" b="1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Strong social media presence but limited website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1021" indent="-211021" defTabSz="1125444">
              <a:spcBef>
                <a:spcPts val="1108"/>
              </a:spcBef>
              <a:buClr>
                <a:schemeClr val="tx2"/>
              </a:buClr>
              <a:buFont typeface="Trebuchet MS" panose="020B0603020202020204" pitchFamily="34" charset="0"/>
              <a:buChar char="+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High number of </a:t>
            </a:r>
            <a:r>
              <a:rPr lang="en-US" sz="1600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Instagram followers</a:t>
            </a:r>
          </a:p>
          <a:p>
            <a:pPr marL="211021" indent="-211021" defTabSz="1125444">
              <a:spcBef>
                <a:spcPts val="1108"/>
              </a:spcBef>
              <a:buClr>
                <a:srgbClr val="FF0000"/>
              </a:buClr>
              <a:buFont typeface="Trebuchet MS" panose="020B0603020202020204" pitchFamily="34" charset="0"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Website UX/UI is quite outdated and 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lacks readability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11021" indent="-211021" defTabSz="1125444">
              <a:spcBef>
                <a:spcPts val="1108"/>
              </a:spcBef>
              <a:buClr>
                <a:srgbClr val="FF0000"/>
              </a:buClr>
              <a:buFont typeface="Trebuchet MS" panose="020B0603020202020204" pitchFamily="34" charset="0"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Instagram campaigns do not appear to 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a precise clientele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D1564682-78DB-2543-A1CF-A73525859619}"/>
              </a:ext>
            </a:extLst>
          </p:cNvPr>
          <p:cNvSpPr/>
          <p:nvPr/>
        </p:nvSpPr>
        <p:spPr>
          <a:xfrm>
            <a:off x="6182760" y="3579540"/>
            <a:ext cx="594249" cy="923408"/>
          </a:xfrm>
          <a:custGeom>
            <a:avLst/>
            <a:gdLst/>
            <a:ahLst/>
            <a:cxnLst/>
            <a:rect l="l" t="t" r="r" b="b"/>
            <a:pathLst>
              <a:path w="179070" h="280035">
                <a:moveTo>
                  <a:pt x="27559" y="0"/>
                </a:moveTo>
                <a:lnTo>
                  <a:pt x="17113" y="2024"/>
                </a:lnTo>
                <a:lnTo>
                  <a:pt x="8000" y="8096"/>
                </a:lnTo>
                <a:lnTo>
                  <a:pt x="2666" y="13430"/>
                </a:lnTo>
                <a:lnTo>
                  <a:pt x="0" y="20542"/>
                </a:lnTo>
                <a:lnTo>
                  <a:pt x="0" y="34893"/>
                </a:lnTo>
                <a:lnTo>
                  <a:pt x="2666" y="42005"/>
                </a:lnTo>
                <a:lnTo>
                  <a:pt x="8000" y="47339"/>
                </a:lnTo>
                <a:lnTo>
                  <a:pt x="100457" y="140176"/>
                </a:lnTo>
                <a:lnTo>
                  <a:pt x="8000" y="232251"/>
                </a:lnTo>
                <a:lnTo>
                  <a:pt x="2000" y="241385"/>
                </a:lnTo>
                <a:lnTo>
                  <a:pt x="0" y="251888"/>
                </a:lnTo>
                <a:lnTo>
                  <a:pt x="2000" y="262415"/>
                </a:lnTo>
                <a:lnTo>
                  <a:pt x="8000" y="271621"/>
                </a:lnTo>
                <a:lnTo>
                  <a:pt x="17113" y="277622"/>
                </a:lnTo>
                <a:lnTo>
                  <a:pt x="27559" y="279622"/>
                </a:lnTo>
                <a:lnTo>
                  <a:pt x="38004" y="277622"/>
                </a:lnTo>
                <a:lnTo>
                  <a:pt x="47116" y="271621"/>
                </a:lnTo>
                <a:lnTo>
                  <a:pt x="178688" y="140176"/>
                </a:lnTo>
                <a:lnTo>
                  <a:pt x="47116" y="8096"/>
                </a:lnTo>
                <a:lnTo>
                  <a:pt x="38004" y="2024"/>
                </a:lnTo>
                <a:lnTo>
                  <a:pt x="2755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9B97F6-8F98-104A-B886-941EC5709A14}"/>
              </a:ext>
            </a:extLst>
          </p:cNvPr>
          <p:cNvSpPr/>
          <p:nvPr/>
        </p:nvSpPr>
        <p:spPr>
          <a:xfrm>
            <a:off x="7130718" y="2276093"/>
            <a:ext cx="4051055" cy="3884387"/>
          </a:xfrm>
          <a:prstGeom prst="roundRect">
            <a:avLst/>
          </a:prstGeom>
          <a:solidFill>
            <a:srgbClr val="57CCD2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D0A393E-235D-6F45-8971-78E3222632D4}"/>
              </a:ext>
            </a:extLst>
          </p:cNvPr>
          <p:cNvSpPr/>
          <p:nvPr/>
        </p:nvSpPr>
        <p:spPr>
          <a:xfrm>
            <a:off x="7323244" y="2422149"/>
            <a:ext cx="3666001" cy="3533744"/>
          </a:xfrm>
          <a:prstGeom prst="roundRect">
            <a:avLst/>
          </a:prstGeom>
          <a:solidFill>
            <a:srgbClr val="57CCD2">
              <a:alpha val="7647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5444">
              <a:spcBef>
                <a:spcPts val="1108"/>
              </a:spcBef>
            </a:pPr>
            <a:r>
              <a:rPr lang="en-US" sz="1600" b="1" u="sng" dirty="0">
                <a:solidFill>
                  <a:srgbClr val="0673AF"/>
                </a:solidFill>
                <a:latin typeface="Trebuchet MS" pitchFamily="34" charset="0"/>
              </a:rPr>
              <a:t>Maintain</a:t>
            </a:r>
          </a:p>
          <a:p>
            <a:pPr marL="211021" indent="-211021" defTabSz="1125444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itchFamily="34" charset="0"/>
              </a:rPr>
              <a:t>The </a:t>
            </a:r>
            <a:r>
              <a:rPr lang="en-US" sz="1600" dirty="0">
                <a:solidFill>
                  <a:srgbClr val="0673AF"/>
                </a:solidFill>
                <a:latin typeface="Trebuchet MS" pitchFamily="34" charset="0"/>
              </a:rPr>
              <a:t>Instagram </a:t>
            </a:r>
            <a:r>
              <a:rPr lang="en-US" sz="1600" dirty="0">
                <a:latin typeface="Trebuchet MS" pitchFamily="34" charset="0"/>
              </a:rPr>
              <a:t>presence</a:t>
            </a:r>
          </a:p>
          <a:p>
            <a:pPr algn="ctr" defTabSz="1125444">
              <a:spcBef>
                <a:spcPts val="1108"/>
              </a:spcBef>
            </a:pPr>
            <a:r>
              <a:rPr lang="en-US" sz="1600" b="1" u="sng" dirty="0">
                <a:solidFill>
                  <a:srgbClr val="0673AF"/>
                </a:solidFill>
                <a:latin typeface="Trebuchet MS" pitchFamily="34" charset="0"/>
              </a:rPr>
              <a:t>Improve</a:t>
            </a:r>
          </a:p>
          <a:p>
            <a:pPr marL="211021" indent="-211021" defTabSz="1125444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itchFamily="34" charset="0"/>
              </a:rPr>
              <a:t>Improve the </a:t>
            </a:r>
            <a:r>
              <a:rPr lang="en-US" sz="1600" dirty="0">
                <a:solidFill>
                  <a:srgbClr val="0673AF"/>
                </a:solidFill>
                <a:latin typeface="Trebuchet MS" pitchFamily="34" charset="0"/>
              </a:rPr>
              <a:t>responsiveness</a:t>
            </a:r>
            <a:r>
              <a:rPr lang="en-US" sz="1600" dirty="0">
                <a:latin typeface="Trebuchet MS" pitchFamily="34" charset="0"/>
              </a:rPr>
              <a:t> and </a:t>
            </a:r>
            <a:r>
              <a:rPr lang="en-US" sz="1600" dirty="0">
                <a:solidFill>
                  <a:srgbClr val="0673AF"/>
                </a:solidFill>
                <a:latin typeface="Trebuchet MS" pitchFamily="34" charset="0"/>
              </a:rPr>
              <a:t>design</a:t>
            </a:r>
            <a:r>
              <a:rPr lang="en-US" sz="1600" dirty="0">
                <a:latin typeface="Trebuchet MS" pitchFamily="34" charset="0"/>
              </a:rPr>
              <a:t> of the website</a:t>
            </a:r>
          </a:p>
          <a:p>
            <a:pPr marL="211021" indent="-211021" defTabSz="1125444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itchFamily="34" charset="0"/>
              </a:rPr>
              <a:t>Expand Instagram campaigns by leveraging the tastes of </a:t>
            </a:r>
            <a:r>
              <a:rPr lang="en-US" sz="1600" dirty="0">
                <a:solidFill>
                  <a:srgbClr val="0673AF"/>
                </a:solidFill>
                <a:latin typeface="Trebuchet MS" pitchFamily="34" charset="0"/>
              </a:rPr>
              <a:t>top </a:t>
            </a:r>
            <a:r>
              <a:rPr lang="en-US" sz="1600" dirty="0" err="1">
                <a:solidFill>
                  <a:srgbClr val="0673AF"/>
                </a:solidFill>
                <a:latin typeface="Trebuchet MS" pitchFamily="34" charset="0"/>
              </a:rPr>
              <a:t>Tripadvisor</a:t>
            </a:r>
            <a:r>
              <a:rPr lang="en-US" sz="1600" dirty="0">
                <a:solidFill>
                  <a:srgbClr val="0673AF"/>
                </a:solidFill>
                <a:latin typeface="Trebuchet MS" pitchFamily="34" charset="0"/>
              </a:rPr>
              <a:t> “influencers”</a:t>
            </a:r>
          </a:p>
          <a:p>
            <a:pPr marL="211021" indent="-211021" defTabSz="1125444">
              <a:spcBef>
                <a:spcPts val="1108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Trebuchet MS" pitchFamily="34" charset="0"/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AE05CDE1-2312-134D-8609-4485C79FD0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875901" y="6628739"/>
            <a:ext cx="2092325" cy="12311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943735" algn="l"/>
              </a:tabLst>
            </a:pPr>
            <a:r>
              <a:rPr lang="en-US" dirty="0"/>
              <a:t>	</a:t>
            </a:r>
            <a:fld id="{81D60167-4931-47E6-BA6A-407CBD079E47}" type="slidenum">
              <a:rPr smtClean="0"/>
              <a:t>4</a:t>
            </a:fld>
            <a:endParaRPr dirty="0"/>
          </a:p>
        </p:txBody>
      </p:sp>
      <p:sp>
        <p:nvSpPr>
          <p:cNvPr id="21" name="Titre 2">
            <a:extLst>
              <a:ext uri="{FF2B5EF4-FFF2-40B4-BE49-F238E27FC236}">
                <a16:creationId xmlns:a16="http://schemas.microsoft.com/office/drawing/2014/main" id="{645BF775-AFDB-914F-880D-8B342B296FD4}"/>
              </a:ext>
            </a:extLst>
          </p:cNvPr>
          <p:cNvSpPr txBox="1">
            <a:spLocks/>
          </p:cNvSpPr>
          <p:nvPr/>
        </p:nvSpPr>
        <p:spPr bwMode="auto">
          <a:xfrm>
            <a:off x="3998673" y="883579"/>
            <a:ext cx="7583756" cy="32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b="1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As-Is / To-Be analysis of Accor's online presence</a:t>
            </a:r>
          </a:p>
        </p:txBody>
      </p:sp>
    </p:spTree>
    <p:extLst>
      <p:ext uri="{BB962C8B-B14F-4D97-AF65-F5344CB8AC3E}">
        <p14:creationId xmlns:p14="http://schemas.microsoft.com/office/powerpoint/2010/main" val="361139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A5A775-737E-FD47-81D3-B3B6AFE9AB2E}"/>
              </a:ext>
            </a:extLst>
          </p:cNvPr>
          <p:cNvSpPr/>
          <p:nvPr/>
        </p:nvSpPr>
        <p:spPr>
          <a:xfrm>
            <a:off x="102078" y="1349298"/>
            <a:ext cx="2717182" cy="5301483"/>
          </a:xfrm>
          <a:prstGeom prst="roundRect">
            <a:avLst/>
          </a:prstGeom>
          <a:solidFill>
            <a:srgbClr val="57CCD2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F2850E-E1F0-4341-80D8-B84D08E90D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943735" algn="l"/>
              </a:tabLst>
            </a:pPr>
            <a:r>
              <a:rPr lang="en-US"/>
              <a:t>©</a:t>
            </a:r>
            <a:r>
              <a:rPr lang="en-US" spc="10"/>
              <a:t> </a:t>
            </a:r>
            <a:r>
              <a:rPr lang="en-US" spc="-5"/>
              <a:t>Capgemini</a:t>
            </a:r>
            <a:r>
              <a:rPr lang="en-US" spc="40"/>
              <a:t> </a:t>
            </a:r>
            <a:r>
              <a:rPr lang="en-US" spc="-5"/>
              <a:t>2020.</a:t>
            </a:r>
            <a:r>
              <a:rPr lang="en-US" spc="40"/>
              <a:t> </a:t>
            </a:r>
            <a:r>
              <a:rPr lang="en-US" spc="-5"/>
              <a:t>All</a:t>
            </a:r>
            <a:r>
              <a:rPr lang="en-US" spc="30"/>
              <a:t> </a:t>
            </a:r>
            <a:r>
              <a:rPr lang="en-US" spc="-5"/>
              <a:t>rights</a:t>
            </a:r>
            <a:r>
              <a:rPr lang="en-US" spc="10"/>
              <a:t> </a:t>
            </a:r>
            <a:r>
              <a:rPr lang="en-US" spc="-5"/>
              <a:t>reserved</a:t>
            </a:r>
            <a:r>
              <a:rPr lang="en-US" spc="229"/>
              <a:t> </a:t>
            </a:r>
            <a:r>
              <a:rPr lang="en-US">
                <a:solidFill>
                  <a:srgbClr val="E29674"/>
                </a:solidFill>
              </a:rPr>
              <a:t>|	</a:t>
            </a:r>
            <a:fld id="{81D60167-4931-47E6-BA6A-407CBD079E47}" type="slidenum">
              <a:rPr smtClean="0"/>
              <a:t>5</a:t>
            </a:fld>
            <a:endParaRPr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C5F71F4-B123-2F46-A3F0-9834B18203EC}"/>
              </a:ext>
            </a:extLst>
          </p:cNvPr>
          <p:cNvSpPr txBox="1">
            <a:spLocks/>
          </p:cNvSpPr>
          <p:nvPr/>
        </p:nvSpPr>
        <p:spPr>
          <a:xfrm>
            <a:off x="1587460" y="304754"/>
            <a:ext cx="9017079" cy="84184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969" kern="0" dirty="0">
                <a:latin typeface="Trebuchet MS" panose="020B0603020202020204" pitchFamily="34" charset="0"/>
              </a:rPr>
              <a:t>… which will be performed with the help of state-of-the-art NLP techniques</a:t>
            </a:r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C7CA3B4C-36D7-8249-A65A-8BB2394402C2}"/>
              </a:ext>
            </a:extLst>
          </p:cNvPr>
          <p:cNvSpPr txBox="1">
            <a:spLocks/>
          </p:cNvSpPr>
          <p:nvPr/>
        </p:nvSpPr>
        <p:spPr bwMode="auto">
          <a:xfrm>
            <a:off x="3177028" y="786346"/>
            <a:ext cx="7583756" cy="32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b="1" kern="0" cap="small" dirty="0">
                <a:solidFill>
                  <a:srgbClr val="0673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Pipeline and tools which will be used to perform the analysis</a:t>
            </a:r>
          </a:p>
        </p:txBody>
      </p:sp>
      <p:pic>
        <p:nvPicPr>
          <p:cNvPr id="5" name="Graphique 5">
            <a:extLst>
              <a:ext uri="{FF2B5EF4-FFF2-40B4-BE49-F238E27FC236}">
                <a16:creationId xmlns:a16="http://schemas.microsoft.com/office/drawing/2014/main" id="{C2FEFAF3-A395-5341-B729-FFD124B95B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4538" y="792385"/>
            <a:ext cx="312490" cy="31249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1A3B4A-9169-BE49-96A9-76383F26688B}"/>
              </a:ext>
            </a:extLst>
          </p:cNvPr>
          <p:cNvSpPr/>
          <p:nvPr/>
        </p:nvSpPr>
        <p:spPr>
          <a:xfrm>
            <a:off x="246922" y="1489299"/>
            <a:ext cx="2426293" cy="4978149"/>
          </a:xfrm>
          <a:prstGeom prst="roundRect">
            <a:avLst/>
          </a:prstGeom>
          <a:solidFill>
            <a:srgbClr val="57CCD2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5444">
              <a:spcBef>
                <a:spcPts val="1108"/>
              </a:spcBef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1FD732-9896-234B-B9F8-804E38D51E3E}"/>
              </a:ext>
            </a:extLst>
          </p:cNvPr>
          <p:cNvSpPr/>
          <p:nvPr/>
        </p:nvSpPr>
        <p:spPr>
          <a:xfrm>
            <a:off x="3191632" y="1349298"/>
            <a:ext cx="2717182" cy="5301483"/>
          </a:xfrm>
          <a:prstGeom prst="roundRect">
            <a:avLst/>
          </a:prstGeom>
          <a:solidFill>
            <a:srgbClr val="57CCD2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D3F0629-8249-874D-8D08-EF25822FA7BD}"/>
              </a:ext>
            </a:extLst>
          </p:cNvPr>
          <p:cNvSpPr/>
          <p:nvPr/>
        </p:nvSpPr>
        <p:spPr>
          <a:xfrm>
            <a:off x="3336476" y="1489299"/>
            <a:ext cx="2426293" cy="4978149"/>
          </a:xfrm>
          <a:prstGeom prst="roundRect">
            <a:avLst/>
          </a:prstGeom>
          <a:solidFill>
            <a:srgbClr val="57CCD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5444">
              <a:spcBef>
                <a:spcPts val="1108"/>
              </a:spcBef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EC6EE0-3A18-484E-93B8-87C2263DC18D}"/>
              </a:ext>
            </a:extLst>
          </p:cNvPr>
          <p:cNvSpPr/>
          <p:nvPr/>
        </p:nvSpPr>
        <p:spPr>
          <a:xfrm>
            <a:off x="6281186" y="1349298"/>
            <a:ext cx="2717182" cy="5301483"/>
          </a:xfrm>
          <a:prstGeom prst="roundRect">
            <a:avLst/>
          </a:prstGeom>
          <a:solidFill>
            <a:srgbClr val="57CCD2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647FFAD-4E4E-914C-9E1B-D2E04066B57A}"/>
              </a:ext>
            </a:extLst>
          </p:cNvPr>
          <p:cNvSpPr/>
          <p:nvPr/>
        </p:nvSpPr>
        <p:spPr>
          <a:xfrm>
            <a:off x="6426030" y="1489299"/>
            <a:ext cx="2426293" cy="4978149"/>
          </a:xfrm>
          <a:prstGeom prst="roundRect">
            <a:avLst/>
          </a:prstGeom>
          <a:solidFill>
            <a:srgbClr val="57CCD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5444">
              <a:spcBef>
                <a:spcPts val="1108"/>
              </a:spcBef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F66A2AC-FF51-2E43-A419-CFF3BBE1FDA2}"/>
              </a:ext>
            </a:extLst>
          </p:cNvPr>
          <p:cNvSpPr/>
          <p:nvPr/>
        </p:nvSpPr>
        <p:spPr>
          <a:xfrm>
            <a:off x="9370740" y="1349298"/>
            <a:ext cx="2717182" cy="5301483"/>
          </a:xfrm>
          <a:prstGeom prst="roundRect">
            <a:avLst/>
          </a:prstGeom>
          <a:solidFill>
            <a:srgbClr val="57CCD2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7F1FEEC-2771-6746-8A52-9DCD2E4FBA96}"/>
              </a:ext>
            </a:extLst>
          </p:cNvPr>
          <p:cNvSpPr/>
          <p:nvPr/>
        </p:nvSpPr>
        <p:spPr>
          <a:xfrm>
            <a:off x="9515584" y="1489299"/>
            <a:ext cx="2426293" cy="4978149"/>
          </a:xfrm>
          <a:prstGeom prst="roundRect">
            <a:avLst/>
          </a:prstGeom>
          <a:solidFill>
            <a:srgbClr val="57CCD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5444">
              <a:spcBef>
                <a:spcPts val="1108"/>
              </a:spcBef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C8FA4-00D0-5244-86D7-65344A29DA55}"/>
              </a:ext>
            </a:extLst>
          </p:cNvPr>
          <p:cNvSpPr/>
          <p:nvPr/>
        </p:nvSpPr>
        <p:spPr>
          <a:xfrm>
            <a:off x="616558" y="1624731"/>
            <a:ext cx="1656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125444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Collection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4FC89-477B-4040-A197-31732DB60424}"/>
              </a:ext>
            </a:extLst>
          </p:cNvPr>
          <p:cNvSpPr/>
          <p:nvPr/>
        </p:nvSpPr>
        <p:spPr>
          <a:xfrm>
            <a:off x="4289679" y="1624731"/>
            <a:ext cx="519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125444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744419-36D3-5540-A2B6-5A955244997E}"/>
              </a:ext>
            </a:extLst>
          </p:cNvPr>
          <p:cNvSpPr/>
          <p:nvPr/>
        </p:nvSpPr>
        <p:spPr>
          <a:xfrm>
            <a:off x="7084379" y="1592507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125444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C67652-4A3D-F149-9954-8921179A5490}"/>
              </a:ext>
            </a:extLst>
          </p:cNvPr>
          <p:cNvSpPr/>
          <p:nvPr/>
        </p:nvSpPr>
        <p:spPr>
          <a:xfrm>
            <a:off x="9656717" y="1592507"/>
            <a:ext cx="2186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25444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Implementation</a:t>
            </a:r>
          </a:p>
        </p:txBody>
      </p:sp>
      <p:pic>
        <p:nvPicPr>
          <p:cNvPr id="22" name="Graphique 92">
            <a:extLst>
              <a:ext uri="{FF2B5EF4-FFF2-40B4-BE49-F238E27FC236}">
                <a16:creationId xmlns:a16="http://schemas.microsoft.com/office/drawing/2014/main" id="{A548C6D1-4EDE-6844-8D3B-ABBB4A074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8655" y="2132733"/>
            <a:ext cx="878759" cy="878759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8B022B09-1B25-5A4C-A228-39334A1DE9A9}"/>
              </a:ext>
            </a:extLst>
          </p:cNvPr>
          <p:cNvSpPr>
            <a:spLocks noEditPoints="1"/>
          </p:cNvSpPr>
          <p:nvPr/>
        </p:nvSpPr>
        <p:spPr bwMode="auto">
          <a:xfrm>
            <a:off x="4298749" y="2228243"/>
            <a:ext cx="553675" cy="720358"/>
          </a:xfrm>
          <a:custGeom>
            <a:avLst/>
            <a:gdLst>
              <a:gd name="T0" fmla="*/ 48 w 52"/>
              <a:gd name="T1" fmla="*/ 5 h 64"/>
              <a:gd name="T2" fmla="*/ 26 w 52"/>
              <a:gd name="T3" fmla="*/ 0 h 64"/>
              <a:gd name="T4" fmla="*/ 4 w 52"/>
              <a:gd name="T5" fmla="*/ 5 h 64"/>
              <a:gd name="T6" fmla="*/ 0 w 52"/>
              <a:gd name="T7" fmla="*/ 10 h 64"/>
              <a:gd name="T8" fmla="*/ 0 w 52"/>
              <a:gd name="T9" fmla="*/ 54 h 64"/>
              <a:gd name="T10" fmla="*/ 4 w 52"/>
              <a:gd name="T11" fmla="*/ 59 h 64"/>
              <a:gd name="T12" fmla="*/ 26 w 52"/>
              <a:gd name="T13" fmla="*/ 64 h 64"/>
              <a:gd name="T14" fmla="*/ 48 w 52"/>
              <a:gd name="T15" fmla="*/ 59 h 64"/>
              <a:gd name="T16" fmla="*/ 52 w 52"/>
              <a:gd name="T17" fmla="*/ 54 h 64"/>
              <a:gd name="T18" fmla="*/ 52 w 52"/>
              <a:gd name="T19" fmla="*/ 10 h 64"/>
              <a:gd name="T20" fmla="*/ 48 w 52"/>
              <a:gd name="T21" fmla="*/ 5 h 64"/>
              <a:gd name="T22" fmla="*/ 48 w 52"/>
              <a:gd name="T23" fmla="*/ 54 h 64"/>
              <a:gd name="T24" fmla="*/ 26 w 52"/>
              <a:gd name="T25" fmla="*/ 60 h 64"/>
              <a:gd name="T26" fmla="*/ 4 w 52"/>
              <a:gd name="T27" fmla="*/ 54 h 64"/>
              <a:gd name="T28" fmla="*/ 4 w 52"/>
              <a:gd name="T29" fmla="*/ 43 h 64"/>
              <a:gd name="T30" fmla="*/ 26 w 52"/>
              <a:gd name="T31" fmla="*/ 48 h 64"/>
              <a:gd name="T32" fmla="*/ 48 w 52"/>
              <a:gd name="T33" fmla="*/ 43 h 64"/>
              <a:gd name="T34" fmla="*/ 48 w 52"/>
              <a:gd name="T35" fmla="*/ 54 h 64"/>
              <a:gd name="T36" fmla="*/ 48 w 52"/>
              <a:gd name="T37" fmla="*/ 38 h 64"/>
              <a:gd name="T38" fmla="*/ 26 w 52"/>
              <a:gd name="T39" fmla="*/ 44 h 64"/>
              <a:gd name="T40" fmla="*/ 4 w 52"/>
              <a:gd name="T41" fmla="*/ 38 h 64"/>
              <a:gd name="T42" fmla="*/ 4 w 52"/>
              <a:gd name="T43" fmla="*/ 29 h 64"/>
              <a:gd name="T44" fmla="*/ 26 w 52"/>
              <a:gd name="T45" fmla="*/ 34 h 64"/>
              <a:gd name="T46" fmla="*/ 48 w 52"/>
              <a:gd name="T47" fmla="*/ 29 h 64"/>
              <a:gd name="T48" fmla="*/ 48 w 52"/>
              <a:gd name="T49" fmla="*/ 38 h 64"/>
              <a:gd name="T50" fmla="*/ 48 w 52"/>
              <a:gd name="T51" fmla="*/ 24 h 64"/>
              <a:gd name="T52" fmla="*/ 26 w 52"/>
              <a:gd name="T53" fmla="*/ 30 h 64"/>
              <a:gd name="T54" fmla="*/ 4 w 52"/>
              <a:gd name="T55" fmla="*/ 24 h 64"/>
              <a:gd name="T56" fmla="*/ 4 w 52"/>
              <a:gd name="T57" fmla="*/ 15 h 64"/>
              <a:gd name="T58" fmla="*/ 26 w 52"/>
              <a:gd name="T59" fmla="*/ 20 h 64"/>
              <a:gd name="T60" fmla="*/ 48 w 52"/>
              <a:gd name="T61" fmla="*/ 15 h 64"/>
              <a:gd name="T62" fmla="*/ 48 w 52"/>
              <a:gd name="T63" fmla="*/ 24 h 64"/>
              <a:gd name="T64" fmla="*/ 26 w 52"/>
              <a:gd name="T65" fmla="*/ 16 h 64"/>
              <a:gd name="T66" fmla="*/ 4 w 52"/>
              <a:gd name="T67" fmla="*/ 10 h 64"/>
              <a:gd name="T68" fmla="*/ 26 w 52"/>
              <a:gd name="T69" fmla="*/ 4 h 64"/>
              <a:gd name="T70" fmla="*/ 48 w 52"/>
              <a:gd name="T71" fmla="*/ 10 h 64"/>
              <a:gd name="T72" fmla="*/ 26 w 52"/>
              <a:gd name="T73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2" h="64">
                <a:moveTo>
                  <a:pt x="48" y="5"/>
                </a:moveTo>
                <a:cubicBezTo>
                  <a:pt x="44" y="2"/>
                  <a:pt x="36" y="0"/>
                  <a:pt x="26" y="0"/>
                </a:cubicBezTo>
                <a:cubicBezTo>
                  <a:pt x="17" y="0"/>
                  <a:pt x="9" y="2"/>
                  <a:pt x="4" y="5"/>
                </a:cubicBezTo>
                <a:cubicBezTo>
                  <a:pt x="2" y="6"/>
                  <a:pt x="0" y="8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4" y="59"/>
                </a:cubicBezTo>
                <a:cubicBezTo>
                  <a:pt x="9" y="62"/>
                  <a:pt x="17" y="64"/>
                  <a:pt x="26" y="64"/>
                </a:cubicBezTo>
                <a:cubicBezTo>
                  <a:pt x="36" y="64"/>
                  <a:pt x="44" y="62"/>
                  <a:pt x="48" y="59"/>
                </a:cubicBezTo>
                <a:cubicBezTo>
                  <a:pt x="51" y="58"/>
                  <a:pt x="52" y="56"/>
                  <a:pt x="52" y="54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8"/>
                  <a:pt x="51" y="6"/>
                  <a:pt x="48" y="5"/>
                </a:cubicBezTo>
                <a:close/>
                <a:moveTo>
                  <a:pt x="48" y="54"/>
                </a:moveTo>
                <a:cubicBezTo>
                  <a:pt x="48" y="56"/>
                  <a:pt x="40" y="60"/>
                  <a:pt x="26" y="60"/>
                </a:cubicBezTo>
                <a:cubicBezTo>
                  <a:pt x="13" y="60"/>
                  <a:pt x="5" y="56"/>
                  <a:pt x="4" y="54"/>
                </a:cubicBezTo>
                <a:cubicBezTo>
                  <a:pt x="4" y="43"/>
                  <a:pt x="4" y="43"/>
                  <a:pt x="4" y="43"/>
                </a:cubicBezTo>
                <a:cubicBezTo>
                  <a:pt x="9" y="46"/>
                  <a:pt x="17" y="48"/>
                  <a:pt x="26" y="48"/>
                </a:cubicBezTo>
                <a:cubicBezTo>
                  <a:pt x="36" y="48"/>
                  <a:pt x="44" y="46"/>
                  <a:pt x="48" y="43"/>
                </a:cubicBezTo>
                <a:lnTo>
                  <a:pt x="48" y="54"/>
                </a:lnTo>
                <a:close/>
                <a:moveTo>
                  <a:pt x="48" y="38"/>
                </a:moveTo>
                <a:cubicBezTo>
                  <a:pt x="48" y="40"/>
                  <a:pt x="40" y="44"/>
                  <a:pt x="26" y="44"/>
                </a:cubicBezTo>
                <a:cubicBezTo>
                  <a:pt x="13" y="44"/>
                  <a:pt x="5" y="40"/>
                  <a:pt x="4" y="38"/>
                </a:cubicBezTo>
                <a:cubicBezTo>
                  <a:pt x="4" y="29"/>
                  <a:pt x="4" y="29"/>
                  <a:pt x="4" y="29"/>
                </a:cubicBezTo>
                <a:cubicBezTo>
                  <a:pt x="9" y="32"/>
                  <a:pt x="17" y="34"/>
                  <a:pt x="26" y="34"/>
                </a:cubicBezTo>
                <a:cubicBezTo>
                  <a:pt x="36" y="34"/>
                  <a:pt x="44" y="32"/>
                  <a:pt x="48" y="29"/>
                </a:cubicBezTo>
                <a:lnTo>
                  <a:pt x="48" y="38"/>
                </a:lnTo>
                <a:close/>
                <a:moveTo>
                  <a:pt x="48" y="24"/>
                </a:moveTo>
                <a:cubicBezTo>
                  <a:pt x="48" y="26"/>
                  <a:pt x="40" y="30"/>
                  <a:pt x="26" y="30"/>
                </a:cubicBezTo>
                <a:cubicBezTo>
                  <a:pt x="13" y="30"/>
                  <a:pt x="5" y="26"/>
                  <a:pt x="4" y="24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17" y="20"/>
                  <a:pt x="26" y="20"/>
                </a:cubicBezTo>
                <a:cubicBezTo>
                  <a:pt x="36" y="20"/>
                  <a:pt x="44" y="18"/>
                  <a:pt x="48" y="15"/>
                </a:cubicBezTo>
                <a:lnTo>
                  <a:pt x="48" y="24"/>
                </a:lnTo>
                <a:close/>
                <a:moveTo>
                  <a:pt x="26" y="16"/>
                </a:moveTo>
                <a:cubicBezTo>
                  <a:pt x="13" y="16"/>
                  <a:pt x="5" y="12"/>
                  <a:pt x="4" y="10"/>
                </a:cubicBezTo>
                <a:cubicBezTo>
                  <a:pt x="5" y="8"/>
                  <a:pt x="13" y="4"/>
                  <a:pt x="26" y="4"/>
                </a:cubicBezTo>
                <a:cubicBezTo>
                  <a:pt x="40" y="4"/>
                  <a:pt x="48" y="8"/>
                  <a:pt x="48" y="10"/>
                </a:cubicBezTo>
                <a:cubicBezTo>
                  <a:pt x="48" y="12"/>
                  <a:pt x="40" y="16"/>
                  <a:pt x="2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fr-FR" sz="1723">
              <a:solidFill>
                <a:srgbClr val="0673AF"/>
              </a:solidFill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2952CD0B-9B44-AA4A-87FF-2D9846338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33406" y="2208692"/>
            <a:ext cx="697256" cy="699141"/>
            <a:chOff x="788" y="800"/>
            <a:chExt cx="740" cy="742"/>
          </a:xfrm>
          <a:solidFill>
            <a:srgbClr val="0673AF"/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1160324-EF69-A34B-9755-C77F7386D5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" y="1032"/>
              <a:ext cx="509" cy="510"/>
            </a:xfrm>
            <a:custGeom>
              <a:avLst/>
              <a:gdLst>
                <a:gd name="T0" fmla="*/ 42 w 44"/>
                <a:gd name="T1" fmla="*/ 18 h 44"/>
                <a:gd name="T2" fmla="*/ 36 w 44"/>
                <a:gd name="T3" fmla="*/ 18 h 44"/>
                <a:gd name="T4" fmla="*/ 34 w 44"/>
                <a:gd name="T5" fmla="*/ 14 h 44"/>
                <a:gd name="T6" fmla="*/ 38 w 44"/>
                <a:gd name="T7" fmla="*/ 10 h 44"/>
                <a:gd name="T8" fmla="*/ 38 w 44"/>
                <a:gd name="T9" fmla="*/ 7 h 44"/>
                <a:gd name="T10" fmla="*/ 37 w 44"/>
                <a:gd name="T11" fmla="*/ 5 h 44"/>
                <a:gd name="T12" fmla="*/ 33 w 44"/>
                <a:gd name="T13" fmla="*/ 5 h 44"/>
                <a:gd name="T14" fmla="*/ 29 w 44"/>
                <a:gd name="T15" fmla="*/ 9 h 44"/>
                <a:gd name="T16" fmla="*/ 25 w 44"/>
                <a:gd name="T17" fmla="*/ 8 h 44"/>
                <a:gd name="T18" fmla="*/ 25 w 44"/>
                <a:gd name="T19" fmla="*/ 3 h 44"/>
                <a:gd name="T20" fmla="*/ 23 w 44"/>
                <a:gd name="T21" fmla="*/ 0 h 44"/>
                <a:gd name="T22" fmla="*/ 21 w 44"/>
                <a:gd name="T23" fmla="*/ 0 h 44"/>
                <a:gd name="T24" fmla="*/ 18 w 44"/>
                <a:gd name="T25" fmla="*/ 3 h 44"/>
                <a:gd name="T26" fmla="*/ 18 w 44"/>
                <a:gd name="T27" fmla="*/ 8 h 44"/>
                <a:gd name="T28" fmla="*/ 14 w 44"/>
                <a:gd name="T29" fmla="*/ 10 h 44"/>
                <a:gd name="T30" fmla="*/ 11 w 44"/>
                <a:gd name="T31" fmla="*/ 6 h 44"/>
                <a:gd name="T32" fmla="*/ 7 w 44"/>
                <a:gd name="T33" fmla="*/ 6 h 44"/>
                <a:gd name="T34" fmla="*/ 6 w 44"/>
                <a:gd name="T35" fmla="*/ 8 h 44"/>
                <a:gd name="T36" fmla="*/ 6 w 44"/>
                <a:gd name="T37" fmla="*/ 11 h 44"/>
                <a:gd name="T38" fmla="*/ 9 w 44"/>
                <a:gd name="T39" fmla="*/ 15 h 44"/>
                <a:gd name="T40" fmla="*/ 7 w 44"/>
                <a:gd name="T41" fmla="*/ 19 h 44"/>
                <a:gd name="T42" fmla="*/ 3 w 44"/>
                <a:gd name="T43" fmla="*/ 19 h 44"/>
                <a:gd name="T44" fmla="*/ 0 w 44"/>
                <a:gd name="T45" fmla="*/ 21 h 44"/>
                <a:gd name="T46" fmla="*/ 0 w 44"/>
                <a:gd name="T47" fmla="*/ 24 h 44"/>
                <a:gd name="T48" fmla="*/ 3 w 44"/>
                <a:gd name="T49" fmla="*/ 26 h 44"/>
                <a:gd name="T50" fmla="*/ 8 w 44"/>
                <a:gd name="T51" fmla="*/ 26 h 44"/>
                <a:gd name="T52" fmla="*/ 10 w 44"/>
                <a:gd name="T53" fmla="*/ 30 h 44"/>
                <a:gd name="T54" fmla="*/ 6 w 44"/>
                <a:gd name="T55" fmla="*/ 34 h 44"/>
                <a:gd name="T56" fmla="*/ 6 w 44"/>
                <a:gd name="T57" fmla="*/ 37 h 44"/>
                <a:gd name="T58" fmla="*/ 8 w 44"/>
                <a:gd name="T59" fmla="*/ 39 h 44"/>
                <a:gd name="T60" fmla="*/ 12 w 44"/>
                <a:gd name="T61" fmla="*/ 39 h 44"/>
                <a:gd name="T62" fmla="*/ 15 w 44"/>
                <a:gd name="T63" fmla="*/ 35 h 44"/>
                <a:gd name="T64" fmla="*/ 19 w 44"/>
                <a:gd name="T65" fmla="*/ 37 h 44"/>
                <a:gd name="T66" fmla="*/ 19 w 44"/>
                <a:gd name="T67" fmla="*/ 42 h 44"/>
                <a:gd name="T68" fmla="*/ 22 w 44"/>
                <a:gd name="T69" fmla="*/ 44 h 44"/>
                <a:gd name="T70" fmla="*/ 24 w 44"/>
                <a:gd name="T71" fmla="*/ 44 h 44"/>
                <a:gd name="T72" fmla="*/ 27 w 44"/>
                <a:gd name="T73" fmla="*/ 42 h 44"/>
                <a:gd name="T74" fmla="*/ 27 w 44"/>
                <a:gd name="T75" fmla="*/ 36 h 44"/>
                <a:gd name="T76" fmla="*/ 30 w 44"/>
                <a:gd name="T77" fmla="*/ 34 h 44"/>
                <a:gd name="T78" fmla="*/ 34 w 44"/>
                <a:gd name="T79" fmla="*/ 38 h 44"/>
                <a:gd name="T80" fmla="*/ 38 w 44"/>
                <a:gd name="T81" fmla="*/ 38 h 44"/>
                <a:gd name="T82" fmla="*/ 39 w 44"/>
                <a:gd name="T83" fmla="*/ 36 h 44"/>
                <a:gd name="T84" fmla="*/ 39 w 44"/>
                <a:gd name="T85" fmla="*/ 33 h 44"/>
                <a:gd name="T86" fmla="*/ 35 w 44"/>
                <a:gd name="T87" fmla="*/ 29 h 44"/>
                <a:gd name="T88" fmla="*/ 36 w 44"/>
                <a:gd name="T89" fmla="*/ 25 h 44"/>
                <a:gd name="T90" fmla="*/ 42 w 44"/>
                <a:gd name="T91" fmla="*/ 25 h 44"/>
                <a:gd name="T92" fmla="*/ 44 w 44"/>
                <a:gd name="T93" fmla="*/ 23 h 44"/>
                <a:gd name="T94" fmla="*/ 44 w 44"/>
                <a:gd name="T95" fmla="*/ 20 h 44"/>
                <a:gd name="T96" fmla="*/ 42 w 44"/>
                <a:gd name="T97" fmla="*/ 18 h 44"/>
                <a:gd name="T98" fmla="*/ 22 w 44"/>
                <a:gd name="T99" fmla="*/ 28 h 44"/>
                <a:gd name="T100" fmla="*/ 16 w 44"/>
                <a:gd name="T101" fmla="*/ 22 h 44"/>
                <a:gd name="T102" fmla="*/ 22 w 44"/>
                <a:gd name="T103" fmla="*/ 16 h 44"/>
                <a:gd name="T104" fmla="*/ 28 w 44"/>
                <a:gd name="T105" fmla="*/ 22 h 44"/>
                <a:gd name="T106" fmla="*/ 22 w 44"/>
                <a:gd name="T10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42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5" y="17"/>
                    <a:pt x="35" y="16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39" y="8"/>
                    <a:pt x="38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4"/>
                    <a:pt x="34" y="4"/>
                    <a:pt x="33" y="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7" y="8"/>
                    <a:pt x="25" y="8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5" y="9"/>
                    <a:pt x="14" y="1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8" y="5"/>
                    <a:pt x="7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8"/>
                    <a:pt x="7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0" y="20"/>
                    <a:pt x="0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2" y="26"/>
                    <a:pt x="3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9" y="29"/>
                    <a:pt x="10" y="3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5"/>
                    <a:pt x="5" y="36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40"/>
                    <a:pt x="11" y="40"/>
                    <a:pt x="12" y="3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7" y="36"/>
                    <a:pt x="18" y="36"/>
                    <a:pt x="19" y="3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20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6" y="44"/>
                    <a:pt x="27" y="43"/>
                    <a:pt x="27" y="42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9" y="35"/>
                    <a:pt x="30" y="3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9"/>
                    <a:pt x="37" y="39"/>
                    <a:pt x="38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5"/>
                    <a:pt x="40" y="34"/>
                    <a:pt x="39" y="33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7"/>
                    <a:pt x="36" y="26"/>
                    <a:pt x="3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4" y="24"/>
                    <a:pt x="44" y="23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3" y="18"/>
                    <a:pt x="42" y="18"/>
                  </a:cubicBezTo>
                  <a:close/>
                  <a:moveTo>
                    <a:pt x="22" y="28"/>
                  </a:moveTo>
                  <a:cubicBezTo>
                    <a:pt x="18" y="28"/>
                    <a:pt x="16" y="25"/>
                    <a:pt x="16" y="22"/>
                  </a:cubicBezTo>
                  <a:cubicBezTo>
                    <a:pt x="16" y="19"/>
                    <a:pt x="18" y="16"/>
                    <a:pt x="22" y="16"/>
                  </a:cubicBezTo>
                  <a:cubicBezTo>
                    <a:pt x="25" y="16"/>
                    <a:pt x="28" y="19"/>
                    <a:pt x="28" y="22"/>
                  </a:cubicBezTo>
                  <a:cubicBezTo>
                    <a:pt x="28" y="25"/>
                    <a:pt x="25" y="28"/>
                    <a:pt x="22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2542" tIns="56271" rIns="112542" bIns="56271" numCol="1" anchor="t" anchorCtr="0" compatLnSpc="1">
              <a:prstTxWarp prst="textNoShape">
                <a:avLst/>
              </a:prstTxWarp>
            </a:bodyPr>
            <a:lstStyle/>
            <a:p>
              <a:endParaRPr lang="fr-FR" sz="1723">
                <a:solidFill>
                  <a:srgbClr val="0673AF"/>
                </a:solidFill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A4AD6516-6FC1-6747-A8C5-0FB1B7069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" y="800"/>
              <a:ext cx="324" cy="324"/>
            </a:xfrm>
            <a:custGeom>
              <a:avLst/>
              <a:gdLst>
                <a:gd name="T0" fmla="*/ 27 w 28"/>
                <a:gd name="T1" fmla="*/ 11 h 28"/>
                <a:gd name="T2" fmla="*/ 23 w 28"/>
                <a:gd name="T3" fmla="*/ 11 h 28"/>
                <a:gd name="T4" fmla="*/ 22 w 28"/>
                <a:gd name="T5" fmla="*/ 9 h 28"/>
                <a:gd name="T6" fmla="*/ 25 w 28"/>
                <a:gd name="T7" fmla="*/ 7 h 28"/>
                <a:gd name="T8" fmla="*/ 25 w 28"/>
                <a:gd name="T9" fmla="*/ 4 h 28"/>
                <a:gd name="T10" fmla="*/ 24 w 28"/>
                <a:gd name="T11" fmla="*/ 3 h 28"/>
                <a:gd name="T12" fmla="*/ 21 w 28"/>
                <a:gd name="T13" fmla="*/ 3 h 28"/>
                <a:gd name="T14" fmla="*/ 19 w 28"/>
                <a:gd name="T15" fmla="*/ 6 h 28"/>
                <a:gd name="T16" fmla="*/ 16 w 28"/>
                <a:gd name="T17" fmla="*/ 5 h 28"/>
                <a:gd name="T18" fmla="*/ 16 w 28"/>
                <a:gd name="T19" fmla="*/ 2 h 28"/>
                <a:gd name="T20" fmla="*/ 15 w 28"/>
                <a:gd name="T21" fmla="*/ 0 h 28"/>
                <a:gd name="T22" fmla="*/ 13 w 28"/>
                <a:gd name="T23" fmla="*/ 0 h 28"/>
                <a:gd name="T24" fmla="*/ 12 w 28"/>
                <a:gd name="T25" fmla="*/ 2 h 28"/>
                <a:gd name="T26" fmla="*/ 12 w 28"/>
                <a:gd name="T27" fmla="*/ 5 h 28"/>
                <a:gd name="T28" fmla="*/ 9 w 28"/>
                <a:gd name="T29" fmla="*/ 6 h 28"/>
                <a:gd name="T30" fmla="*/ 7 w 28"/>
                <a:gd name="T31" fmla="*/ 4 h 28"/>
                <a:gd name="T32" fmla="*/ 5 w 28"/>
                <a:gd name="T33" fmla="*/ 4 h 28"/>
                <a:gd name="T34" fmla="*/ 4 w 28"/>
                <a:gd name="T35" fmla="*/ 5 h 28"/>
                <a:gd name="T36" fmla="*/ 4 w 28"/>
                <a:gd name="T37" fmla="*/ 7 h 28"/>
                <a:gd name="T38" fmla="*/ 6 w 28"/>
                <a:gd name="T39" fmla="*/ 9 h 28"/>
                <a:gd name="T40" fmla="*/ 5 w 28"/>
                <a:gd name="T41" fmla="*/ 12 h 28"/>
                <a:gd name="T42" fmla="*/ 2 w 28"/>
                <a:gd name="T43" fmla="*/ 12 h 28"/>
                <a:gd name="T44" fmla="*/ 0 w 28"/>
                <a:gd name="T45" fmla="*/ 14 h 28"/>
                <a:gd name="T46" fmla="*/ 0 w 28"/>
                <a:gd name="T47" fmla="*/ 15 h 28"/>
                <a:gd name="T48" fmla="*/ 2 w 28"/>
                <a:gd name="T49" fmla="*/ 17 h 28"/>
                <a:gd name="T50" fmla="*/ 5 w 28"/>
                <a:gd name="T51" fmla="*/ 17 h 28"/>
                <a:gd name="T52" fmla="*/ 6 w 28"/>
                <a:gd name="T53" fmla="*/ 19 h 28"/>
                <a:gd name="T54" fmla="*/ 4 w 28"/>
                <a:gd name="T55" fmla="*/ 21 h 28"/>
                <a:gd name="T56" fmla="*/ 4 w 28"/>
                <a:gd name="T57" fmla="*/ 24 h 28"/>
                <a:gd name="T58" fmla="*/ 5 w 28"/>
                <a:gd name="T59" fmla="*/ 25 h 28"/>
                <a:gd name="T60" fmla="*/ 8 w 28"/>
                <a:gd name="T61" fmla="*/ 25 h 28"/>
                <a:gd name="T62" fmla="*/ 10 w 28"/>
                <a:gd name="T63" fmla="*/ 22 h 28"/>
                <a:gd name="T64" fmla="*/ 12 w 28"/>
                <a:gd name="T65" fmla="*/ 23 h 28"/>
                <a:gd name="T66" fmla="*/ 12 w 28"/>
                <a:gd name="T67" fmla="*/ 27 h 28"/>
                <a:gd name="T68" fmla="*/ 14 w 28"/>
                <a:gd name="T69" fmla="*/ 28 h 28"/>
                <a:gd name="T70" fmla="*/ 16 w 28"/>
                <a:gd name="T71" fmla="*/ 28 h 28"/>
                <a:gd name="T72" fmla="*/ 17 w 28"/>
                <a:gd name="T73" fmla="*/ 27 h 28"/>
                <a:gd name="T74" fmla="*/ 17 w 28"/>
                <a:gd name="T75" fmla="*/ 23 h 28"/>
                <a:gd name="T76" fmla="*/ 19 w 28"/>
                <a:gd name="T77" fmla="*/ 22 h 28"/>
                <a:gd name="T78" fmla="*/ 22 w 28"/>
                <a:gd name="T79" fmla="*/ 24 h 28"/>
                <a:gd name="T80" fmla="*/ 24 w 28"/>
                <a:gd name="T81" fmla="*/ 24 h 28"/>
                <a:gd name="T82" fmla="*/ 25 w 28"/>
                <a:gd name="T83" fmla="*/ 23 h 28"/>
                <a:gd name="T84" fmla="*/ 25 w 28"/>
                <a:gd name="T85" fmla="*/ 21 h 28"/>
                <a:gd name="T86" fmla="*/ 22 w 28"/>
                <a:gd name="T87" fmla="*/ 18 h 28"/>
                <a:gd name="T88" fmla="*/ 23 w 28"/>
                <a:gd name="T89" fmla="*/ 16 h 28"/>
                <a:gd name="T90" fmla="*/ 27 w 28"/>
                <a:gd name="T91" fmla="*/ 16 h 28"/>
                <a:gd name="T92" fmla="*/ 28 w 28"/>
                <a:gd name="T93" fmla="*/ 14 h 28"/>
                <a:gd name="T94" fmla="*/ 28 w 28"/>
                <a:gd name="T95" fmla="*/ 13 h 28"/>
                <a:gd name="T96" fmla="*/ 27 w 28"/>
                <a:gd name="T97" fmla="*/ 11 h 28"/>
                <a:gd name="T98" fmla="*/ 14 w 28"/>
                <a:gd name="T99" fmla="*/ 18 h 28"/>
                <a:gd name="T100" fmla="*/ 10 w 28"/>
                <a:gd name="T101" fmla="*/ 14 h 28"/>
                <a:gd name="T102" fmla="*/ 14 w 28"/>
                <a:gd name="T103" fmla="*/ 10 h 28"/>
                <a:gd name="T104" fmla="*/ 18 w 28"/>
                <a:gd name="T105" fmla="*/ 14 h 28"/>
                <a:gd name="T106" fmla="*/ 14 w 28"/>
                <a:gd name="T10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" h="28">
                  <a:moveTo>
                    <a:pt x="27" y="1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0"/>
                    <a:pt x="22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5" y="5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6"/>
                    <a:pt x="17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5" y="3"/>
                    <a:pt x="5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6" y="19"/>
                    <a:pt x="6" y="19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3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7" y="25"/>
                    <a:pt x="8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2"/>
                    <a:pt x="19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3" y="25"/>
                    <a:pt x="24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7"/>
                    <a:pt x="23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6"/>
                    <a:pt x="28" y="15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1"/>
                    <a:pt x="27" y="11"/>
                  </a:cubicBezTo>
                  <a:close/>
                  <a:moveTo>
                    <a:pt x="14" y="18"/>
                  </a:moveTo>
                  <a:cubicBezTo>
                    <a:pt x="12" y="18"/>
                    <a:pt x="10" y="16"/>
                    <a:pt x="10" y="14"/>
                  </a:cubicBezTo>
                  <a:cubicBezTo>
                    <a:pt x="10" y="12"/>
                    <a:pt x="12" y="10"/>
                    <a:pt x="14" y="10"/>
                  </a:cubicBezTo>
                  <a:cubicBezTo>
                    <a:pt x="16" y="10"/>
                    <a:pt x="18" y="12"/>
                    <a:pt x="18" y="14"/>
                  </a:cubicBezTo>
                  <a:cubicBezTo>
                    <a:pt x="18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2542" tIns="56271" rIns="112542" bIns="56271" numCol="1" anchor="t" anchorCtr="0" compatLnSpc="1">
              <a:prstTxWarp prst="textNoShape">
                <a:avLst/>
              </a:prstTxWarp>
            </a:bodyPr>
            <a:lstStyle/>
            <a:p>
              <a:endParaRPr lang="fr-FR" sz="1723">
                <a:solidFill>
                  <a:srgbClr val="0673AF"/>
                </a:solidFill>
              </a:endParaRPr>
            </a:p>
          </p:txBody>
        </p:sp>
      </p:grpSp>
      <p:pic>
        <p:nvPicPr>
          <p:cNvPr id="27" name="Graphique 101" descr="Présentation avec graphique à barres avec un remplissage uni">
            <a:extLst>
              <a:ext uri="{FF2B5EF4-FFF2-40B4-BE49-F238E27FC236}">
                <a16:creationId xmlns:a16="http://schemas.microsoft.com/office/drawing/2014/main" id="{BC5B2DF2-07C0-864A-AE5C-F505B48D9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48846" y="2133626"/>
            <a:ext cx="909591" cy="909591"/>
          </a:xfrm>
          <a:prstGeom prst="rect">
            <a:avLst/>
          </a:prstGeom>
        </p:spPr>
      </p:pic>
      <p:pic>
        <p:nvPicPr>
          <p:cNvPr id="31" name="Image 113">
            <a:extLst>
              <a:ext uri="{FF2B5EF4-FFF2-40B4-BE49-F238E27FC236}">
                <a16:creationId xmlns:a16="http://schemas.microsoft.com/office/drawing/2014/main" id="{CEF69060-EDA9-6641-9A6F-6E92386DF91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05" y="3576167"/>
            <a:ext cx="1740705" cy="702085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32" name="Image 115">
            <a:extLst>
              <a:ext uri="{FF2B5EF4-FFF2-40B4-BE49-F238E27FC236}">
                <a16:creationId xmlns:a16="http://schemas.microsoft.com/office/drawing/2014/main" id="{DE8ADD3F-15D5-E345-8278-EF123BDC3A0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82" y="3406819"/>
            <a:ext cx="891641" cy="891641"/>
          </a:xfrm>
          <a:prstGeom prst="rect">
            <a:avLst/>
          </a:prstGeom>
        </p:spPr>
      </p:pic>
      <p:pic>
        <p:nvPicPr>
          <p:cNvPr id="34" name="Image 127">
            <a:extLst>
              <a:ext uri="{FF2B5EF4-FFF2-40B4-BE49-F238E27FC236}">
                <a16:creationId xmlns:a16="http://schemas.microsoft.com/office/drawing/2014/main" id="{6B4F72A3-AB1B-3148-A2DF-EE01A051DA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127" y="3243468"/>
            <a:ext cx="1394135" cy="127835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90E34B9-A380-E643-918B-9DBDC6064A95}"/>
              </a:ext>
            </a:extLst>
          </p:cNvPr>
          <p:cNvSpPr/>
          <p:nvPr/>
        </p:nvSpPr>
        <p:spPr bwMode="auto">
          <a:xfrm>
            <a:off x="338622" y="4726771"/>
            <a:ext cx="2226157" cy="1475295"/>
          </a:xfrm>
          <a:prstGeom prst="rect">
            <a:avLst/>
          </a:prstGeom>
          <a:solidFill>
            <a:srgbClr val="E2F6F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2542" tIns="56271" rIns="112542" bIns="56271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Clr>
                <a:srgbClr val="57CCD2"/>
              </a:buClr>
              <a:buFont typeface="Courier New" panose="02070309020205020404" pitchFamily="49" charset="0"/>
              <a:buChar char="o"/>
            </a:pPr>
            <a:r>
              <a:rPr lang="fr-FR" sz="1477" dirty="0">
                <a:latin typeface="+mj-lt"/>
              </a:rPr>
              <a:t>Data collection </a:t>
            </a:r>
            <a:r>
              <a:rPr lang="fr-FR" sz="1477" dirty="0" err="1">
                <a:latin typeface="+mj-lt"/>
              </a:rPr>
              <a:t>using</a:t>
            </a:r>
            <a:r>
              <a:rPr lang="fr-FR" sz="1477" dirty="0">
                <a:latin typeface="+mj-lt"/>
              </a:rPr>
              <a:t> a </a:t>
            </a:r>
            <a:r>
              <a:rPr lang="fr-FR" sz="1477" dirty="0" err="1">
                <a:latin typeface="+mj-lt"/>
              </a:rPr>
              <a:t>Scrapy</a:t>
            </a:r>
            <a:r>
              <a:rPr lang="fr-FR" sz="1477" dirty="0">
                <a:latin typeface="+mj-lt"/>
              </a:rPr>
              <a:t> spider</a:t>
            </a:r>
          </a:p>
          <a:p>
            <a:pPr marL="285750" indent="-285750">
              <a:buClr>
                <a:srgbClr val="57CCD2"/>
              </a:buClr>
              <a:buFont typeface="Courier New" panose="02070309020205020404" pitchFamily="49" charset="0"/>
              <a:buChar char="o"/>
            </a:pPr>
            <a:r>
              <a:rPr lang="fr-FR" sz="1477" dirty="0">
                <a:latin typeface="+mj-lt"/>
              </a:rPr>
              <a:t>3 tables are </a:t>
            </a:r>
            <a:r>
              <a:rPr lang="fr-FR" sz="1477" dirty="0" err="1">
                <a:latin typeface="+mj-lt"/>
              </a:rPr>
              <a:t>generated</a:t>
            </a:r>
            <a:r>
              <a:rPr lang="fr-FR" sz="1477" dirty="0">
                <a:latin typeface="+mj-lt"/>
              </a:rPr>
              <a:t> in JSON format: restaurants, </a:t>
            </a:r>
            <a:r>
              <a:rPr lang="fr-FR" sz="1477" dirty="0" err="1">
                <a:latin typeface="+mj-lt"/>
              </a:rPr>
              <a:t>users</a:t>
            </a:r>
            <a:r>
              <a:rPr lang="fr-FR" sz="1477" dirty="0">
                <a:latin typeface="+mj-lt"/>
              </a:rPr>
              <a:t> &amp; </a:t>
            </a:r>
            <a:r>
              <a:rPr lang="fr-FR" sz="1477" dirty="0" err="1">
                <a:latin typeface="+mj-lt"/>
              </a:rPr>
              <a:t>reviews</a:t>
            </a:r>
            <a:endParaRPr lang="fr-FR" sz="1477" dirty="0">
              <a:latin typeface="+mj-lt"/>
            </a:endParaRPr>
          </a:p>
        </p:txBody>
      </p:sp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CE066F87-9633-0F4C-9545-A10BAB7DFB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0" y="3071679"/>
            <a:ext cx="1733240" cy="58980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7E273AB-7EA2-9B41-9D8C-DA80A1E55FCE}"/>
              </a:ext>
            </a:extLst>
          </p:cNvPr>
          <p:cNvSpPr/>
          <p:nvPr/>
        </p:nvSpPr>
        <p:spPr bwMode="auto">
          <a:xfrm>
            <a:off x="3433578" y="4726770"/>
            <a:ext cx="2226157" cy="1475295"/>
          </a:xfrm>
          <a:prstGeom prst="rect">
            <a:avLst/>
          </a:prstGeom>
          <a:solidFill>
            <a:srgbClr val="E2F6F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2542" tIns="56271" rIns="112542" bIns="56271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Clr>
                <a:srgbClr val="57CCD2"/>
              </a:buClr>
              <a:buFont typeface="Courier New" panose="02070309020205020404" pitchFamily="49" charset="0"/>
              <a:buChar char="o"/>
            </a:pPr>
            <a:r>
              <a:rPr lang="fr-FR" sz="1477" dirty="0"/>
              <a:t>ETL </a:t>
            </a:r>
            <a:r>
              <a:rPr lang="fr-FR" sz="1477" dirty="0" err="1"/>
              <a:t>operations</a:t>
            </a:r>
            <a:r>
              <a:rPr lang="fr-FR" sz="1477" dirty="0"/>
              <a:t> in pandas to </a:t>
            </a:r>
            <a:r>
              <a:rPr lang="fr-FR" sz="1477" dirty="0" err="1"/>
              <a:t>preprocess</a:t>
            </a:r>
            <a:r>
              <a:rPr lang="fr-FR" sz="1477" dirty="0"/>
              <a:t> the data</a:t>
            </a:r>
          </a:p>
          <a:p>
            <a:pPr marL="285750" indent="-285750">
              <a:buClr>
                <a:srgbClr val="57CCD2"/>
              </a:buClr>
              <a:buFont typeface="Courier New" panose="02070309020205020404" pitchFamily="49" charset="0"/>
              <a:buChar char="o"/>
            </a:pPr>
            <a:r>
              <a:rPr lang="fr-FR" sz="1477" dirty="0" err="1"/>
              <a:t>Cleaning</a:t>
            </a:r>
            <a:r>
              <a:rPr lang="fr-FR" sz="1477" dirty="0"/>
              <a:t> and corrections of user </a:t>
            </a:r>
            <a:r>
              <a:rPr lang="fr-FR" sz="1477" dirty="0" err="1"/>
              <a:t>reviews</a:t>
            </a:r>
            <a:endParaRPr lang="fr-FR" sz="1477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390663-F4B9-294D-9A9E-9736DAC3FBF0}"/>
              </a:ext>
            </a:extLst>
          </p:cNvPr>
          <p:cNvSpPr/>
          <p:nvPr/>
        </p:nvSpPr>
        <p:spPr bwMode="auto">
          <a:xfrm>
            <a:off x="6526097" y="4740685"/>
            <a:ext cx="2226157" cy="1475295"/>
          </a:xfrm>
          <a:prstGeom prst="rect">
            <a:avLst/>
          </a:prstGeom>
          <a:solidFill>
            <a:srgbClr val="E2F6F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2542" tIns="56271" rIns="112542" bIns="56271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Clr>
                <a:srgbClr val="57CCD2"/>
              </a:buClr>
              <a:buFont typeface="Courier New" panose="02070309020205020404" pitchFamily="49" charset="0"/>
              <a:buChar char="o"/>
            </a:pPr>
            <a:r>
              <a:rPr lang="fr-FR" sz="1477" dirty="0"/>
              <a:t>NLP </a:t>
            </a:r>
            <a:r>
              <a:rPr lang="fr-FR" sz="1477" dirty="0" err="1"/>
              <a:t>tokenization</a:t>
            </a:r>
            <a:r>
              <a:rPr lang="fr-FR" sz="1477" dirty="0"/>
              <a:t> </a:t>
            </a:r>
            <a:r>
              <a:rPr lang="fr-FR" sz="1477" dirty="0" err="1"/>
              <a:t>using</a:t>
            </a:r>
            <a:r>
              <a:rPr lang="fr-FR" sz="1477" dirty="0"/>
              <a:t> </a:t>
            </a:r>
            <a:r>
              <a:rPr lang="fr-FR" sz="1477" dirty="0" err="1"/>
              <a:t>Hugging</a:t>
            </a:r>
            <a:r>
              <a:rPr lang="fr-FR" sz="1477" dirty="0"/>
              <a:t> Face</a:t>
            </a:r>
          </a:p>
          <a:p>
            <a:pPr marL="285750" indent="-285750">
              <a:buClr>
                <a:srgbClr val="57CCD2"/>
              </a:buClr>
              <a:buFont typeface="Courier New" panose="02070309020205020404" pitchFamily="49" charset="0"/>
              <a:buChar char="o"/>
            </a:pPr>
            <a:r>
              <a:rPr lang="fr-FR" sz="1477" dirty="0"/>
              <a:t>Sentiment </a:t>
            </a:r>
            <a:r>
              <a:rPr lang="fr-FR" sz="1477" dirty="0" err="1"/>
              <a:t>analysis</a:t>
            </a:r>
            <a:r>
              <a:rPr lang="fr-FR" sz="1477" dirty="0"/>
              <a:t> </a:t>
            </a:r>
            <a:r>
              <a:rPr lang="fr-FR" sz="1477" dirty="0" err="1"/>
              <a:t>using</a:t>
            </a:r>
            <a:r>
              <a:rPr lang="fr-FR" sz="1477" dirty="0"/>
              <a:t> </a:t>
            </a:r>
            <a:r>
              <a:rPr lang="fr-FR" sz="1477" dirty="0" err="1"/>
              <a:t>Text</a:t>
            </a:r>
            <a:r>
              <a:rPr lang="fr-FR" sz="1477" dirty="0"/>
              <a:t> Blob or the </a:t>
            </a:r>
            <a:r>
              <a:rPr lang="fr-FR" sz="1477" dirty="0" err="1"/>
              <a:t>integrated</a:t>
            </a:r>
            <a:r>
              <a:rPr lang="fr-FR" sz="1477" dirty="0"/>
              <a:t> </a:t>
            </a:r>
            <a:r>
              <a:rPr lang="fr-FR" sz="1477" dirty="0" err="1"/>
              <a:t>Hugging</a:t>
            </a:r>
            <a:r>
              <a:rPr lang="fr-FR" sz="1477" dirty="0"/>
              <a:t> Face module</a:t>
            </a:r>
          </a:p>
          <a:p>
            <a:pPr marL="285750" indent="-285750">
              <a:buClr>
                <a:srgbClr val="57CCD2"/>
              </a:buClr>
              <a:buFont typeface="Courier New" panose="02070309020205020404" pitchFamily="49" charset="0"/>
              <a:buChar char="o"/>
            </a:pPr>
            <a:endParaRPr lang="fr-FR" sz="1477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75B44F-C35F-ED42-8522-81DFBEFA2686}"/>
              </a:ext>
            </a:extLst>
          </p:cNvPr>
          <p:cNvSpPr/>
          <p:nvPr/>
        </p:nvSpPr>
        <p:spPr bwMode="auto">
          <a:xfrm>
            <a:off x="9615651" y="4740684"/>
            <a:ext cx="2226157" cy="1475295"/>
          </a:xfrm>
          <a:prstGeom prst="rect">
            <a:avLst/>
          </a:prstGeom>
          <a:solidFill>
            <a:srgbClr val="E2F6F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2542" tIns="56271" rIns="112542" bIns="56271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Clr>
                <a:srgbClr val="57CCD2"/>
              </a:buClr>
              <a:buFont typeface="Courier New" panose="02070309020205020404" pitchFamily="49" charset="0"/>
              <a:buChar char="o"/>
            </a:pPr>
            <a:r>
              <a:rPr lang="fr-FR" sz="1477" dirty="0" err="1"/>
              <a:t>Presentation</a:t>
            </a:r>
            <a:r>
              <a:rPr lang="fr-FR" sz="1477" dirty="0"/>
              <a:t> of the </a:t>
            </a:r>
            <a:r>
              <a:rPr lang="fr-FR" sz="1477" dirty="0" err="1"/>
              <a:t>most</a:t>
            </a:r>
            <a:r>
              <a:rPr lang="fr-FR" sz="1477" dirty="0"/>
              <a:t> </a:t>
            </a:r>
            <a:r>
              <a:rPr lang="fr-FR" sz="1477" dirty="0" err="1"/>
              <a:t>meaningful</a:t>
            </a:r>
            <a:r>
              <a:rPr lang="fr-FR" sz="1477" dirty="0"/>
              <a:t> business insights</a:t>
            </a:r>
          </a:p>
          <a:p>
            <a:pPr marL="285750" indent="-285750">
              <a:buClr>
                <a:srgbClr val="57CCD2"/>
              </a:buClr>
              <a:buFont typeface="Courier New" panose="02070309020205020404" pitchFamily="49" charset="0"/>
              <a:buChar char="o"/>
            </a:pPr>
            <a:r>
              <a:rPr lang="fr-FR" sz="1477" dirty="0"/>
              <a:t>Update of the </a:t>
            </a:r>
            <a:r>
              <a:rPr lang="fr-FR" sz="1477" dirty="0" err="1"/>
              <a:t>current</a:t>
            </a:r>
            <a:r>
              <a:rPr lang="fr-FR" sz="1477" dirty="0"/>
              <a:t> </a:t>
            </a:r>
            <a:r>
              <a:rPr lang="fr-FR" sz="1477" dirty="0" err="1"/>
              <a:t>market</a:t>
            </a:r>
            <a:r>
              <a:rPr lang="fr-FR" sz="1477" dirty="0"/>
              <a:t> state by </a:t>
            </a:r>
            <a:r>
              <a:rPr lang="fr-FR" sz="1477" dirty="0" err="1"/>
              <a:t>analysing</a:t>
            </a:r>
            <a:r>
              <a:rPr lang="fr-FR" sz="1477" dirty="0"/>
              <a:t> </a:t>
            </a:r>
            <a:r>
              <a:rPr lang="fr-FR" sz="1477" dirty="0" err="1"/>
              <a:t>competitors</a:t>
            </a:r>
            <a:endParaRPr lang="fr-FR" sz="1477" dirty="0"/>
          </a:p>
        </p:txBody>
      </p:sp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244D839D-9F77-4240-ADF8-C540EC44F4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13" y="3334483"/>
            <a:ext cx="1752410" cy="1060781"/>
          </a:xfrm>
          <a:prstGeom prst="rect">
            <a:avLst/>
          </a:prstGeom>
        </p:spPr>
      </p:pic>
      <p:pic>
        <p:nvPicPr>
          <p:cNvPr id="1030" name="Picture 6" descr="file, type, json, official Icon">
            <a:extLst>
              <a:ext uri="{FF2B5EF4-FFF2-40B4-BE49-F238E27FC236}">
                <a16:creationId xmlns:a16="http://schemas.microsoft.com/office/drawing/2014/main" id="{8EDF2B9C-57CE-AC42-AE33-A28AE2E2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82" y="3755690"/>
            <a:ext cx="869732" cy="86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bject 24">
            <a:extLst>
              <a:ext uri="{FF2B5EF4-FFF2-40B4-BE49-F238E27FC236}">
                <a16:creationId xmlns:a16="http://schemas.microsoft.com/office/drawing/2014/main" id="{D6485545-E66A-364C-AE95-AAD37E7C1E22}"/>
              </a:ext>
            </a:extLst>
          </p:cNvPr>
          <p:cNvSpPr/>
          <p:nvPr/>
        </p:nvSpPr>
        <p:spPr>
          <a:xfrm>
            <a:off x="2758991" y="3576167"/>
            <a:ext cx="490379" cy="812746"/>
          </a:xfrm>
          <a:custGeom>
            <a:avLst/>
            <a:gdLst/>
            <a:ahLst/>
            <a:cxnLst/>
            <a:rect l="l" t="t" r="r" b="b"/>
            <a:pathLst>
              <a:path w="179070" h="280035">
                <a:moveTo>
                  <a:pt x="27559" y="0"/>
                </a:moveTo>
                <a:lnTo>
                  <a:pt x="17113" y="2024"/>
                </a:lnTo>
                <a:lnTo>
                  <a:pt x="8000" y="8096"/>
                </a:lnTo>
                <a:lnTo>
                  <a:pt x="2666" y="13430"/>
                </a:lnTo>
                <a:lnTo>
                  <a:pt x="0" y="20542"/>
                </a:lnTo>
                <a:lnTo>
                  <a:pt x="0" y="34893"/>
                </a:lnTo>
                <a:lnTo>
                  <a:pt x="2666" y="42005"/>
                </a:lnTo>
                <a:lnTo>
                  <a:pt x="8000" y="47339"/>
                </a:lnTo>
                <a:lnTo>
                  <a:pt x="100457" y="140176"/>
                </a:lnTo>
                <a:lnTo>
                  <a:pt x="8000" y="232251"/>
                </a:lnTo>
                <a:lnTo>
                  <a:pt x="2000" y="241385"/>
                </a:lnTo>
                <a:lnTo>
                  <a:pt x="0" y="251888"/>
                </a:lnTo>
                <a:lnTo>
                  <a:pt x="2000" y="262415"/>
                </a:lnTo>
                <a:lnTo>
                  <a:pt x="8000" y="271621"/>
                </a:lnTo>
                <a:lnTo>
                  <a:pt x="17113" y="277622"/>
                </a:lnTo>
                <a:lnTo>
                  <a:pt x="27559" y="279622"/>
                </a:lnTo>
                <a:lnTo>
                  <a:pt x="38004" y="277622"/>
                </a:lnTo>
                <a:lnTo>
                  <a:pt x="47116" y="271621"/>
                </a:lnTo>
                <a:lnTo>
                  <a:pt x="178688" y="140176"/>
                </a:lnTo>
                <a:lnTo>
                  <a:pt x="47116" y="8096"/>
                </a:lnTo>
                <a:lnTo>
                  <a:pt x="38004" y="2024"/>
                </a:lnTo>
                <a:lnTo>
                  <a:pt x="2755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9F2CB00E-F83F-5743-BB22-E3C0B0F10CE1}"/>
              </a:ext>
            </a:extLst>
          </p:cNvPr>
          <p:cNvSpPr/>
          <p:nvPr/>
        </p:nvSpPr>
        <p:spPr>
          <a:xfrm>
            <a:off x="5889951" y="3572000"/>
            <a:ext cx="490379" cy="812746"/>
          </a:xfrm>
          <a:custGeom>
            <a:avLst/>
            <a:gdLst/>
            <a:ahLst/>
            <a:cxnLst/>
            <a:rect l="l" t="t" r="r" b="b"/>
            <a:pathLst>
              <a:path w="179070" h="280035">
                <a:moveTo>
                  <a:pt x="27559" y="0"/>
                </a:moveTo>
                <a:lnTo>
                  <a:pt x="17113" y="2024"/>
                </a:lnTo>
                <a:lnTo>
                  <a:pt x="8000" y="8096"/>
                </a:lnTo>
                <a:lnTo>
                  <a:pt x="2666" y="13430"/>
                </a:lnTo>
                <a:lnTo>
                  <a:pt x="0" y="20542"/>
                </a:lnTo>
                <a:lnTo>
                  <a:pt x="0" y="34893"/>
                </a:lnTo>
                <a:lnTo>
                  <a:pt x="2666" y="42005"/>
                </a:lnTo>
                <a:lnTo>
                  <a:pt x="8000" y="47339"/>
                </a:lnTo>
                <a:lnTo>
                  <a:pt x="100457" y="140176"/>
                </a:lnTo>
                <a:lnTo>
                  <a:pt x="8000" y="232251"/>
                </a:lnTo>
                <a:lnTo>
                  <a:pt x="2000" y="241385"/>
                </a:lnTo>
                <a:lnTo>
                  <a:pt x="0" y="251888"/>
                </a:lnTo>
                <a:lnTo>
                  <a:pt x="2000" y="262415"/>
                </a:lnTo>
                <a:lnTo>
                  <a:pt x="8000" y="271621"/>
                </a:lnTo>
                <a:lnTo>
                  <a:pt x="17113" y="277622"/>
                </a:lnTo>
                <a:lnTo>
                  <a:pt x="27559" y="279622"/>
                </a:lnTo>
                <a:lnTo>
                  <a:pt x="38004" y="277622"/>
                </a:lnTo>
                <a:lnTo>
                  <a:pt x="47116" y="271621"/>
                </a:lnTo>
                <a:lnTo>
                  <a:pt x="178688" y="140176"/>
                </a:lnTo>
                <a:lnTo>
                  <a:pt x="47116" y="8096"/>
                </a:lnTo>
                <a:lnTo>
                  <a:pt x="38004" y="2024"/>
                </a:lnTo>
                <a:lnTo>
                  <a:pt x="2755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F71E67C4-EB30-A24F-B1CF-9DECF5A4B571}"/>
              </a:ext>
            </a:extLst>
          </p:cNvPr>
          <p:cNvSpPr/>
          <p:nvPr/>
        </p:nvSpPr>
        <p:spPr>
          <a:xfrm>
            <a:off x="8949930" y="3579902"/>
            <a:ext cx="490379" cy="812746"/>
          </a:xfrm>
          <a:custGeom>
            <a:avLst/>
            <a:gdLst/>
            <a:ahLst/>
            <a:cxnLst/>
            <a:rect l="l" t="t" r="r" b="b"/>
            <a:pathLst>
              <a:path w="179070" h="280035">
                <a:moveTo>
                  <a:pt x="27559" y="0"/>
                </a:moveTo>
                <a:lnTo>
                  <a:pt x="17113" y="2024"/>
                </a:lnTo>
                <a:lnTo>
                  <a:pt x="8000" y="8096"/>
                </a:lnTo>
                <a:lnTo>
                  <a:pt x="2666" y="13430"/>
                </a:lnTo>
                <a:lnTo>
                  <a:pt x="0" y="20542"/>
                </a:lnTo>
                <a:lnTo>
                  <a:pt x="0" y="34893"/>
                </a:lnTo>
                <a:lnTo>
                  <a:pt x="2666" y="42005"/>
                </a:lnTo>
                <a:lnTo>
                  <a:pt x="8000" y="47339"/>
                </a:lnTo>
                <a:lnTo>
                  <a:pt x="100457" y="140176"/>
                </a:lnTo>
                <a:lnTo>
                  <a:pt x="8000" y="232251"/>
                </a:lnTo>
                <a:lnTo>
                  <a:pt x="2000" y="241385"/>
                </a:lnTo>
                <a:lnTo>
                  <a:pt x="0" y="251888"/>
                </a:lnTo>
                <a:lnTo>
                  <a:pt x="2000" y="262415"/>
                </a:lnTo>
                <a:lnTo>
                  <a:pt x="8000" y="271621"/>
                </a:lnTo>
                <a:lnTo>
                  <a:pt x="17113" y="277622"/>
                </a:lnTo>
                <a:lnTo>
                  <a:pt x="27559" y="279622"/>
                </a:lnTo>
                <a:lnTo>
                  <a:pt x="38004" y="277622"/>
                </a:lnTo>
                <a:lnTo>
                  <a:pt x="47116" y="271621"/>
                </a:lnTo>
                <a:lnTo>
                  <a:pt x="178688" y="140176"/>
                </a:lnTo>
                <a:lnTo>
                  <a:pt x="47116" y="8096"/>
                </a:lnTo>
                <a:lnTo>
                  <a:pt x="38004" y="2024"/>
                </a:lnTo>
                <a:lnTo>
                  <a:pt x="2755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98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cqbdIcwc2bNHDgFQAi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nhDeS7mdVPxhEkCRqlq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TlOnCrV80Uf4Q9InAeW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wE80Qp9AR2MAHuGBJ2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wE80Qp9AR2MAHuGBJ2s"/>
</p:tagLst>
</file>

<file path=ppt/theme/theme1.xml><?xml version="1.0" encoding="utf-8"?>
<a:theme xmlns:a="http://schemas.openxmlformats.org/drawingml/2006/main" name="Thème eleven V2.6">
  <a:themeElements>
    <a:clrScheme name="Eleven colors">
      <a:dk1>
        <a:srgbClr val="6C6C6C"/>
      </a:dk1>
      <a:lt1>
        <a:srgbClr val="FFFFFF"/>
      </a:lt1>
      <a:dk2>
        <a:srgbClr val="289B38"/>
      </a:dk2>
      <a:lt2>
        <a:srgbClr val="8FCD9F"/>
      </a:lt2>
      <a:accent1>
        <a:srgbClr val="00A3E2"/>
      </a:accent1>
      <a:accent2>
        <a:srgbClr val="ADD9FD"/>
      </a:accent2>
      <a:accent3>
        <a:srgbClr val="FB436A"/>
      </a:accent3>
      <a:accent4>
        <a:srgbClr val="E38C35"/>
      </a:accent4>
      <a:accent5>
        <a:srgbClr val="FFF58C"/>
      </a:accent5>
      <a:accent6>
        <a:srgbClr val="831B21"/>
      </a:accent6>
      <a:hlink>
        <a:srgbClr val="39A0DA"/>
      </a:hlink>
      <a:folHlink>
        <a:srgbClr val="646464"/>
      </a:folHlink>
    </a:clrScheme>
    <a:fontScheme name="Eleve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+mj-lt"/>
          </a:defRPr>
        </a:defPPr>
      </a:lstStyle>
    </a:txDef>
  </a:objectDefaults>
  <a:extraClrSchemeLst>
    <a:extraClrScheme>
      <a:clrScheme name="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5C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 eleven V2.6" id="{F1CD0668-0377-47E3-8A7E-994C188375EA}" vid="{7F8C0379-2CE3-47C7-AD58-647B34BA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12302</TotalTime>
  <Words>424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Courier New</vt:lpstr>
      <vt:lpstr>Helvetica 65 Medium</vt:lpstr>
      <vt:lpstr>Monotype Sorts</vt:lpstr>
      <vt:lpstr>Segoe UI</vt:lpstr>
      <vt:lpstr>Trebuchet MS</vt:lpstr>
      <vt:lpstr>Thème eleven V2.6</vt:lpstr>
      <vt:lpstr>Office Theme</vt:lpstr>
      <vt:lpstr>CAPGEMINI x ACCOR  Data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BERTOLOTTI</dc:creator>
  <cp:lastModifiedBy>Khouloud El Alami</cp:lastModifiedBy>
  <cp:revision>84</cp:revision>
  <dcterms:created xsi:type="dcterms:W3CDTF">2020-03-30T09:00:16Z</dcterms:created>
  <dcterms:modified xsi:type="dcterms:W3CDTF">2021-01-28T16:58:48Z</dcterms:modified>
</cp:coreProperties>
</file>