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0" r:id="rId2"/>
    <p:sldId id="274" r:id="rId3"/>
    <p:sldId id="309" r:id="rId4"/>
    <p:sldId id="299" r:id="rId5"/>
    <p:sldId id="302" r:id="rId6"/>
    <p:sldId id="277" r:id="rId7"/>
    <p:sldId id="304" r:id="rId8"/>
    <p:sldId id="30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9C7D1-0028-484D-957A-D15485C7DB3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A177D-B6A0-4107-BB45-E6F7EB5C20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54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8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7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3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7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4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2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5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7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5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4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98DFB-FFC5-4CFA-9DB2-E5BB582669A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23370" y="2037263"/>
            <a:ext cx="10096303" cy="2179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400" dirty="0" err="1" smtClean="0">
                <a:solidFill>
                  <a:srgbClr val="7030A0"/>
                </a:solidFill>
              </a:rPr>
              <a:t>Persistency</a:t>
            </a:r>
            <a:r>
              <a:rPr lang="da-DK" sz="4400" dirty="0" smtClean="0">
                <a:solidFill>
                  <a:srgbClr val="7030A0"/>
                </a:solidFill>
              </a:rPr>
              <a:t> (</a:t>
            </a:r>
            <a:r>
              <a:rPr lang="da-DK" sz="4400" dirty="0" err="1" smtClean="0">
                <a:solidFill>
                  <a:srgbClr val="7030A0"/>
                </a:solidFill>
              </a:rPr>
              <a:t>Json</a:t>
            </a:r>
            <a:r>
              <a:rPr lang="da-DK" sz="4400" dirty="0" smtClean="0">
                <a:solidFill>
                  <a:srgbClr val="7030A0"/>
                </a:solidFill>
              </a:rPr>
              <a:t> file ) </a:t>
            </a:r>
          </a:p>
          <a:p>
            <a:pPr algn="ctr"/>
            <a:r>
              <a:rPr lang="da-DK" sz="4400" dirty="0" smtClean="0">
                <a:solidFill>
                  <a:srgbClr val="7030A0"/>
                </a:solidFill>
              </a:rPr>
              <a:t>&amp;&amp; </a:t>
            </a:r>
          </a:p>
          <a:p>
            <a:pPr algn="ctr"/>
            <a:r>
              <a:rPr lang="da-DK" sz="4400" dirty="0" smtClean="0">
                <a:solidFill>
                  <a:srgbClr val="7030A0"/>
                </a:solidFill>
              </a:rPr>
              <a:t>Repository Design Pattern</a:t>
            </a:r>
            <a:endParaRPr lang="en-US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6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6552" y="412504"/>
            <a:ext cx="4690840" cy="677195"/>
          </a:xfrm>
        </p:spPr>
        <p:txBody>
          <a:bodyPr>
            <a:noAutofit/>
          </a:bodyPr>
          <a:lstStyle/>
          <a:p>
            <a:r>
              <a:rPr lang="da-DK" sz="4800" b="1" i="1" dirty="0" err="1" smtClean="0">
                <a:solidFill>
                  <a:srgbClr val="7030A0"/>
                </a:solidFill>
              </a:rPr>
              <a:t>Json</a:t>
            </a:r>
            <a:r>
              <a:rPr lang="da-DK" sz="4800" b="1" i="1" dirty="0" smtClean="0">
                <a:solidFill>
                  <a:srgbClr val="7030A0"/>
                </a:solidFill>
              </a:rPr>
              <a:t> file </a:t>
            </a:r>
            <a:r>
              <a:rPr lang="da-DK" sz="4800" b="1" i="1" dirty="0" err="1" smtClean="0">
                <a:solidFill>
                  <a:srgbClr val="7030A0"/>
                </a:solidFill>
              </a:rPr>
              <a:t>structures</a:t>
            </a:r>
            <a:endParaRPr lang="en-US" sz="4800" b="1" i="1" dirty="0">
              <a:solidFill>
                <a:srgbClr val="7030A0"/>
              </a:solidFill>
            </a:endParaRP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93" y="3216982"/>
            <a:ext cx="1968172" cy="2321780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825" y="2624754"/>
            <a:ext cx="4209458" cy="3957562"/>
          </a:xfrm>
          <a:prstGeom prst="rect">
            <a:avLst/>
          </a:prstGeom>
        </p:spPr>
      </p:pic>
      <p:sp>
        <p:nvSpPr>
          <p:cNvPr id="6" name="Oval billedforklaring 5"/>
          <p:cNvSpPr/>
          <p:nvPr/>
        </p:nvSpPr>
        <p:spPr>
          <a:xfrm>
            <a:off x="1757733" y="1260261"/>
            <a:ext cx="3757095" cy="1264999"/>
          </a:xfrm>
          <a:prstGeom prst="wedgeEllipseCallout">
            <a:avLst>
              <a:gd name="adj1" fmla="val -54169"/>
              <a:gd name="adj2" fmla="val 11849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i="1" dirty="0" smtClean="0">
                <a:solidFill>
                  <a:schemeClr val="tx1"/>
                </a:solidFill>
              </a:rPr>
              <a:t>”</a:t>
            </a:r>
            <a:r>
              <a:rPr lang="da-DK" b="1" i="1" dirty="0" err="1" smtClean="0">
                <a:solidFill>
                  <a:schemeClr val="tx1"/>
                </a:solidFill>
              </a:rPr>
              <a:t>Country.json</a:t>
            </a:r>
            <a:r>
              <a:rPr lang="da-DK" i="1" dirty="0" smtClean="0">
                <a:solidFill>
                  <a:schemeClr val="tx1"/>
                </a:solidFill>
              </a:rPr>
              <a:t>”, a Simple </a:t>
            </a:r>
            <a:r>
              <a:rPr lang="da-DK" i="1" dirty="0" err="1">
                <a:solidFill>
                  <a:schemeClr val="tx1"/>
                </a:solidFill>
              </a:rPr>
              <a:t>json</a:t>
            </a:r>
            <a:r>
              <a:rPr lang="da-DK" i="1" dirty="0">
                <a:solidFill>
                  <a:schemeClr val="tx1"/>
                </a:solidFill>
              </a:rPr>
              <a:t> </a:t>
            </a:r>
            <a:r>
              <a:rPr lang="da-DK" i="1" dirty="0" smtClean="0">
                <a:solidFill>
                  <a:schemeClr val="tx1"/>
                </a:solidFill>
              </a:rPr>
              <a:t>file with 2 Country objects 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7" name="Oval billedforklaring 6"/>
          <p:cNvSpPr/>
          <p:nvPr/>
        </p:nvSpPr>
        <p:spPr>
          <a:xfrm>
            <a:off x="6869845" y="990206"/>
            <a:ext cx="4590951" cy="1346332"/>
          </a:xfrm>
          <a:prstGeom prst="wedgeEllipseCallout">
            <a:avLst>
              <a:gd name="adj1" fmla="val -49627"/>
              <a:gd name="adj2" fmla="val 7931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i="1" dirty="0" smtClean="0">
                <a:solidFill>
                  <a:schemeClr val="tx1"/>
                </a:solidFill>
              </a:rPr>
              <a:t>”</a:t>
            </a:r>
            <a:r>
              <a:rPr lang="da-DK" b="1" dirty="0" err="1" smtClean="0">
                <a:solidFill>
                  <a:schemeClr val="tx1"/>
                </a:solidFill>
              </a:rPr>
              <a:t>CountryEvents.json</a:t>
            </a:r>
            <a:r>
              <a:rPr lang="da-DK" i="1" dirty="0" smtClean="0">
                <a:solidFill>
                  <a:schemeClr val="tx1"/>
                </a:solidFill>
              </a:rPr>
              <a:t>” a </a:t>
            </a:r>
            <a:r>
              <a:rPr lang="da-DK" i="1" dirty="0" err="1" smtClean="0">
                <a:solidFill>
                  <a:schemeClr val="tx1"/>
                </a:solidFill>
              </a:rPr>
              <a:t>json</a:t>
            </a:r>
            <a:r>
              <a:rPr lang="da-DK" i="1" dirty="0" smtClean="0">
                <a:solidFill>
                  <a:schemeClr val="tx1"/>
                </a:solidFill>
              </a:rPr>
              <a:t> file  </a:t>
            </a:r>
            <a:r>
              <a:rPr lang="da-DK" i="1" dirty="0" smtClean="0">
                <a:solidFill>
                  <a:schemeClr val="tx1"/>
                </a:solidFill>
              </a:rPr>
              <a:t>with  a Country Dictionary object holding 2 Event Dictionary objects  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07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rundet rektangel 2"/>
          <p:cNvSpPr/>
          <p:nvPr/>
        </p:nvSpPr>
        <p:spPr>
          <a:xfrm>
            <a:off x="572133" y="3213782"/>
            <a:ext cx="2465720" cy="139566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List&lt;…&gt;</a:t>
            </a:r>
          </a:p>
          <a:p>
            <a:pPr algn="ctr"/>
            <a:r>
              <a:rPr lang="da-DK" sz="2400" smtClean="0"/>
              <a:t>(domain objects)</a:t>
            </a:r>
            <a:endParaRPr lang="da-DK" sz="2400"/>
          </a:p>
        </p:txBody>
      </p:sp>
      <p:sp>
        <p:nvSpPr>
          <p:cNvPr id="14" name="Afrundet rektangel 13"/>
          <p:cNvSpPr/>
          <p:nvPr/>
        </p:nvSpPr>
        <p:spPr>
          <a:xfrm>
            <a:off x="9394290" y="3213778"/>
            <a:ext cx="2268706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File</a:t>
            </a:r>
          </a:p>
          <a:p>
            <a:pPr algn="ctr"/>
            <a:r>
              <a:rPr lang="da-DK" sz="2400" smtClean="0"/>
              <a:t>(text)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5107882" y="3250795"/>
            <a:ext cx="2268706" cy="139566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string</a:t>
            </a:r>
          </a:p>
          <a:p>
            <a:pPr algn="ctr"/>
            <a:r>
              <a:rPr lang="da-DK" sz="2400" smtClean="0"/>
              <a:t>(JSON format)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3131234" y="2938166"/>
            <a:ext cx="1857101" cy="3126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i="1" dirty="0" err="1" smtClean="0">
                <a:solidFill>
                  <a:schemeClr val="tx1"/>
                </a:solidFill>
              </a:rPr>
              <a:t>Serialization</a:t>
            </a:r>
            <a:endParaRPr lang="da-DK" sz="2000" b="1" i="1" dirty="0" smtClean="0">
              <a:solidFill>
                <a:schemeClr val="tx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7540932" y="2940747"/>
            <a:ext cx="1778812" cy="3383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i="1" dirty="0" err="1" smtClean="0">
                <a:solidFill>
                  <a:schemeClr val="tx1"/>
                </a:solidFill>
              </a:rPr>
              <a:t>WritteToFile</a:t>
            </a:r>
            <a:endParaRPr lang="da-DK" sz="2000" b="1" i="1" dirty="0" smtClean="0">
              <a:solidFill>
                <a:schemeClr val="tx1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351992" y="232725"/>
            <a:ext cx="103905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Why JSON?</a:t>
            </a:r>
          </a:p>
          <a:p>
            <a:pPr>
              <a:lnSpc>
                <a:spcPct val="150000"/>
              </a:lnSpc>
            </a:pPr>
            <a:r>
              <a:rPr lang="en-US" sz="2400" b="1" i="1" dirty="0" smtClean="0">
                <a:latin typeface="Arial Black" panose="020B0A04020102020204" pitchFamily="34" charset="0"/>
              </a:rPr>
              <a:t>JSON provides </a:t>
            </a:r>
            <a:r>
              <a:rPr lang="en-US" sz="2400" b="1" i="1" dirty="0">
                <a:latin typeface="Arial Black" panose="020B0A04020102020204" pitchFamily="34" charset="0"/>
              </a:rPr>
              <a:t>a general and convenient way of transform­ing C# objects to a text format, which can then easily be written to a file</a:t>
            </a:r>
            <a:r>
              <a:rPr lang="en-US" sz="2400" dirty="0">
                <a:latin typeface="Arial Black" panose="020B0A04020102020204" pitchFamily="34" charset="0"/>
              </a:rPr>
              <a:t>. 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3190134" y="4609442"/>
            <a:ext cx="1857101" cy="491678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 err="1" smtClean="0">
                <a:solidFill>
                  <a:schemeClr val="bg1"/>
                </a:solidFill>
              </a:rPr>
              <a:t>Deserialisation</a:t>
            </a:r>
            <a:endParaRPr lang="da-DK" sz="2000" b="1" dirty="0" smtClean="0">
              <a:solidFill>
                <a:schemeClr val="bg1"/>
              </a:solidFill>
            </a:endParaRPr>
          </a:p>
        </p:txBody>
      </p:sp>
      <p:sp>
        <p:nvSpPr>
          <p:cNvPr id="2" name="Højrepil 1"/>
          <p:cNvSpPr/>
          <p:nvPr/>
        </p:nvSpPr>
        <p:spPr>
          <a:xfrm>
            <a:off x="3295970" y="3279060"/>
            <a:ext cx="1527628" cy="45070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frundet rektangel 12"/>
          <p:cNvSpPr/>
          <p:nvPr/>
        </p:nvSpPr>
        <p:spPr>
          <a:xfrm>
            <a:off x="7615477" y="4664467"/>
            <a:ext cx="1778812" cy="355646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 err="1" smtClean="0">
                <a:solidFill>
                  <a:schemeClr val="bg1"/>
                </a:solidFill>
              </a:rPr>
              <a:t>ReadFromFile</a:t>
            </a:r>
            <a:endParaRPr lang="da-DK" sz="2000" b="1" dirty="0" smtClean="0">
              <a:solidFill>
                <a:schemeClr val="bg1"/>
              </a:solidFill>
            </a:endParaRPr>
          </a:p>
        </p:txBody>
      </p:sp>
      <p:sp>
        <p:nvSpPr>
          <p:cNvPr id="15" name="Højrepil 14"/>
          <p:cNvSpPr/>
          <p:nvPr/>
        </p:nvSpPr>
        <p:spPr>
          <a:xfrm>
            <a:off x="7660872" y="3367348"/>
            <a:ext cx="1422970" cy="42204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øjrepil 15"/>
          <p:cNvSpPr/>
          <p:nvPr/>
        </p:nvSpPr>
        <p:spPr>
          <a:xfrm rot="10800000">
            <a:off x="7615477" y="4073295"/>
            <a:ext cx="1422970" cy="53199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øjrepil 16"/>
          <p:cNvSpPr/>
          <p:nvPr/>
        </p:nvSpPr>
        <p:spPr>
          <a:xfrm rot="10800000">
            <a:off x="3383093" y="4027336"/>
            <a:ext cx="1422970" cy="53199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2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78520" y="1430823"/>
            <a:ext cx="10515600" cy="3960821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u="sng" dirty="0" smtClean="0"/>
              <a:t>Repository </a:t>
            </a:r>
            <a:r>
              <a:rPr lang="en-US" u="sng" dirty="0"/>
              <a:t>Pattern</a:t>
            </a:r>
            <a:r>
              <a:rPr lang="en-US" dirty="0"/>
              <a:t> is an </a:t>
            </a:r>
            <a:r>
              <a:rPr lang="en-US" b="1" dirty="0"/>
              <a:t>abstraction</a:t>
            </a:r>
            <a:r>
              <a:rPr lang="en-US" dirty="0"/>
              <a:t> of the Data Access Layer. 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u="sng" dirty="0"/>
              <a:t>I</a:t>
            </a:r>
            <a:r>
              <a:rPr lang="en-US" u="sng" dirty="0" smtClean="0"/>
              <a:t>t </a:t>
            </a:r>
            <a:r>
              <a:rPr lang="en-US" u="sng" dirty="0"/>
              <a:t>hides the details </a:t>
            </a:r>
            <a:r>
              <a:rPr lang="en-US" dirty="0"/>
              <a:t>of how data is saved or retrieved from the underlying data source. 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u="sng" dirty="0" smtClean="0"/>
              <a:t>The </a:t>
            </a:r>
            <a:r>
              <a:rPr lang="en-US" u="sng" dirty="0"/>
              <a:t>details </a:t>
            </a:r>
            <a:r>
              <a:rPr lang="en-US" dirty="0"/>
              <a:t>of how data is stored and retrieved is in the respective repository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440618" y="573276"/>
            <a:ext cx="5135802" cy="6822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solidFill>
                  <a:srgbClr val="7030A0"/>
                </a:solidFill>
              </a:rPr>
              <a:t>What is Repository Pattern</a:t>
            </a:r>
            <a:endParaRPr lang="en-US" sz="3200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874" y="1748257"/>
            <a:ext cx="11608064" cy="3562843"/>
          </a:xfrm>
          <a:prstGeom prst="rect">
            <a:avLst/>
          </a:prstGeom>
        </p:spPr>
      </p:pic>
      <p:sp>
        <p:nvSpPr>
          <p:cNvPr id="6" name="Afrundet rektangel 5"/>
          <p:cNvSpPr/>
          <p:nvPr/>
        </p:nvSpPr>
        <p:spPr>
          <a:xfrm>
            <a:off x="630131" y="568539"/>
            <a:ext cx="5135802" cy="6822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solidFill>
                  <a:srgbClr val="7030A0"/>
                </a:solidFill>
              </a:rPr>
              <a:t>What is Repository Pattern</a:t>
            </a:r>
            <a:endParaRPr lang="en-US" sz="3200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00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4942" y="506947"/>
            <a:ext cx="10515600" cy="731174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Which implementation to </a:t>
            </a:r>
            <a:r>
              <a:rPr lang="en-US" b="1" i="1" dirty="0" smtClean="0">
                <a:solidFill>
                  <a:srgbClr val="7030A0"/>
                </a:solidFill>
              </a:rPr>
              <a:t>use?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21" y="2387863"/>
            <a:ext cx="5657159" cy="1738781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816" y="4436244"/>
            <a:ext cx="7762530" cy="1568960"/>
          </a:xfrm>
          <a:prstGeom prst="rect">
            <a:avLst/>
          </a:prstGeom>
        </p:spPr>
      </p:pic>
      <p:sp>
        <p:nvSpPr>
          <p:cNvPr id="8" name="Oval billedforklaring 7"/>
          <p:cNvSpPr/>
          <p:nvPr/>
        </p:nvSpPr>
        <p:spPr>
          <a:xfrm>
            <a:off x="3520203" y="1672452"/>
            <a:ext cx="2207825" cy="957040"/>
          </a:xfrm>
          <a:prstGeom prst="wedgeEllipseCallout">
            <a:avLst>
              <a:gd name="adj1" fmla="val -54417"/>
              <a:gd name="adj2" fmla="val 12754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err="1" smtClean="0">
                <a:solidFill>
                  <a:schemeClr val="tx1"/>
                </a:solidFill>
              </a:rPr>
              <a:t>Dependency</a:t>
            </a:r>
            <a:r>
              <a:rPr lang="da-DK" b="1" dirty="0" smtClean="0">
                <a:solidFill>
                  <a:schemeClr val="tx1"/>
                </a:solidFill>
              </a:rPr>
              <a:t> </a:t>
            </a:r>
            <a:r>
              <a:rPr lang="da-DK" b="1" dirty="0" err="1" smtClean="0">
                <a:solidFill>
                  <a:schemeClr val="tx1"/>
                </a:solidFill>
              </a:rPr>
              <a:t>injection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billedforklaring 9"/>
          <p:cNvSpPr/>
          <p:nvPr/>
        </p:nvSpPr>
        <p:spPr>
          <a:xfrm>
            <a:off x="6818518" y="3719192"/>
            <a:ext cx="2316005" cy="957040"/>
          </a:xfrm>
          <a:prstGeom prst="wedgeEllipseCallout">
            <a:avLst>
              <a:gd name="adj1" fmla="val -54417"/>
              <a:gd name="adj2" fmla="val 12754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smtClean="0">
                <a:solidFill>
                  <a:schemeClr val="tx1"/>
                </a:solidFill>
              </a:rPr>
              <a:t>Service </a:t>
            </a:r>
            <a:r>
              <a:rPr lang="da-DK" b="1" dirty="0" err="1" smtClean="0">
                <a:solidFill>
                  <a:schemeClr val="tx1"/>
                </a:solidFill>
              </a:rPr>
              <a:t>configuration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47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404" y="511686"/>
            <a:ext cx="11091246" cy="566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2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650" y="530950"/>
            <a:ext cx="10515600" cy="57770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Benefits of Repository Pattern</a:t>
            </a:r>
            <a:endParaRPr lang="en-US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67637" y="1593471"/>
            <a:ext cx="1101109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i="1" dirty="0" smtClean="0">
                <a:latin typeface="Arial Black" panose="020B0A04020102020204" pitchFamily="34" charset="0"/>
              </a:rPr>
              <a:t>The </a:t>
            </a:r>
            <a:r>
              <a:rPr lang="en-US" sz="2400" i="1" dirty="0">
                <a:latin typeface="Arial Black" panose="020B0A04020102020204" pitchFamily="34" charset="0"/>
              </a:rPr>
              <a:t>code is cleaner, and easier to reuse and maintain.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i="1" dirty="0">
                <a:latin typeface="Arial Black" panose="020B0A04020102020204" pitchFamily="34" charset="0"/>
              </a:rPr>
              <a:t>Enables us to create loosely coupled systems. </a:t>
            </a:r>
            <a:endParaRPr lang="en-US" sz="2400" i="1" dirty="0" smtClean="0">
              <a:latin typeface="Arial Black" panose="020B0A040201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i="1" dirty="0" smtClean="0">
                <a:latin typeface="Arial Black" panose="020B0A04020102020204" pitchFamily="34" charset="0"/>
              </a:rPr>
              <a:t>For </a:t>
            </a:r>
            <a:r>
              <a:rPr lang="en-US" sz="2000" i="1" dirty="0">
                <a:latin typeface="Arial Black" panose="020B0A04020102020204" pitchFamily="34" charset="0"/>
              </a:rPr>
              <a:t>example, if </a:t>
            </a:r>
            <a:r>
              <a:rPr lang="en-US" sz="2000" i="1" dirty="0" smtClean="0">
                <a:latin typeface="Arial Black" panose="020B0A04020102020204" pitchFamily="34" charset="0"/>
              </a:rPr>
              <a:t>you want your </a:t>
            </a:r>
            <a:r>
              <a:rPr lang="en-US" sz="2000" i="1" dirty="0">
                <a:latin typeface="Arial Black" panose="020B0A04020102020204" pitchFamily="34" charset="0"/>
              </a:rPr>
              <a:t>application to work with </a:t>
            </a:r>
            <a:r>
              <a:rPr lang="en-US" sz="2000" i="1" dirty="0" err="1" smtClean="0">
                <a:latin typeface="Arial Black" panose="020B0A04020102020204" pitchFamily="34" charset="0"/>
              </a:rPr>
              <a:t>Sql</a:t>
            </a:r>
            <a:r>
              <a:rPr lang="en-US" sz="2000" i="1" dirty="0" smtClean="0">
                <a:latin typeface="Arial Black" panose="020B0A04020102020204" pitchFamily="34" charset="0"/>
              </a:rPr>
              <a:t> Server </a:t>
            </a:r>
            <a:r>
              <a:rPr lang="en-US" sz="2000" i="1" dirty="0">
                <a:latin typeface="Arial Black" panose="020B0A04020102020204" pitchFamily="34" charset="0"/>
              </a:rPr>
              <a:t>instead of </a:t>
            </a:r>
            <a:r>
              <a:rPr lang="en-US" sz="2000" i="1" dirty="0" err="1" smtClean="0">
                <a:latin typeface="Arial Black" panose="020B0A04020102020204" pitchFamily="34" charset="0"/>
              </a:rPr>
              <a:t>Json</a:t>
            </a:r>
            <a:r>
              <a:rPr lang="en-US" sz="2000" i="1" dirty="0" smtClean="0">
                <a:latin typeface="Arial Black" panose="020B0A04020102020204" pitchFamily="34" charset="0"/>
              </a:rPr>
              <a:t> file, </a:t>
            </a:r>
            <a:r>
              <a:rPr lang="en-US" sz="2000" i="1" dirty="0">
                <a:latin typeface="Arial Black" panose="020B0A04020102020204" pitchFamily="34" charset="0"/>
              </a:rPr>
              <a:t>implement </a:t>
            </a:r>
            <a:r>
              <a:rPr lang="en-US" sz="2000" i="1" dirty="0" smtClean="0">
                <a:latin typeface="Arial Black" panose="020B0A04020102020204" pitchFamily="34" charset="0"/>
              </a:rPr>
              <a:t>the SQL database access layer </a:t>
            </a:r>
            <a:r>
              <a:rPr lang="en-US" sz="2000" i="1" dirty="0">
                <a:latin typeface="Arial Black" panose="020B0A04020102020204" pitchFamily="34" charset="0"/>
              </a:rPr>
              <a:t>and register </a:t>
            </a:r>
            <a:r>
              <a:rPr lang="en-US" sz="2000" i="1" dirty="0" smtClean="0">
                <a:latin typeface="Arial Black" panose="020B0A04020102020204" pitchFamily="34" charset="0"/>
              </a:rPr>
              <a:t>it </a:t>
            </a:r>
            <a:r>
              <a:rPr lang="en-US" sz="2000" i="1" dirty="0">
                <a:latin typeface="Arial Black" panose="020B0A04020102020204" pitchFamily="34" charset="0"/>
              </a:rPr>
              <a:t>with the dependency injection system.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i="1" dirty="0">
                <a:latin typeface="Arial Black" panose="020B0A04020102020204" pitchFamily="34" charset="0"/>
              </a:rPr>
              <a:t>In an unit testing project, it is easy to replace a real repository with a fake implementation for testing.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832918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3594</TotalTime>
  <Words>226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Wingdings</vt:lpstr>
      <vt:lpstr>Office-tema</vt:lpstr>
      <vt:lpstr>PowerPoint-præsentation</vt:lpstr>
      <vt:lpstr>Json file structures</vt:lpstr>
      <vt:lpstr>PowerPoint-præsentation</vt:lpstr>
      <vt:lpstr>PowerPoint-præsentation</vt:lpstr>
      <vt:lpstr>PowerPoint-præsentation</vt:lpstr>
      <vt:lpstr>Which implementation to use?</vt:lpstr>
      <vt:lpstr>PowerPoint-præsentation</vt:lpstr>
      <vt:lpstr>Benefits of Repository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EASJ</dc:creator>
  <cp:lastModifiedBy>EASJ</cp:lastModifiedBy>
  <cp:revision>85</cp:revision>
  <dcterms:created xsi:type="dcterms:W3CDTF">2020-09-17T19:24:14Z</dcterms:created>
  <dcterms:modified xsi:type="dcterms:W3CDTF">2020-10-23T10:59:59Z</dcterms:modified>
</cp:coreProperties>
</file>