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88" r:id="rId4"/>
    <p:sldId id="257" r:id="rId5"/>
    <p:sldId id="260" r:id="rId6"/>
    <p:sldId id="261" r:id="rId7"/>
    <p:sldId id="272" r:id="rId8"/>
    <p:sldId id="286" r:id="rId9"/>
    <p:sldId id="273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llemlayout 2 - Marker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llemlayout 2 - Marker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llemlayout 2 - Marker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llemlayout 4 - Marker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llemlayout 4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llemlayou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yst layout 3 - Markering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CFC80-4881-4138-A5D9-9BA9C15FD20D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4B3B0-84D6-499A-B6E8-5EAC84CFC00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@page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Identify the file as a Razor Page. Without it, the page is simply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unreacheable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ASP.NET Core.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much like in an MVC application, defines the class from which originates the binding data, as well as the Get/Post methods requested by the page.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@using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regular directive for defining namespaces.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@inject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configures which interface(s) instance(s) should be injected into the page model class.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@{ }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 piece of C# code inside Razor brackets, which in this case is used to define the page title.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&lt;div…&gt;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regular HTML code that comes along with the Razor-enabled C# Code.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177D-B6A0-4107-BB45-E6F7EB5C2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3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5838E-781E-476F-ACA5-ABF048446226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1734-09AB-470B-8E12-4CFF1BFF38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558744" y="1786159"/>
            <a:ext cx="8490180" cy="1426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 i="1" dirty="0" err="1" smtClean="0">
                <a:solidFill>
                  <a:schemeClr val="tx1"/>
                </a:solidFill>
              </a:rPr>
              <a:t>Syntax</a:t>
            </a:r>
            <a:r>
              <a:rPr lang="da-DK" sz="5400" i="1" dirty="0" smtClean="0">
                <a:solidFill>
                  <a:schemeClr val="tx1"/>
                </a:solidFill>
              </a:rPr>
              <a:t>  of </a:t>
            </a:r>
            <a:r>
              <a:rPr lang="da-DK" sz="5400" i="1" dirty="0" err="1" smtClean="0">
                <a:solidFill>
                  <a:schemeClr val="tx1"/>
                </a:solidFill>
              </a:rPr>
              <a:t>Razor</a:t>
            </a:r>
            <a:r>
              <a:rPr lang="da-DK" sz="5400" i="1" dirty="0" smtClean="0">
                <a:solidFill>
                  <a:schemeClr val="tx1"/>
                </a:solidFill>
              </a:rPr>
              <a:t> Pages</a:t>
            </a:r>
            <a:endParaRPr lang="en-US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85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10408" y="450093"/>
            <a:ext cx="1392920" cy="771550"/>
          </a:xfrm>
        </p:spPr>
        <p:txBody>
          <a:bodyPr>
            <a:normAutofit/>
          </a:bodyPr>
          <a:lstStyle/>
          <a:p>
            <a:r>
              <a:rPr lang="da-DK" sz="2800" b="1" i="1" u="sng" dirty="0">
                <a:solidFill>
                  <a:srgbClr val="7030A0"/>
                </a:solidFill>
                <a:latin typeface="Arial Black" panose="020B0A04020102020204" pitchFamily="34" charset="0"/>
              </a:rPr>
              <a:t>Demo</a:t>
            </a:r>
            <a:endParaRPr lang="en-US" sz="2800" b="1" i="1" u="sng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28724" y="1565045"/>
            <a:ext cx="10515600" cy="205465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da-DK" dirty="0" err="1" smtClean="0"/>
              <a:t>Consider</a:t>
            </a:r>
            <a:r>
              <a:rPr lang="da-DK" dirty="0" smtClean="0"/>
              <a:t>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first</a:t>
            </a:r>
            <a:r>
              <a:rPr lang="da-DK" dirty="0" smtClean="0"/>
              <a:t> </a:t>
            </a:r>
            <a:r>
              <a:rPr lang="da-DK" dirty="0" err="1" smtClean="0"/>
              <a:t>Hello</a:t>
            </a:r>
            <a:r>
              <a:rPr lang="da-DK" dirty="0" smtClean="0"/>
              <a:t> World </a:t>
            </a:r>
            <a:r>
              <a:rPr lang="da-DK" dirty="0" err="1" smtClean="0"/>
              <a:t>app</a:t>
            </a:r>
            <a:r>
              <a:rPr lang="da-DK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dirty="0" err="1" smtClean="0"/>
              <a:t>Copy</a:t>
            </a:r>
            <a:r>
              <a:rPr lang="da-DK" dirty="0" smtClean="0"/>
              <a:t> and </a:t>
            </a:r>
            <a:r>
              <a:rPr lang="da-DK" dirty="0" err="1" smtClean="0"/>
              <a:t>place</a:t>
            </a:r>
            <a:r>
              <a:rPr lang="da-DK" dirty="0" smtClean="0"/>
              <a:t> some </a:t>
            </a:r>
            <a:r>
              <a:rPr lang="da-DK" dirty="0" err="1" smtClean="0"/>
              <a:t>code</a:t>
            </a:r>
            <a:r>
              <a:rPr lang="da-DK" dirty="0" smtClean="0"/>
              <a:t> ( from </a:t>
            </a:r>
            <a:r>
              <a:rPr lang="da-DK" dirty="0" err="1" smtClean="0"/>
              <a:t>these</a:t>
            </a:r>
            <a:r>
              <a:rPr lang="da-DK" dirty="0" smtClean="0"/>
              <a:t> slides) </a:t>
            </a:r>
            <a:r>
              <a:rPr lang="da-DK" dirty="0" smtClean="0"/>
              <a:t>on the </a:t>
            </a:r>
            <a:r>
              <a:rPr lang="da-DK" dirty="0" err="1" smtClean="0"/>
              <a:t>Index.cshtml</a:t>
            </a:r>
            <a:r>
              <a:rPr lang="da-DK" dirty="0" smtClean="0"/>
              <a:t>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a-DK" dirty="0" smtClean="0"/>
              <a:t>Run the </a:t>
            </a:r>
            <a:r>
              <a:rPr lang="da-DK" dirty="0" err="1" smtClean="0"/>
              <a:t>application</a:t>
            </a:r>
            <a:r>
              <a:rPr lang="da-DK" dirty="0" smtClean="0"/>
              <a:t> and </a:t>
            </a:r>
            <a:r>
              <a:rPr lang="da-DK" dirty="0" err="1" smtClean="0"/>
              <a:t>see</a:t>
            </a:r>
            <a:r>
              <a:rPr lang="da-DK" dirty="0" smtClean="0"/>
              <a:t> the </a:t>
            </a:r>
            <a:r>
              <a:rPr lang="da-DK" dirty="0" err="1" smtClean="0"/>
              <a:t>effect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r>
              <a:rPr lang="da-DK" dirty="0" err="1" smtClean="0"/>
              <a:t>Example</a:t>
            </a:r>
            <a:r>
              <a:rPr lang="da-DK" dirty="0" smtClean="0"/>
              <a:t> :</a:t>
            </a:r>
          </a:p>
          <a:p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83" y="3752355"/>
            <a:ext cx="5491778" cy="16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826" y="650644"/>
            <a:ext cx="10472214" cy="54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3761" y="2563477"/>
            <a:ext cx="7415090" cy="1325563"/>
          </a:xfrm>
        </p:spPr>
        <p:txBody>
          <a:bodyPr>
            <a:normAutofit/>
          </a:bodyPr>
          <a:lstStyle/>
          <a:p>
            <a:r>
              <a:rPr lang="da-DK" b="1" i="1" u="sng" dirty="0">
                <a:solidFill>
                  <a:srgbClr val="7030A0"/>
                </a:solidFill>
              </a:rPr>
              <a:t>Display template/ Page </a:t>
            </a:r>
            <a:r>
              <a:rPr lang="da-DK" b="1" i="1" u="sng" dirty="0" smtClean="0">
                <a:solidFill>
                  <a:srgbClr val="7030A0"/>
                </a:solidFill>
              </a:rPr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07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3397019" y="90020"/>
            <a:ext cx="4022413" cy="5211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i="1" dirty="0" err="1" smtClean="0">
                <a:solidFill>
                  <a:srgbClr val="7030A0"/>
                </a:solidFill>
              </a:rPr>
              <a:t>Anatomy</a:t>
            </a:r>
            <a:r>
              <a:rPr lang="da-DK" sz="2400" b="1" i="1" dirty="0" smtClean="0">
                <a:solidFill>
                  <a:srgbClr val="7030A0"/>
                </a:solidFill>
              </a:rPr>
              <a:t> of </a:t>
            </a:r>
            <a:r>
              <a:rPr lang="da-DK" sz="2400" b="1" i="1" dirty="0" smtClean="0">
                <a:solidFill>
                  <a:srgbClr val="7030A0"/>
                </a:solidFill>
              </a:rPr>
              <a:t> a page </a:t>
            </a:r>
            <a:r>
              <a:rPr lang="da-DK" sz="2400" b="1" i="1" dirty="0" err="1" smtClean="0">
                <a:solidFill>
                  <a:srgbClr val="7030A0"/>
                </a:solidFill>
              </a:rPr>
              <a:t>content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9" name="Pladsholder til ind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630" y="715412"/>
            <a:ext cx="7223153" cy="60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961780" y="1397658"/>
            <a:ext cx="10788024" cy="4027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800" i="1" dirty="0" err="1" smtClean="0">
                <a:solidFill>
                  <a:schemeClr val="tx1"/>
                </a:solidFill>
              </a:rPr>
              <a:t>Razor</a:t>
            </a:r>
            <a:r>
              <a:rPr lang="da-DK" sz="2800" i="1" dirty="0" smtClean="0">
                <a:solidFill>
                  <a:schemeClr val="tx1"/>
                </a:solidFill>
              </a:rPr>
              <a:t> </a:t>
            </a:r>
            <a:r>
              <a:rPr lang="da-DK" sz="2800" i="1" u="sng" dirty="0" err="1" smtClean="0">
                <a:solidFill>
                  <a:schemeClr val="tx1"/>
                </a:solidFill>
              </a:rPr>
              <a:t>code</a:t>
            </a:r>
            <a:r>
              <a:rPr lang="da-DK" sz="2800" i="1" u="sng" dirty="0" smtClean="0">
                <a:solidFill>
                  <a:schemeClr val="tx1"/>
                </a:solidFill>
              </a:rPr>
              <a:t> </a:t>
            </a:r>
            <a:r>
              <a:rPr lang="da-DK" sz="2800" i="1" u="sng" dirty="0" err="1" smtClean="0">
                <a:solidFill>
                  <a:schemeClr val="tx1"/>
                </a:solidFill>
              </a:rPr>
              <a:t>blocks</a:t>
            </a:r>
            <a:r>
              <a:rPr lang="da-DK" sz="2800" i="1" u="sng" dirty="0" smtClean="0">
                <a:solidFill>
                  <a:schemeClr val="tx1"/>
                </a:solidFill>
              </a:rPr>
              <a:t> </a:t>
            </a:r>
            <a:r>
              <a:rPr lang="da-DK" sz="2800" i="1" dirty="0" err="1" smtClean="0">
                <a:solidFill>
                  <a:schemeClr val="tx1"/>
                </a:solidFill>
              </a:rPr>
              <a:t>are</a:t>
            </a:r>
            <a:r>
              <a:rPr lang="da-DK" sz="2800" i="1" dirty="0" smtClean="0">
                <a:solidFill>
                  <a:schemeClr val="tx1"/>
                </a:solidFill>
              </a:rPr>
              <a:t> </a:t>
            </a:r>
            <a:r>
              <a:rPr lang="da-DK" sz="2800" i="1" dirty="0" err="1" smtClean="0">
                <a:solidFill>
                  <a:schemeClr val="tx1"/>
                </a:solidFill>
              </a:rPr>
              <a:t>enclosed</a:t>
            </a:r>
            <a:r>
              <a:rPr lang="da-DK" sz="2800" i="1" dirty="0" smtClean="0">
                <a:solidFill>
                  <a:schemeClr val="tx1"/>
                </a:solidFill>
              </a:rPr>
              <a:t> in  </a:t>
            </a:r>
            <a:r>
              <a:rPr lang="da-DK" sz="2800" i="1" dirty="0" smtClean="0">
                <a:solidFill>
                  <a:srgbClr val="FF0000"/>
                </a:solidFill>
              </a:rPr>
              <a:t>@{ </a:t>
            </a:r>
            <a:r>
              <a:rPr lang="da-DK" i="1" dirty="0" smtClean="0">
                <a:solidFill>
                  <a:srgbClr val="FF0000"/>
                </a:solidFill>
              </a:rPr>
              <a:t>// </a:t>
            </a:r>
            <a:r>
              <a:rPr lang="da-DK" i="1" dirty="0" err="1" smtClean="0">
                <a:solidFill>
                  <a:srgbClr val="FF0000"/>
                </a:solidFill>
              </a:rPr>
              <a:t>insert</a:t>
            </a:r>
            <a:r>
              <a:rPr lang="da-DK" i="1" dirty="0" smtClean="0">
                <a:solidFill>
                  <a:srgbClr val="FF0000"/>
                </a:solidFill>
              </a:rPr>
              <a:t> C# </a:t>
            </a:r>
            <a:r>
              <a:rPr lang="da-DK" i="1" dirty="0" err="1" smtClean="0">
                <a:solidFill>
                  <a:srgbClr val="FF0000"/>
                </a:solidFill>
              </a:rPr>
              <a:t>code</a:t>
            </a:r>
            <a:r>
              <a:rPr lang="da-DK" i="1" dirty="0" smtClean="0">
                <a:solidFill>
                  <a:srgbClr val="FF0000"/>
                </a:solidFill>
              </a:rPr>
              <a:t> </a:t>
            </a:r>
            <a:r>
              <a:rPr lang="da-DK" i="1" dirty="0" err="1" smtClean="0">
                <a:solidFill>
                  <a:srgbClr val="FF0000"/>
                </a:solidFill>
              </a:rPr>
              <a:t>here</a:t>
            </a:r>
            <a:r>
              <a:rPr lang="da-DK" sz="2800" i="1" dirty="0" smtClean="0">
                <a:solidFill>
                  <a:srgbClr val="FF0000"/>
                </a:solidFill>
              </a:rPr>
              <a:t>….}</a:t>
            </a:r>
            <a:endParaRPr lang="da-DK" sz="2800" i="1" dirty="0" smtClean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800" i="1" dirty="0">
                <a:solidFill>
                  <a:schemeClr val="tx1"/>
                </a:solidFill>
              </a:rPr>
              <a:t>Code statements end with </a:t>
            </a:r>
            <a:r>
              <a:rPr lang="da-DK" sz="2800" i="1" dirty="0" err="1">
                <a:solidFill>
                  <a:schemeClr val="tx1"/>
                </a:solidFill>
              </a:rPr>
              <a:t>semicolon</a:t>
            </a:r>
            <a:r>
              <a:rPr lang="da-DK" sz="2800" i="1" dirty="0">
                <a:solidFill>
                  <a:schemeClr val="tx1"/>
                </a:solidFill>
              </a:rPr>
              <a:t> </a:t>
            </a:r>
            <a:r>
              <a:rPr lang="da-DK" sz="2800" i="1" dirty="0">
                <a:solidFill>
                  <a:srgbClr val="FF0000"/>
                </a:solidFill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800" i="1" dirty="0" err="1" smtClean="0">
                <a:solidFill>
                  <a:schemeClr val="tx1"/>
                </a:solidFill>
              </a:rPr>
              <a:t>Inline</a:t>
            </a:r>
            <a:r>
              <a:rPr lang="da-DK" sz="2800" i="1" dirty="0" smtClean="0">
                <a:solidFill>
                  <a:schemeClr val="tx1"/>
                </a:solidFill>
              </a:rPr>
              <a:t> Expressions( </a:t>
            </a:r>
            <a:r>
              <a:rPr lang="da-DK" sz="2800" i="1" u="sng" dirty="0" smtClean="0">
                <a:solidFill>
                  <a:schemeClr val="tx1"/>
                </a:solidFill>
              </a:rPr>
              <a:t>variables and </a:t>
            </a:r>
            <a:r>
              <a:rPr lang="da-DK" sz="2800" i="1" u="sng" dirty="0" err="1" smtClean="0">
                <a:solidFill>
                  <a:schemeClr val="tx1"/>
                </a:solidFill>
              </a:rPr>
              <a:t>fucntions</a:t>
            </a:r>
            <a:r>
              <a:rPr lang="da-DK" sz="2800" i="1" dirty="0" smtClean="0">
                <a:solidFill>
                  <a:schemeClr val="tx1"/>
                </a:solidFill>
              </a:rPr>
              <a:t>) starts with </a:t>
            </a:r>
            <a:r>
              <a:rPr lang="da-DK" sz="2800" i="1" dirty="0" smtClean="0">
                <a:solidFill>
                  <a:srgbClr val="FF0000"/>
                </a:solidFill>
              </a:rPr>
              <a:t>@</a:t>
            </a:r>
          </a:p>
          <a:p>
            <a:pPr lvl="3">
              <a:lnSpc>
                <a:spcPct val="150000"/>
              </a:lnSpc>
            </a:pPr>
            <a:r>
              <a:rPr lang="da-DK" sz="2800" dirty="0" smtClean="0">
                <a:solidFill>
                  <a:srgbClr val="7030A0"/>
                </a:solidFill>
              </a:rPr>
              <a:t>&lt;</a:t>
            </a:r>
            <a:r>
              <a:rPr lang="da-DK" sz="2800" dirty="0" smtClean="0">
                <a:solidFill>
                  <a:srgbClr val="7030A0"/>
                </a:solidFill>
              </a:rPr>
              <a:t>span</a:t>
            </a:r>
            <a:r>
              <a:rPr lang="da-DK" sz="2800" dirty="0"/>
              <a:t>&gt;</a:t>
            </a:r>
            <a:r>
              <a:rPr lang="da-DK" sz="2800" dirty="0">
                <a:solidFill>
                  <a:srgbClr val="FF0000"/>
                </a:solidFill>
              </a:rPr>
              <a:t>@</a:t>
            </a:r>
            <a:r>
              <a:rPr lang="da-DK" sz="2800" dirty="0" err="1">
                <a:solidFill>
                  <a:schemeClr val="tx1"/>
                </a:solidFill>
              </a:rPr>
              <a:t>item.Name</a:t>
            </a:r>
            <a:r>
              <a:rPr lang="da-DK" sz="2800" dirty="0">
                <a:solidFill>
                  <a:schemeClr val="tx1"/>
                </a:solidFill>
              </a:rPr>
              <a:t>&lt;</a:t>
            </a:r>
            <a:r>
              <a:rPr lang="da-DK" sz="2800" dirty="0">
                <a:solidFill>
                  <a:srgbClr val="7030A0"/>
                </a:solidFill>
              </a:rPr>
              <a:t>/span</a:t>
            </a:r>
            <a:r>
              <a:rPr lang="da-DK" sz="2800" dirty="0">
                <a:solidFill>
                  <a:schemeClr val="tx1"/>
                </a:solidFill>
              </a:rPr>
              <a:t>&gt;</a:t>
            </a:r>
            <a:endParaRPr lang="da-DK" sz="2800" i="1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800" i="1" dirty="0" err="1" smtClean="0">
                <a:solidFill>
                  <a:schemeClr val="tx1"/>
                </a:solidFill>
              </a:rPr>
              <a:t>Strings</a:t>
            </a:r>
            <a:r>
              <a:rPr lang="da-DK" sz="2800" i="1" dirty="0" smtClean="0">
                <a:solidFill>
                  <a:schemeClr val="tx1"/>
                </a:solidFill>
              </a:rPr>
              <a:t> </a:t>
            </a:r>
            <a:r>
              <a:rPr lang="da-DK" sz="2800" i="1" dirty="0" err="1" smtClean="0">
                <a:solidFill>
                  <a:schemeClr val="tx1"/>
                </a:solidFill>
              </a:rPr>
              <a:t>are</a:t>
            </a:r>
            <a:r>
              <a:rPr lang="da-DK" sz="2800" i="1" dirty="0" smtClean="0">
                <a:solidFill>
                  <a:schemeClr val="tx1"/>
                </a:solidFill>
              </a:rPr>
              <a:t> </a:t>
            </a:r>
            <a:r>
              <a:rPr lang="da-DK" sz="2800" i="1" dirty="0" err="1" smtClean="0">
                <a:solidFill>
                  <a:schemeClr val="tx1"/>
                </a:solidFill>
              </a:rPr>
              <a:t>enclosed</a:t>
            </a:r>
            <a:r>
              <a:rPr lang="da-DK" sz="2800" i="1" dirty="0" smtClean="0">
                <a:solidFill>
                  <a:schemeClr val="tx1"/>
                </a:solidFill>
              </a:rPr>
              <a:t> with </a:t>
            </a:r>
            <a:r>
              <a:rPr lang="da-DK" sz="2800" i="1" dirty="0" err="1" smtClean="0">
                <a:solidFill>
                  <a:schemeClr val="tx1"/>
                </a:solidFill>
              </a:rPr>
              <a:t>quotation</a:t>
            </a:r>
            <a:r>
              <a:rPr lang="da-DK" sz="2800" i="1" dirty="0" smtClean="0">
                <a:solidFill>
                  <a:schemeClr val="tx1"/>
                </a:solidFill>
              </a:rPr>
              <a:t> marks </a:t>
            </a:r>
            <a:r>
              <a:rPr lang="da-DK" sz="2800" i="1" dirty="0" smtClean="0">
                <a:solidFill>
                  <a:srgbClr val="FF0000"/>
                </a:solidFill>
              </a:rPr>
              <a:t>” ” </a:t>
            </a:r>
            <a:r>
              <a:rPr lang="da-DK" sz="2800" i="1" dirty="0" smtClean="0">
                <a:solidFill>
                  <a:srgbClr val="FF0000"/>
                </a:solidFill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2800" i="1" dirty="0" smtClean="0">
                <a:solidFill>
                  <a:schemeClr val="tx1"/>
                </a:solidFill>
              </a:rPr>
              <a:t>C# </a:t>
            </a:r>
            <a:r>
              <a:rPr lang="da-DK" sz="2800" i="1" dirty="0" err="1" smtClean="0">
                <a:solidFill>
                  <a:schemeClr val="tx1"/>
                </a:solidFill>
              </a:rPr>
              <a:t>code</a:t>
            </a:r>
            <a:r>
              <a:rPr lang="da-DK" sz="2800" i="1" dirty="0" smtClean="0">
                <a:solidFill>
                  <a:schemeClr val="tx1"/>
                </a:solidFill>
              </a:rPr>
              <a:t> is </a:t>
            </a:r>
            <a:r>
              <a:rPr lang="da-DK" sz="2800" i="1" dirty="0" smtClean="0">
                <a:solidFill>
                  <a:srgbClr val="FF0000"/>
                </a:solidFill>
              </a:rPr>
              <a:t>case sensitive. 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3036944" y="459570"/>
            <a:ext cx="4022413" cy="5211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i="1" dirty="0" err="1" smtClean="0">
                <a:solidFill>
                  <a:srgbClr val="7030A0"/>
                </a:solidFill>
              </a:rPr>
              <a:t>Razor</a:t>
            </a:r>
            <a:r>
              <a:rPr lang="da-DK" sz="2400" b="1" i="1" dirty="0" smtClean="0">
                <a:solidFill>
                  <a:srgbClr val="7030A0"/>
                </a:solidFill>
              </a:rPr>
              <a:t> Page </a:t>
            </a:r>
            <a:r>
              <a:rPr lang="da-DK" sz="2400" b="1" i="1" dirty="0" err="1" smtClean="0">
                <a:solidFill>
                  <a:srgbClr val="7030A0"/>
                </a:solidFill>
              </a:rPr>
              <a:t>Syntax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84585"/>
              </p:ext>
            </p:extLst>
          </p:nvPr>
        </p:nvGraphicFramePr>
        <p:xfrm>
          <a:off x="1657712" y="331648"/>
          <a:ext cx="9428796" cy="62022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17509">
                  <a:extLst>
                    <a:ext uri="{9D8B030D-6E8A-4147-A177-3AD203B41FA5}">
                      <a16:colId xmlns:a16="http://schemas.microsoft.com/office/drawing/2014/main" val="1080554816"/>
                    </a:ext>
                  </a:extLst>
                </a:gridCol>
                <a:gridCol w="6211287">
                  <a:extLst>
                    <a:ext uri="{9D8B030D-6E8A-4147-A177-3AD203B41FA5}">
                      <a16:colId xmlns:a16="http://schemas.microsoft.com/office/drawing/2014/main" val="321875627"/>
                    </a:ext>
                  </a:extLst>
                </a:gridCol>
              </a:tblGrid>
              <a:tr h="1904605">
                <a:tc>
                  <a:txBody>
                    <a:bodyPr/>
                    <a:lstStyle/>
                    <a:p>
                      <a:r>
                        <a:rPr lang="da-DK" dirty="0" smtClean="0"/>
                        <a:t>Code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</a:p>
                    <a:p>
                      <a:pPr marL="0" algn="l" defTabSz="914400" rtl="0" eaLnBrk="1" latinLnBrk="0" hangingPunct="1"/>
                      <a:r>
                        <a:rPr lang="da-DK" dirty="0" smtClean="0"/>
                        <a:t>    </a:t>
                      </a:r>
                      <a:r>
                        <a:rPr lang="da-DK" sz="1800" kern="1200" dirty="0" smtClean="0">
                          <a:solidFill>
                            <a:srgbClr val="FF0000"/>
                          </a:solidFill>
                        </a:rPr>
                        <a:t>{</a:t>
                      </a:r>
                    </a:p>
                    <a:p>
                      <a:r>
                        <a:rPr lang="da-DK" dirty="0" smtClean="0"/>
                        <a:t>       </a:t>
                      </a:r>
                      <a:r>
                        <a:rPr lang="da-DK" dirty="0" err="1" smtClean="0"/>
                        <a:t>int</a:t>
                      </a:r>
                      <a:r>
                        <a:rPr lang="da-DK" dirty="0" smtClean="0"/>
                        <a:t> x=123;</a:t>
                      </a:r>
                    </a:p>
                    <a:p>
                      <a:r>
                        <a:rPr lang="da-DK" dirty="0" smtClean="0"/>
                        <a:t>        </a:t>
                      </a:r>
                      <a:r>
                        <a:rPr lang="da-DK" dirty="0" err="1" smtClean="0"/>
                        <a:t>string</a:t>
                      </a:r>
                      <a:r>
                        <a:rPr lang="da-DK" dirty="0" smtClean="0"/>
                        <a:t> y=”</a:t>
                      </a:r>
                      <a:r>
                        <a:rPr lang="da-DK" dirty="0" err="1" smtClean="0"/>
                        <a:t>Hello</a:t>
                      </a:r>
                      <a:r>
                        <a:rPr lang="da-DK" dirty="0" smtClean="0"/>
                        <a:t> World” ;</a:t>
                      </a:r>
                    </a:p>
                    <a:p>
                      <a:pPr marL="0" algn="l" defTabSz="914400" rtl="0" eaLnBrk="1" latinLnBrk="0" hangingPunct="1"/>
                      <a:r>
                        <a:rPr lang="da-DK" dirty="0" smtClean="0"/>
                        <a:t>    </a:t>
                      </a:r>
                      <a:r>
                        <a:rPr lang="da-DK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a-DK" sz="1800" kern="1200" dirty="0" smtClean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480"/>
                  </a:ext>
                </a:extLst>
              </a:tr>
              <a:tr h="1579537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endParaRPr lang="da-DK" dirty="0" smtClean="0"/>
                    </a:p>
                    <a:p>
                      <a:r>
                        <a:rPr lang="da-DK" dirty="0" err="1" smtClean="0"/>
                        <a:t>Combining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Text</a:t>
                      </a:r>
                      <a:r>
                        <a:rPr lang="da-DK" dirty="0" smtClean="0"/>
                        <a:t> and </a:t>
                      </a:r>
                      <a:r>
                        <a:rPr lang="da-DK" dirty="0" err="1" smtClean="0"/>
                        <a:t>markup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da-DK" b="1" dirty="0" err="1" smtClean="0">
                          <a:solidFill>
                            <a:srgbClr val="7030A0"/>
                          </a:solidFill>
                        </a:rPr>
                        <a:t>foreach</a:t>
                      </a:r>
                      <a:r>
                        <a:rPr lang="da-DK" dirty="0" smtClean="0"/>
                        <a:t> (var item</a:t>
                      </a:r>
                      <a:r>
                        <a:rPr lang="da-DK" baseline="0" dirty="0" smtClean="0"/>
                        <a:t> in items)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    {</a:t>
                      </a:r>
                    </a:p>
                    <a:p>
                      <a:r>
                        <a:rPr lang="da-DK" dirty="0" smtClean="0"/>
                        <a:t>       &lt;span&gt;</a:t>
                      </a:r>
                      <a:r>
                        <a:rPr lang="da-DK" b="1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da-DK" b="1" dirty="0" err="1" smtClean="0"/>
                        <a:t>item.Name</a:t>
                      </a:r>
                      <a:r>
                        <a:rPr lang="da-DK" dirty="0" smtClean="0"/>
                        <a:t>&lt;/span&gt;</a:t>
                      </a:r>
                    </a:p>
                    <a:p>
                      <a:r>
                        <a:rPr lang="da-DK" dirty="0" smtClean="0"/>
                        <a:t>        &lt;span&gt;</a:t>
                      </a:r>
                      <a:r>
                        <a:rPr lang="da-DK" b="1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da-DK" b="1" dirty="0" err="1" smtClean="0"/>
                        <a:t>item.Age</a:t>
                      </a:r>
                      <a:r>
                        <a:rPr lang="da-DK" dirty="0" smtClean="0"/>
                        <a:t>&lt;/span&gt;</a:t>
                      </a:r>
                    </a:p>
                    <a:p>
                      <a:r>
                        <a:rPr lang="da-DK" dirty="0" smtClean="0"/>
                        <a:t>     }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42433"/>
                  </a:ext>
                </a:extLst>
              </a:tr>
              <a:tr h="2311408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endParaRPr lang="da-DK" dirty="0" smtClean="0"/>
                    </a:p>
                    <a:p>
                      <a:endParaRPr lang="da-DK" dirty="0" smtClean="0"/>
                    </a:p>
                    <a:p>
                      <a:r>
                        <a:rPr lang="da-DK" dirty="0" err="1" smtClean="0"/>
                        <a:t>Mixing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code</a:t>
                      </a:r>
                      <a:r>
                        <a:rPr lang="da-DK" dirty="0" smtClean="0"/>
                        <a:t> and </a:t>
                      </a:r>
                      <a:r>
                        <a:rPr lang="da-DK" dirty="0" err="1" smtClean="0"/>
                        <a:t>lain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b="1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da-DK" b="1" dirty="0" smtClean="0">
                          <a:solidFill>
                            <a:srgbClr val="7030A0"/>
                          </a:solidFill>
                        </a:rPr>
                        <a:t>if </a:t>
                      </a:r>
                      <a:r>
                        <a:rPr lang="da-DK" dirty="0" smtClean="0"/>
                        <a:t>(Success</a:t>
                      </a:r>
                      <a:r>
                        <a:rPr lang="da-DK" baseline="0" dirty="0" smtClean="0"/>
                        <a:t>)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    {</a:t>
                      </a:r>
                    </a:p>
                    <a:p>
                      <a:r>
                        <a:rPr lang="da-DK" dirty="0" smtClean="0"/>
                        <a:t>       &lt;p&gt;</a:t>
                      </a:r>
                      <a:r>
                        <a:rPr lang="da-DK" dirty="0" err="1" smtClean="0"/>
                        <a:t>Congratulations</a:t>
                      </a:r>
                      <a:r>
                        <a:rPr lang="da-DK" dirty="0" smtClean="0"/>
                        <a:t> &lt;/p&gt;</a:t>
                      </a:r>
                    </a:p>
                    <a:p>
                      <a:r>
                        <a:rPr lang="da-DK" dirty="0" smtClean="0"/>
                        <a:t>     }</a:t>
                      </a:r>
                    </a:p>
                    <a:p>
                      <a:r>
                        <a:rPr lang="da-DK" baseline="0" dirty="0" smtClean="0"/>
                        <a:t>    </a:t>
                      </a:r>
                      <a:r>
                        <a:rPr lang="da-DK" b="1" dirty="0" err="1" smtClean="0">
                          <a:solidFill>
                            <a:srgbClr val="7030A0"/>
                          </a:solidFill>
                        </a:rPr>
                        <a:t>else</a:t>
                      </a:r>
                      <a:endParaRPr lang="da-DK" b="1" dirty="0" smtClean="0">
                        <a:solidFill>
                          <a:srgbClr val="7030A0"/>
                        </a:solidFill>
                      </a:endParaRPr>
                    </a:p>
                    <a:p>
                      <a:r>
                        <a:rPr lang="da-DK" dirty="0" smtClean="0"/>
                        <a:t>    {</a:t>
                      </a:r>
                    </a:p>
                    <a:p>
                      <a:r>
                        <a:rPr lang="da-DK" dirty="0" smtClean="0"/>
                        <a:t>       &lt;p&gt;Try </a:t>
                      </a:r>
                      <a:r>
                        <a:rPr lang="da-DK" dirty="0" err="1" smtClean="0"/>
                        <a:t>again</a:t>
                      </a:r>
                      <a:r>
                        <a:rPr lang="da-DK" dirty="0" smtClean="0"/>
                        <a:t> &lt;/p&gt;</a:t>
                      </a:r>
                    </a:p>
                    <a:p>
                      <a:r>
                        <a:rPr lang="da-DK" dirty="0" smtClean="0"/>
                        <a:t> 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7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1459"/>
              </p:ext>
            </p:extLst>
          </p:nvPr>
        </p:nvGraphicFramePr>
        <p:xfrm>
          <a:off x="1112862" y="483258"/>
          <a:ext cx="9428796" cy="44630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217509">
                  <a:extLst>
                    <a:ext uri="{9D8B030D-6E8A-4147-A177-3AD203B41FA5}">
                      <a16:colId xmlns:a16="http://schemas.microsoft.com/office/drawing/2014/main" val="1080554816"/>
                    </a:ext>
                  </a:extLst>
                </a:gridCol>
                <a:gridCol w="6211287">
                  <a:extLst>
                    <a:ext uri="{9D8B030D-6E8A-4147-A177-3AD203B41FA5}">
                      <a16:colId xmlns:a16="http://schemas.microsoft.com/office/drawing/2014/main" val="321875627"/>
                    </a:ext>
                  </a:extLst>
                </a:gridCol>
              </a:tblGrid>
              <a:tr h="1466696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err="1" smtClean="0"/>
                        <a:t>Explicit</a:t>
                      </a:r>
                      <a:r>
                        <a:rPr lang="da-DK" dirty="0" smtClean="0"/>
                        <a:t> 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&lt;span&gt; ISBN </a:t>
                      </a:r>
                      <a:r>
                        <a:rPr lang="da-DK" b="1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da-DK" b="1" dirty="0" smtClean="0"/>
                        <a:t>(</a:t>
                      </a:r>
                      <a:r>
                        <a:rPr lang="da-DK" b="1" dirty="0" err="1" smtClean="0"/>
                        <a:t>isbnNumber</a:t>
                      </a:r>
                      <a:r>
                        <a:rPr lang="da-DK" dirty="0" smtClean="0"/>
                        <a:t>)&lt;/span&gt;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6480"/>
                  </a:ext>
                </a:extLst>
              </a:tr>
              <a:tr h="1216368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Escaping</a:t>
                      </a:r>
                      <a:r>
                        <a:rPr lang="da-DK" dirty="0" smtClean="0"/>
                        <a:t> the @sign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&lt;span&gt;</a:t>
                      </a:r>
                    </a:p>
                    <a:p>
                      <a:r>
                        <a:rPr lang="da-DK" dirty="0" smtClean="0"/>
                        <a:t> In </a:t>
                      </a:r>
                      <a:r>
                        <a:rPr lang="da-DK" dirty="0" err="1" smtClean="0"/>
                        <a:t>Razor</a:t>
                      </a:r>
                      <a:r>
                        <a:rPr lang="da-DK" dirty="0" smtClean="0"/>
                        <a:t> Pages , </a:t>
                      </a:r>
                      <a:r>
                        <a:rPr lang="da-DK" dirty="0" err="1" smtClean="0"/>
                        <a:t>you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use</a:t>
                      </a:r>
                      <a:r>
                        <a:rPr lang="da-DK" dirty="0" smtClean="0"/>
                        <a:t> the </a:t>
                      </a:r>
                      <a:r>
                        <a:rPr lang="da-DK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da-DK" b="1" dirty="0" smtClean="0"/>
                        <a:t>@</a:t>
                      </a:r>
                      <a:r>
                        <a:rPr lang="da-DK" b="1" dirty="0" err="1" smtClean="0"/>
                        <a:t>foo</a:t>
                      </a:r>
                      <a:r>
                        <a:rPr lang="da-DK" b="1" dirty="0" smtClean="0"/>
                        <a:t> </a:t>
                      </a:r>
                      <a:r>
                        <a:rPr lang="da-DK" dirty="0" smtClean="0"/>
                        <a:t>to display the </a:t>
                      </a:r>
                      <a:r>
                        <a:rPr lang="da-DK" dirty="0" err="1" smtClean="0"/>
                        <a:t>value</a:t>
                      </a:r>
                      <a:r>
                        <a:rPr lang="da-DK" dirty="0" smtClean="0"/>
                        <a:t> of </a:t>
                      </a:r>
                      <a:r>
                        <a:rPr lang="da-DK" dirty="0" err="1" smtClean="0"/>
                        <a:t>foo</a:t>
                      </a:r>
                      <a:endParaRPr lang="da-DK" dirty="0" smtClean="0"/>
                    </a:p>
                    <a:p>
                      <a:r>
                        <a:rPr lang="da-DK" dirty="0" smtClean="0"/>
                        <a:t> &lt;/span&gt;</a:t>
                      </a:r>
                      <a:endParaRPr lang="en-US" sz="1800" kern="12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42433"/>
                  </a:ext>
                </a:extLst>
              </a:tr>
              <a:tr h="1779966"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err="1" smtClean="0"/>
                        <a:t>Boolean</a:t>
                      </a:r>
                      <a:r>
                        <a:rPr lang="da-DK" dirty="0" smtClean="0"/>
                        <a:t> </a:t>
                      </a:r>
                      <a:r>
                        <a:rPr lang="da-DK" dirty="0" err="1" smtClean="0"/>
                        <a:t>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 smtClean="0"/>
                    </a:p>
                    <a:p>
                      <a:r>
                        <a:rPr lang="da-DK" dirty="0" smtClean="0"/>
                        <a:t>&lt;input  type=”</a:t>
                      </a:r>
                      <a:r>
                        <a:rPr lang="da-DK" dirty="0" err="1" smtClean="0"/>
                        <a:t>checkbox</a:t>
                      </a:r>
                      <a:r>
                        <a:rPr lang="da-DK" dirty="0" smtClean="0"/>
                        <a:t>”  </a:t>
                      </a:r>
                      <a:r>
                        <a:rPr lang="da-DK" dirty="0" err="1" smtClean="0"/>
                        <a:t>checked</a:t>
                      </a:r>
                      <a:r>
                        <a:rPr lang="da-DK" dirty="0" smtClean="0"/>
                        <a:t>=”</a:t>
                      </a:r>
                      <a:r>
                        <a:rPr lang="da-DK" b="1" dirty="0" smtClean="0">
                          <a:solidFill>
                            <a:srgbClr val="FF0000"/>
                          </a:solidFill>
                        </a:rPr>
                        <a:t>@</a:t>
                      </a:r>
                      <a:r>
                        <a:rPr lang="da-DK" b="1" dirty="0" err="1" smtClean="0">
                          <a:solidFill>
                            <a:srgbClr val="7030A0"/>
                          </a:solidFill>
                        </a:rPr>
                        <a:t>isChecked</a:t>
                      </a:r>
                      <a:r>
                        <a:rPr lang="da-DK" dirty="0" smtClean="0"/>
                        <a:t>” 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7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212" y="966515"/>
            <a:ext cx="6609265" cy="1563483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04" y="3103274"/>
            <a:ext cx="7676588" cy="1856120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780068" y="41529"/>
            <a:ext cx="1938167" cy="805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2400" b="1" i="1" dirty="0" err="1" smtClean="0">
                <a:solidFill>
                  <a:srgbClr val="7030A0"/>
                </a:solidFill>
                <a:latin typeface="Arial Black" panose="020B0A04020102020204" pitchFamily="34" charset="0"/>
              </a:rPr>
              <a:t>Examples</a:t>
            </a:r>
            <a:endParaRPr lang="en-US" sz="2400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2708" y="78466"/>
            <a:ext cx="1942904" cy="805430"/>
          </a:xfrm>
        </p:spPr>
        <p:txBody>
          <a:bodyPr>
            <a:noAutofit/>
          </a:bodyPr>
          <a:lstStyle/>
          <a:p>
            <a:r>
              <a:rPr lang="da-DK" sz="2400" b="1" i="1" dirty="0" err="1">
                <a:solidFill>
                  <a:srgbClr val="7030A0"/>
                </a:solidFill>
                <a:latin typeface="Arial Black" panose="020B0A04020102020204" pitchFamily="34" charset="0"/>
              </a:rPr>
              <a:t>Examples</a:t>
            </a:r>
            <a:endParaRPr lang="en-US" sz="2400" b="1" i="1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5" y="1111165"/>
            <a:ext cx="3958650" cy="2122546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50" y="1227096"/>
            <a:ext cx="5353742" cy="2359730"/>
          </a:xfrm>
          <a:prstGeom prst="rect">
            <a:avLst/>
          </a:prstGeom>
        </p:spPr>
      </p:pic>
      <p:pic>
        <p:nvPicPr>
          <p:cNvPr id="11" name="Pladsholder til indhold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68860" y="4041364"/>
            <a:ext cx="8122012" cy="19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376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Office-tema</vt:lpstr>
      <vt:lpstr>PowerPoint-præsentation</vt:lpstr>
      <vt:lpstr>PowerPoint-præsentation</vt:lpstr>
      <vt:lpstr>Display template/ Page Content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Examples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 of Razor Pages</dc:title>
  <dc:creator>EASJ</dc:creator>
  <cp:lastModifiedBy>EASJ</cp:lastModifiedBy>
  <cp:revision>44</cp:revision>
  <dcterms:created xsi:type="dcterms:W3CDTF">2020-09-30T08:06:39Z</dcterms:created>
  <dcterms:modified xsi:type="dcterms:W3CDTF">2020-10-22T20:39:37Z</dcterms:modified>
</cp:coreProperties>
</file>