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318" r:id="rId3"/>
    <p:sldId id="319" r:id="rId4"/>
    <p:sldId id="314" r:id="rId5"/>
    <p:sldId id="310" r:id="rId6"/>
    <p:sldId id="307" r:id="rId7"/>
    <p:sldId id="288" r:id="rId8"/>
    <p:sldId id="324" r:id="rId9"/>
    <p:sldId id="325" r:id="rId10"/>
    <p:sldId id="286" r:id="rId11"/>
    <p:sldId id="285" r:id="rId12"/>
    <p:sldId id="328" r:id="rId13"/>
    <p:sldId id="296" r:id="rId14"/>
    <p:sldId id="308" r:id="rId15"/>
    <p:sldId id="290" r:id="rId16"/>
    <p:sldId id="291" r:id="rId17"/>
    <p:sldId id="315" r:id="rId18"/>
    <p:sldId id="316" r:id="rId19"/>
    <p:sldId id="292" r:id="rId20"/>
    <p:sldId id="293" r:id="rId21"/>
    <p:sldId id="32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9C7D1-0028-484D-957A-D15485C7DB3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177D-B6A0-4107-BB45-E6F7EB5C2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64" y="1402395"/>
            <a:ext cx="10515600" cy="268160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3600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PageModel</a:t>
            </a:r>
            <a:r>
              <a:rPr lang="en-US" sz="3600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 class </a:t>
            </a:r>
            <a:r>
              <a:rPr lang="en-US" sz="3600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/>
            </a:r>
            <a:br>
              <a:rPr lang="en-US" sz="3600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sz="3600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&amp;&amp; </a:t>
            </a:r>
            <a:br>
              <a:rPr lang="en-US" sz="3600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sz="3600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Model Binding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15744" y="703159"/>
            <a:ext cx="10515600" cy="5569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i="1" dirty="0" smtClean="0">
                <a:solidFill>
                  <a:srgbClr val="7030A0"/>
                </a:solidFill>
              </a:rPr>
              <a:t>Model </a:t>
            </a:r>
            <a:r>
              <a:rPr lang="en-US" sz="3600" i="1" dirty="0">
                <a:solidFill>
                  <a:srgbClr val="7030A0"/>
                </a:solidFill>
              </a:rPr>
              <a:t>Binding </a:t>
            </a:r>
            <a:r>
              <a:rPr lang="en-US" sz="3600" dirty="0"/>
              <a:t>in Razor Pages is the process that takes values </a:t>
            </a:r>
            <a:r>
              <a:rPr lang="en-US" sz="3600" u="sng" dirty="0"/>
              <a:t>from HTTP requests </a:t>
            </a:r>
            <a:r>
              <a:rPr lang="en-US" sz="3600" dirty="0"/>
              <a:t>and maps them </a:t>
            </a:r>
            <a:r>
              <a:rPr lang="en-US" sz="3600" dirty="0" smtClean="0"/>
              <a:t>as: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/>
              <a:t>PageModel</a:t>
            </a:r>
            <a:r>
              <a:rPr lang="en-US" sz="3200" dirty="0"/>
              <a:t> </a:t>
            </a:r>
            <a:r>
              <a:rPr lang="en-US" sz="3200" u="sng" dirty="0" smtClean="0">
                <a:solidFill>
                  <a:srgbClr val="0070C0"/>
                </a:solidFill>
              </a:rPr>
              <a:t>properties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Handler method </a:t>
            </a:r>
            <a:r>
              <a:rPr lang="en-US" sz="3200" u="sng" dirty="0">
                <a:solidFill>
                  <a:srgbClr val="0070C0"/>
                </a:solidFill>
              </a:rPr>
              <a:t>parameters</a:t>
            </a:r>
            <a:r>
              <a:rPr lang="en-US" sz="3200" dirty="0"/>
              <a:t> ( route data)</a:t>
            </a:r>
            <a:endParaRPr lang="en-US" sz="3300" u="sng" dirty="0"/>
          </a:p>
          <a:p>
            <a:pPr lvl="1">
              <a:lnSpc>
                <a:spcPct val="150000"/>
              </a:lnSpc>
            </a:pPr>
            <a:endParaRPr lang="en-US" sz="3200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Afrundet rektangel 1"/>
          <p:cNvSpPr/>
          <p:nvPr/>
        </p:nvSpPr>
        <p:spPr>
          <a:xfrm>
            <a:off x="1146554" y="2548950"/>
            <a:ext cx="4500932" cy="795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49" y="1160766"/>
            <a:ext cx="11318661" cy="5756457"/>
          </a:xfrm>
          <a:prstGeom prst="rect">
            <a:avLst/>
          </a:prstGeom>
        </p:spPr>
      </p:pic>
      <p:cxnSp>
        <p:nvCxnSpPr>
          <p:cNvPr id="6" name="Lige pilforbindelse 5"/>
          <p:cNvCxnSpPr/>
          <p:nvPr/>
        </p:nvCxnSpPr>
        <p:spPr>
          <a:xfrm flipH="1" flipV="1">
            <a:off x="4608999" y="2723015"/>
            <a:ext cx="2442514" cy="2478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H="1" flipV="1">
            <a:off x="4500934" y="3823425"/>
            <a:ext cx="2035963" cy="1943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5389455" y="334501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>
                <a:solidFill>
                  <a:srgbClr val="0070C0"/>
                </a:solidFill>
              </a:rPr>
              <a:t>Binding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299759" y="415529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>
                <a:solidFill>
                  <a:srgbClr val="0070C0"/>
                </a:solidFill>
              </a:rPr>
              <a:t>Binding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1094813" y="179488"/>
            <a:ext cx="7504712" cy="6443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 i="1" dirty="0">
                <a:solidFill>
                  <a:schemeClr val="tx1"/>
                </a:solidFill>
              </a:rPr>
              <a:t>Binding </a:t>
            </a:r>
            <a:r>
              <a:rPr lang="da-DK" sz="3200" b="1" i="1" dirty="0" smtClean="0">
                <a:solidFill>
                  <a:schemeClr val="tx1"/>
                </a:solidFill>
              </a:rPr>
              <a:t>from </a:t>
            </a:r>
            <a:r>
              <a:rPr lang="da-DK" sz="3200" b="1" i="1" dirty="0" smtClean="0">
                <a:solidFill>
                  <a:srgbClr val="7030A0"/>
                </a:solidFill>
              </a:rPr>
              <a:t>Get </a:t>
            </a:r>
            <a:r>
              <a:rPr lang="da-DK" sz="3200" b="1" i="1" dirty="0" err="1" smtClean="0">
                <a:solidFill>
                  <a:srgbClr val="7030A0"/>
                </a:solidFill>
              </a:rPr>
              <a:t>request</a:t>
            </a:r>
            <a:r>
              <a:rPr lang="da-DK" sz="3200" b="1" i="1" dirty="0" smtClean="0">
                <a:solidFill>
                  <a:srgbClr val="7030A0"/>
                </a:solidFill>
              </a:rPr>
              <a:t> </a:t>
            </a:r>
            <a:r>
              <a:rPr lang="da-DK" sz="3200" b="1" i="1" dirty="0" err="1">
                <a:solidFill>
                  <a:schemeClr val="tx1"/>
                </a:solidFill>
              </a:rPr>
              <a:t>using</a:t>
            </a:r>
            <a:r>
              <a:rPr lang="da-DK" sz="3200" b="1" i="1" dirty="0">
                <a:solidFill>
                  <a:schemeClr val="tx1"/>
                </a:solidFill>
              </a:rPr>
              <a:t> </a:t>
            </a:r>
            <a:r>
              <a:rPr lang="da-DK" sz="3200" b="1" i="1" dirty="0" err="1" smtClean="0">
                <a:solidFill>
                  <a:schemeClr val="tx1"/>
                </a:solidFill>
              </a:rPr>
              <a:t>ViewData</a:t>
            </a:r>
            <a:r>
              <a:rPr lang="da-DK" sz="3200" b="1" i="1" dirty="0" smtClean="0">
                <a:solidFill>
                  <a:schemeClr val="tx1"/>
                </a:solidFill>
              </a:rPr>
              <a:t>.</a:t>
            </a:r>
            <a:endParaRPr lang="en-US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0784" y="1385677"/>
            <a:ext cx="11314320" cy="286232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Sustainable for small forms. </a:t>
            </a:r>
            <a:endParaRPr kumimoji="0" lang="en-US" altLang="en-US" sz="2400" b="1" i="1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i="1" dirty="0" smtClean="0">
                <a:solidFill>
                  <a:srgbClr val="333333"/>
                </a:solidFill>
                <a:cs typeface="Arial" panose="020B0604020202020204" pitchFamily="34" charset="0"/>
              </a:rPr>
              <a:t>However , for l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arge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forms, the assignment code can become very tedious. 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u="sng" dirty="0" smtClean="0">
                <a:solidFill>
                  <a:srgbClr val="333333"/>
                </a:solidFill>
                <a:cs typeface="Arial" panose="020B0604020202020204" pitchFamily="34" charset="0"/>
              </a:rPr>
              <a:t>Error prone </a:t>
            </a:r>
            <a:r>
              <a:rPr lang="en-US" altLang="en-US" sz="2400" b="1" i="1" dirty="0" smtClean="0">
                <a:solidFill>
                  <a:srgbClr val="333333"/>
                </a:solidFill>
                <a:cs typeface="Arial" panose="020B0604020202020204" pitchFamily="34" charset="0"/>
              </a:rPr>
              <a:t>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i="1" dirty="0" smtClean="0">
                <a:solidFill>
                  <a:srgbClr val="333333"/>
                </a:solidFill>
                <a:cs typeface="Arial" panose="020B0604020202020204" pitchFamily="34" charset="0"/>
              </a:rPr>
              <a:t>No c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ode-completion or 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Intellisense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support for string indices.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High risk </a:t>
            </a:r>
            <a:r>
              <a:rPr lang="en-US" altLang="en-US" sz="2400" b="1" i="1" dirty="0" smtClean="0">
                <a:solidFill>
                  <a:srgbClr val="333333"/>
                </a:solidFill>
                <a:cs typeface="Arial" panose="020B0604020202020204" pitchFamily="34" charset="0"/>
              </a:rPr>
              <a:t>for</a:t>
            </a:r>
            <a:r>
              <a:rPr kumimoji="0" lang="en-US" altLang="en-US" sz="2400" b="1" i="1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m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istakes:</a:t>
            </a:r>
            <a:r>
              <a:rPr kumimoji="0" lang="en-US" altLang="en-US" sz="2400" b="1" i="1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cs typeface="Arial" panose="020B0604020202020204" pitchFamily="34" charset="0"/>
              </a:rPr>
              <a:t>ViewData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cs typeface="Arial" panose="020B0604020202020204" pitchFamily="34" charset="0"/>
              </a:rPr>
              <a:t>[“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cs typeface="Arial" panose="020B0604020202020204" pitchFamily="34" charset="0"/>
              </a:rPr>
              <a:t>WelcomeMes</a:t>
            </a:r>
            <a:r>
              <a:rPr kumimoji="0" lang="en-US" altLang="en-US" sz="2400" b="1" i="1" u="none" strike="sng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cs typeface="Arial" panose="020B0604020202020204" pitchFamily="34" charset="0"/>
              </a:rPr>
              <a:t>age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cs typeface="Arial" panose="020B0604020202020204" pitchFamily="34" charset="0"/>
              </a:rPr>
              <a:t>"]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</a:t>
            </a:r>
            <a:endParaRPr kumimoji="0" lang="en-US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10784" y="748575"/>
            <a:ext cx="4449211" cy="630131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Issues</a:t>
            </a:r>
            <a:endParaRPr lang="en-US" sz="2800" b="1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339" y="1459562"/>
            <a:ext cx="10515600" cy="2624442"/>
          </a:xfrm>
        </p:spPr>
        <p:txBody>
          <a:bodyPr>
            <a:normAutofit/>
          </a:bodyPr>
          <a:lstStyle/>
          <a:p>
            <a:r>
              <a:rPr lang="da-DK" sz="2800" b="1" dirty="0" smtClean="0">
                <a:solidFill>
                  <a:srgbClr val="0070C0"/>
                </a:solidFill>
              </a:rPr>
              <a:t>Download and run Demo1_ModelBinding_ViewData</a:t>
            </a:r>
            <a:br>
              <a:rPr lang="da-DK" sz="2800" b="1" dirty="0" smtClean="0">
                <a:solidFill>
                  <a:srgbClr val="0070C0"/>
                </a:solidFill>
              </a:rPr>
            </a:br>
            <a:r>
              <a:rPr lang="da-DK" sz="2800" b="1" dirty="0">
                <a:solidFill>
                  <a:srgbClr val="0070C0"/>
                </a:solidFill>
              </a:rPr>
              <a:t/>
            </a:r>
            <a:br>
              <a:rPr lang="da-DK" sz="2800" b="1" dirty="0">
                <a:solidFill>
                  <a:srgbClr val="0070C0"/>
                </a:solidFill>
              </a:rPr>
            </a:br>
            <a:r>
              <a:rPr lang="da-DK" sz="2800" b="1" dirty="0" smtClean="0"/>
              <a:t>1. Let </a:t>
            </a:r>
            <a:r>
              <a:rPr lang="da-DK" sz="2800" b="1" dirty="0" err="1" smtClean="0"/>
              <a:t>us</a:t>
            </a:r>
            <a:r>
              <a:rPr lang="da-DK" sz="2800" b="1" dirty="0" smtClean="0"/>
              <a:t> </a:t>
            </a:r>
            <a:r>
              <a:rPr lang="da-DK" sz="2800" b="1" dirty="0" err="1" smtClean="0"/>
              <a:t>play</a:t>
            </a:r>
            <a:r>
              <a:rPr lang="da-DK" sz="2800" b="1" dirty="0" smtClean="0"/>
              <a:t> with the demo</a:t>
            </a:r>
            <a:br>
              <a:rPr lang="da-DK" sz="2800" b="1" dirty="0" smtClean="0"/>
            </a:br>
            <a:r>
              <a:rPr lang="da-DK" sz="2800" b="1" dirty="0" smtClean="0"/>
              <a:t/>
            </a:r>
            <a:br>
              <a:rPr lang="da-DK" sz="2800" b="1" dirty="0" smtClean="0"/>
            </a:br>
            <a:r>
              <a:rPr lang="da-DK" sz="2800" b="1" dirty="0" smtClean="0"/>
              <a:t>2. </a:t>
            </a:r>
            <a:r>
              <a:rPr lang="da-DK" sz="2800" b="1" dirty="0" err="1" smtClean="0"/>
              <a:t>What</a:t>
            </a:r>
            <a:r>
              <a:rPr lang="da-DK" sz="2800" b="1" dirty="0" smtClean="0"/>
              <a:t> is the </a:t>
            </a:r>
            <a:r>
              <a:rPr lang="da-DK" sz="2800" b="1" dirty="0" err="1" smtClean="0"/>
              <a:t>issue</a:t>
            </a:r>
            <a:r>
              <a:rPr lang="da-DK" sz="2800" b="1" dirty="0" smtClean="0"/>
              <a:t> with </a:t>
            </a:r>
            <a:r>
              <a:rPr lang="da-DK" sz="2800" b="1" dirty="0" err="1" smtClean="0"/>
              <a:t>using</a:t>
            </a:r>
            <a:r>
              <a:rPr lang="da-DK" sz="2800" b="1" dirty="0" smtClean="0"/>
              <a:t> </a:t>
            </a:r>
            <a:r>
              <a:rPr lang="da-DK" sz="2800" b="1" dirty="0" err="1" smtClean="0"/>
              <a:t>ViewData</a:t>
            </a:r>
            <a:r>
              <a:rPr lang="da-DK" sz="2800" b="1" dirty="0" smtClean="0"/>
              <a:t>.</a:t>
            </a:r>
            <a:br>
              <a:rPr lang="da-DK" sz="2800" b="1" dirty="0" smtClean="0"/>
            </a:b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1159" y="733540"/>
            <a:ext cx="11010704" cy="42473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Whitney SSm A"/>
              </a:rPr>
              <a:t>Binding complex models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D112B"/>
              </a:solidFill>
              <a:effectLst/>
              <a:latin typeface="Whitney SSm 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da-DK" altLang="en-US" dirty="0" smtClean="0">
                <a:solidFill>
                  <a:srgbClr val="0D112B"/>
                </a:solidFill>
                <a:latin typeface="Whitney SSm A"/>
              </a:rPr>
              <a:t> Using </a:t>
            </a:r>
            <a:r>
              <a:rPr lang="da-DK" altLang="en-US" dirty="0" err="1" smtClean="0">
                <a:solidFill>
                  <a:srgbClr val="0D112B"/>
                </a:solidFill>
                <a:latin typeface="Whitney SSm A"/>
              </a:rPr>
              <a:t>ViewData</a:t>
            </a:r>
            <a:endParaRPr lang="da-DK" altLang="en-US" strike="sngStrike" dirty="0" smtClean="0">
              <a:solidFill>
                <a:srgbClr val="0D112B"/>
              </a:solidFill>
              <a:latin typeface="Whitney SSm 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dirty="0" smtClean="0">
              <a:solidFill>
                <a:srgbClr val="0D112B"/>
              </a:solidFill>
              <a:latin typeface="Whitney SSm 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 </a:t>
            </a:r>
            <a:r>
              <a:rPr lang="en-US" altLang="en-US" sz="2400" u="sng" dirty="0" smtClean="0">
                <a:solidFill>
                  <a:srgbClr val="0D112B"/>
                </a:solidFill>
                <a:latin typeface="Whitney SSm A"/>
              </a:rPr>
              <a:t>Create and bind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Whitney SSm A"/>
              </a:rPr>
              <a:t>a 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Whitney SSm A"/>
              </a:rPr>
              <a:t>single property of </a:t>
            </a:r>
            <a:r>
              <a:rPr kumimoji="0" lang="en-US" altLang="en-US" sz="2400" b="1" i="1" u="sng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Whitney SSm A"/>
              </a:rPr>
              <a:t>the model type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en-US" dirty="0" smtClean="0">
              <a:solidFill>
                <a:srgbClr val="0D112B"/>
              </a:solidFill>
              <a:latin typeface="Whitney SSm 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   </a:t>
            </a:r>
            <a:r>
              <a:rPr lang="en-US" altLang="en-US" b="1" u="sng" dirty="0" smtClean="0">
                <a:solidFill>
                  <a:srgbClr val="0D112B"/>
                </a:solidFill>
                <a:latin typeface="Whitney SSm A"/>
              </a:rPr>
              <a:t>NB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: You can also bind every 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property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. However this procedure i</a:t>
            </a:r>
            <a:r>
              <a:rPr lang="en-US" altLang="en-US" sz="2400" dirty="0" smtClean="0">
                <a:solidFill>
                  <a:srgbClr val="0D112B"/>
                </a:solidFill>
                <a:latin typeface="Whitney SSm A"/>
              </a:rPr>
              <a:t>s </a:t>
            </a:r>
            <a:r>
              <a:rPr lang="en-US" altLang="en-US" sz="2400" dirty="0">
                <a:solidFill>
                  <a:srgbClr val="0D112B"/>
                </a:solidFill>
                <a:latin typeface="Whitney SSm A"/>
              </a:rPr>
              <a:t>tedious.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D112B"/>
              </a:solidFill>
              <a:effectLst/>
              <a:latin typeface="Whitney SSm 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2800" dirty="0">
                <a:solidFill>
                  <a:srgbClr val="0D112B"/>
                </a:solidFill>
                <a:latin typeface="Whitney SSm A"/>
              </a:rPr>
              <a:t> </a:t>
            </a:r>
            <a:r>
              <a:rPr lang="en-US" altLang="en-US" sz="2800" dirty="0" smtClean="0">
                <a:solidFill>
                  <a:srgbClr val="0D112B"/>
                </a:solidFill>
                <a:latin typeface="Whitney SSm A"/>
              </a:rPr>
              <a:t>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2" y="978360"/>
            <a:ext cx="10570087" cy="5879640"/>
          </a:xfrm>
          <a:prstGeom prst="rect">
            <a:avLst/>
          </a:prstGeom>
        </p:spPr>
      </p:pic>
      <p:cxnSp>
        <p:nvCxnSpPr>
          <p:cNvPr id="9" name="Lige pilforbindelse 8"/>
          <p:cNvCxnSpPr/>
          <p:nvPr/>
        </p:nvCxnSpPr>
        <p:spPr>
          <a:xfrm flipH="1" flipV="1">
            <a:off x="3661024" y="3710308"/>
            <a:ext cx="1776685" cy="1596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H="1" flipV="1">
            <a:off x="3360263" y="3945422"/>
            <a:ext cx="1947246" cy="1407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981784" y="213202"/>
            <a:ext cx="8133789" cy="5022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600" b="1" i="1" dirty="0">
                <a:solidFill>
                  <a:srgbClr val="7030A0"/>
                </a:solidFill>
              </a:rPr>
              <a:t>Binding simple </a:t>
            </a:r>
            <a:r>
              <a:rPr lang="da-DK" sz="2600" b="1" i="1" dirty="0" err="1">
                <a:solidFill>
                  <a:srgbClr val="7030A0"/>
                </a:solidFill>
              </a:rPr>
              <a:t>objects</a:t>
            </a:r>
            <a:r>
              <a:rPr lang="da-DK" sz="2600" b="1" i="1" dirty="0">
                <a:solidFill>
                  <a:srgbClr val="7030A0"/>
                </a:solidFill>
              </a:rPr>
              <a:t> from </a:t>
            </a:r>
            <a:r>
              <a:rPr lang="da-DK" sz="2800" b="1" i="1" dirty="0" smtClean="0">
                <a:solidFill>
                  <a:srgbClr val="0070C0"/>
                </a:solidFill>
              </a:rPr>
              <a:t>Get </a:t>
            </a:r>
            <a:r>
              <a:rPr lang="da-DK" sz="2800" b="1" i="1" dirty="0" err="1" smtClean="0">
                <a:solidFill>
                  <a:srgbClr val="0070C0"/>
                </a:solidFill>
              </a:rPr>
              <a:t>request</a:t>
            </a:r>
            <a:r>
              <a:rPr lang="da-DK" sz="2800" b="1" i="1" dirty="0" smtClean="0">
                <a:solidFill>
                  <a:srgbClr val="0070C0"/>
                </a:solidFill>
              </a:rPr>
              <a:t> </a:t>
            </a:r>
            <a:r>
              <a:rPr lang="da-DK" sz="2600" b="1" i="1" dirty="0" err="1">
                <a:solidFill>
                  <a:srgbClr val="7030A0"/>
                </a:solidFill>
              </a:rPr>
              <a:t>using</a:t>
            </a:r>
            <a:r>
              <a:rPr lang="da-DK" sz="2600" b="1" i="1" dirty="0">
                <a:solidFill>
                  <a:srgbClr val="7030A0"/>
                </a:solidFill>
              </a:rPr>
              <a:t> properties</a:t>
            </a:r>
            <a:endParaRPr lang="en-US" sz="26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737" y="1321854"/>
            <a:ext cx="10515600" cy="43919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da-DK" sz="2200" b="1" dirty="0" smtClean="0"/>
              <a:t>1. Download  Demo2_ModelBinding_SimpleObject</a:t>
            </a:r>
            <a:br>
              <a:rPr lang="da-DK" sz="2200" b="1" dirty="0" smtClean="0"/>
            </a:br>
            <a:r>
              <a:rPr lang="da-DK" sz="2200" b="1" dirty="0" smtClean="0"/>
              <a:t>2. Run the </a:t>
            </a:r>
            <a:r>
              <a:rPr lang="da-DK" sz="2200" b="1" dirty="0" err="1" smtClean="0"/>
              <a:t>application</a:t>
            </a:r>
            <a:r>
              <a:rPr lang="da-DK" sz="2200" b="1" dirty="0" smtClean="0"/>
              <a:t>.</a:t>
            </a:r>
            <a:br>
              <a:rPr lang="da-DK" sz="2200" b="1" dirty="0" smtClean="0"/>
            </a:br>
            <a:r>
              <a:rPr lang="da-DK" sz="2200" b="1" dirty="0" smtClean="0"/>
              <a:t>3. Let </a:t>
            </a:r>
            <a:r>
              <a:rPr lang="da-DK" sz="2200" b="1" dirty="0" err="1" smtClean="0"/>
              <a:t>us</a:t>
            </a:r>
            <a:r>
              <a:rPr lang="da-DK" sz="2200" b="1" dirty="0" smtClean="0"/>
              <a:t> </a:t>
            </a:r>
            <a:r>
              <a:rPr lang="da-DK" sz="2200" b="1" dirty="0" err="1" smtClean="0"/>
              <a:t>play</a:t>
            </a:r>
            <a:r>
              <a:rPr lang="da-DK" sz="2200" b="1" dirty="0" smtClean="0"/>
              <a:t> with the demo : </a:t>
            </a:r>
            <a:r>
              <a:rPr lang="da-DK" sz="2200" b="1" dirty="0" err="1" smtClean="0"/>
              <a:t>instead</a:t>
            </a:r>
            <a:r>
              <a:rPr lang="da-DK" sz="2200" b="1" dirty="0" smtClean="0"/>
              <a:t> of binding the Student </a:t>
            </a:r>
            <a:r>
              <a:rPr lang="da-DK" sz="2200" b="1" dirty="0" err="1" smtClean="0"/>
              <a:t>property</a:t>
            </a:r>
            <a:r>
              <a:rPr lang="da-DK" sz="2200" b="1" dirty="0" smtClean="0"/>
              <a:t>, </a:t>
            </a:r>
            <a:r>
              <a:rPr lang="da-DK" sz="2200" b="1" dirty="0" err="1" smtClean="0"/>
              <a:t>try</a:t>
            </a:r>
            <a:r>
              <a:rPr lang="da-DK" sz="2200" b="1" dirty="0" smtClean="0"/>
              <a:t> to </a:t>
            </a:r>
            <a:r>
              <a:rPr lang="da-DK" sz="2200" b="1" dirty="0" err="1" smtClean="0"/>
              <a:t>bing</a:t>
            </a:r>
            <a:r>
              <a:rPr lang="da-DK" sz="2200" b="1" dirty="0" smtClean="0"/>
              <a:t> </a:t>
            </a:r>
            <a:r>
              <a:rPr lang="da-DK" sz="2200" b="1" dirty="0" err="1" smtClean="0"/>
              <a:t>each</a:t>
            </a:r>
            <a:r>
              <a:rPr lang="da-DK" sz="2200" b="1" dirty="0" smtClean="0"/>
              <a:t> </a:t>
            </a:r>
            <a:r>
              <a:rPr lang="da-DK" sz="2200" b="1" dirty="0" err="1" smtClean="0"/>
              <a:t>property</a:t>
            </a:r>
            <a:r>
              <a:rPr lang="da-DK" sz="2200" b="1" dirty="0" smtClean="0"/>
              <a:t/>
            </a:r>
            <a:br>
              <a:rPr lang="da-DK" sz="2200" b="1" dirty="0" smtClean="0"/>
            </a:br>
            <a:r>
              <a:rPr lang="da-DK" sz="2200" b="1" dirty="0" smtClean="0"/>
              <a:t>4. </a:t>
            </a:r>
            <a:r>
              <a:rPr lang="da-DK" sz="2200" b="1" dirty="0" err="1" smtClean="0"/>
              <a:t>Instead</a:t>
            </a:r>
            <a:r>
              <a:rPr lang="da-DK" sz="2200" b="1" dirty="0" smtClean="0"/>
              <a:t> of </a:t>
            </a:r>
            <a:r>
              <a:rPr lang="da-DK" sz="2200" b="1" dirty="0" err="1" smtClean="0"/>
              <a:t>using</a:t>
            </a:r>
            <a:r>
              <a:rPr lang="da-DK" sz="2200" b="1" dirty="0" smtClean="0"/>
              <a:t> a simple Student </a:t>
            </a:r>
            <a:r>
              <a:rPr lang="da-DK" sz="2200" b="1" dirty="0" err="1" smtClean="0"/>
              <a:t>object</a:t>
            </a:r>
            <a:r>
              <a:rPr lang="da-DK" sz="2200" b="1" dirty="0" smtClean="0"/>
              <a:t> , </a:t>
            </a:r>
            <a:r>
              <a:rPr lang="da-DK" sz="2200" b="1" dirty="0" err="1" smtClean="0"/>
              <a:t>try</a:t>
            </a:r>
            <a:r>
              <a:rPr lang="da-DK" sz="2200" b="1" dirty="0" smtClean="0"/>
              <a:t> to </a:t>
            </a:r>
            <a:r>
              <a:rPr lang="da-DK" sz="2200" b="1" dirty="0" err="1" smtClean="0"/>
              <a:t>use</a:t>
            </a:r>
            <a:r>
              <a:rPr lang="da-DK" sz="2200" b="1" dirty="0" smtClean="0"/>
              <a:t> a </a:t>
            </a:r>
            <a:r>
              <a:rPr lang="da-DK" sz="2200" b="1" dirty="0" err="1" smtClean="0"/>
              <a:t>collection</a:t>
            </a:r>
            <a:r>
              <a:rPr lang="da-DK" sz="2200" b="1" dirty="0" smtClean="0"/>
              <a:t>( list or </a:t>
            </a:r>
            <a:r>
              <a:rPr lang="da-DK" sz="2200" b="1" dirty="0" err="1" smtClean="0"/>
              <a:t>dictionary</a:t>
            </a:r>
            <a:r>
              <a:rPr lang="da-DK" sz="2200" b="1" dirty="0" smtClean="0"/>
              <a:t>) of students.</a:t>
            </a:r>
            <a:br>
              <a:rPr lang="da-DK" sz="2200" b="1" dirty="0" smtClean="0"/>
            </a:br>
            <a:r>
              <a:rPr lang="da-DK" sz="2200" b="1" dirty="0" smtClean="0"/>
              <a:t>      </a:t>
            </a:r>
            <a:r>
              <a:rPr lang="da-DK" sz="1600" b="1" dirty="0" smtClean="0">
                <a:latin typeface="Arial Black" panose="020B0A04020102020204" pitchFamily="34" charset="0"/>
              </a:rPr>
              <a:t> </a:t>
            </a:r>
            <a:r>
              <a:rPr lang="da-DK" sz="1600" b="1" i="1" u="sng" dirty="0" smtClean="0">
                <a:latin typeface="Arial Black" panose="020B0A04020102020204" pitchFamily="34" charset="0"/>
              </a:rPr>
              <a:t>HINT</a:t>
            </a:r>
            <a:r>
              <a:rPr lang="da-DK" sz="2200" b="1" dirty="0" smtClean="0"/>
              <a:t>: </a:t>
            </a:r>
            <a:r>
              <a:rPr lang="da-DK" sz="2200" b="1" dirty="0" err="1" smtClean="0"/>
              <a:t>Use</a:t>
            </a:r>
            <a:r>
              <a:rPr lang="da-DK" sz="2200" b="1" dirty="0" smtClean="0"/>
              <a:t> </a:t>
            </a:r>
            <a:r>
              <a:rPr lang="da-DK" sz="2200" b="1" dirty="0" err="1" smtClean="0"/>
              <a:t>foreach</a:t>
            </a:r>
            <a:r>
              <a:rPr lang="da-DK" sz="2200" b="1" dirty="0" smtClean="0"/>
              <a:t> loop to </a:t>
            </a:r>
            <a:r>
              <a:rPr lang="da-DK" sz="2200" b="1" dirty="0" err="1" smtClean="0"/>
              <a:t>diplay</a:t>
            </a:r>
            <a:r>
              <a:rPr lang="da-DK" sz="2200" b="1" dirty="0" smtClean="0"/>
              <a:t> the list</a:t>
            </a:r>
            <a:br>
              <a:rPr lang="da-DK" sz="2200" b="1" dirty="0" smtClean="0"/>
            </a:br>
            <a:r>
              <a:rPr lang="da-DK" sz="2200" b="1" dirty="0" smtClean="0"/>
              <a:t> </a:t>
            </a:r>
            <a:r>
              <a:rPr lang="da-DK" sz="2200" b="1" dirty="0" smtClean="0">
                <a:solidFill>
                  <a:srgbClr val="0070C0"/>
                </a:solidFill>
              </a:rPr>
              <a:t/>
            </a:r>
            <a:br>
              <a:rPr lang="da-DK" sz="2200" b="1" dirty="0" smtClean="0">
                <a:solidFill>
                  <a:srgbClr val="0070C0"/>
                </a:solidFill>
              </a:rPr>
            </a:br>
            <a:r>
              <a:rPr lang="da-DK" sz="2800" b="1" dirty="0">
                <a:solidFill>
                  <a:srgbClr val="0070C0"/>
                </a:solidFill>
              </a:rPr>
              <a:t/>
            </a:r>
            <a:br>
              <a:rPr lang="da-DK" sz="2800" b="1" dirty="0">
                <a:solidFill>
                  <a:srgbClr val="0070C0"/>
                </a:solidFill>
              </a:rPr>
            </a:b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2935788" y="804354"/>
            <a:ext cx="4131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000" b="1" i="1" dirty="0">
                <a:solidFill>
                  <a:srgbClr val="0070C0"/>
                </a:solidFill>
              </a:rPr>
              <a:t>Demo2_ModelBinding_SimpleObject</a:t>
            </a:r>
            <a:endParaRPr lang="en-US" sz="2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559149" y="287123"/>
            <a:ext cx="8314795" cy="5893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600" b="1" i="1" dirty="0">
                <a:solidFill>
                  <a:srgbClr val="7030A0"/>
                </a:solidFill>
              </a:rPr>
              <a:t>Binding </a:t>
            </a:r>
            <a:r>
              <a:rPr lang="da-DK" sz="2600" b="1" i="1" dirty="0" smtClean="0">
                <a:solidFill>
                  <a:srgbClr val="7030A0"/>
                </a:solidFill>
              </a:rPr>
              <a:t>from </a:t>
            </a:r>
            <a:r>
              <a:rPr lang="da-DK" sz="2600" b="1" i="1" u="sng" dirty="0">
                <a:solidFill>
                  <a:srgbClr val="0070C0"/>
                </a:solidFill>
              </a:rPr>
              <a:t>Get </a:t>
            </a:r>
            <a:r>
              <a:rPr lang="da-DK" sz="2600" b="1" i="1" u="sng" dirty="0" err="1">
                <a:solidFill>
                  <a:srgbClr val="0070C0"/>
                </a:solidFill>
              </a:rPr>
              <a:t>request</a:t>
            </a:r>
            <a:r>
              <a:rPr lang="da-DK" sz="2600" b="1" i="1" u="sng" dirty="0">
                <a:solidFill>
                  <a:srgbClr val="0070C0"/>
                </a:solidFill>
              </a:rPr>
              <a:t> </a:t>
            </a:r>
            <a:r>
              <a:rPr lang="da-DK" sz="2600" b="1" i="1" dirty="0" smtClean="0">
                <a:solidFill>
                  <a:srgbClr val="7030A0"/>
                </a:solidFill>
              </a:rPr>
              <a:t>- </a:t>
            </a:r>
            <a:r>
              <a:rPr lang="da-DK" sz="2600" b="1" i="1" dirty="0" err="1">
                <a:solidFill>
                  <a:srgbClr val="7030A0"/>
                </a:solidFill>
              </a:rPr>
              <a:t>searching</a:t>
            </a:r>
            <a:r>
              <a:rPr lang="da-DK" sz="2600" b="1" i="1" dirty="0">
                <a:solidFill>
                  <a:srgbClr val="7030A0"/>
                </a:solidFill>
              </a:rPr>
              <a:t> / </a:t>
            </a:r>
            <a:r>
              <a:rPr lang="da-DK" sz="2600" b="1" i="1" dirty="0" err="1">
                <a:solidFill>
                  <a:srgbClr val="7030A0"/>
                </a:solidFill>
              </a:rPr>
              <a:t>filtering</a:t>
            </a:r>
            <a:endParaRPr lang="en-US" sz="2600" b="1" i="1" dirty="0">
              <a:solidFill>
                <a:srgbClr val="7030A0"/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72" y="1137122"/>
            <a:ext cx="11091049" cy="5720878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825981" y="1835565"/>
            <a:ext cx="2880596" cy="2274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4497" y="1774242"/>
            <a:ext cx="10025630" cy="2283319"/>
          </a:xfrm>
        </p:spPr>
        <p:txBody>
          <a:bodyPr>
            <a:normAutofit/>
          </a:bodyPr>
          <a:lstStyle/>
          <a:p>
            <a:r>
              <a:rPr lang="da-DK" sz="2800" b="1" dirty="0" smtClean="0">
                <a:solidFill>
                  <a:srgbClr val="0070C0"/>
                </a:solidFill>
              </a:rPr>
              <a:t>                                  Download and run Demo4_ModelBinding_Search</a:t>
            </a:r>
            <a:br>
              <a:rPr lang="da-DK" sz="2800" b="1" dirty="0" smtClean="0">
                <a:solidFill>
                  <a:srgbClr val="0070C0"/>
                </a:solidFill>
              </a:rPr>
            </a:br>
            <a:r>
              <a:rPr lang="da-DK" sz="2800" b="1" dirty="0">
                <a:solidFill>
                  <a:srgbClr val="0070C0"/>
                </a:solidFill>
              </a:rPr>
              <a:t/>
            </a:r>
            <a:br>
              <a:rPr lang="da-DK" sz="2800" b="1" dirty="0">
                <a:solidFill>
                  <a:srgbClr val="0070C0"/>
                </a:solidFill>
              </a:rPr>
            </a:br>
            <a:r>
              <a:rPr lang="da-DK" sz="2200" b="1" dirty="0" smtClean="0">
                <a:solidFill>
                  <a:srgbClr val="0070C0"/>
                </a:solidFill>
              </a:rPr>
              <a:t/>
            </a:r>
            <a:br>
              <a:rPr lang="da-DK" sz="2200" b="1" dirty="0" smtClean="0">
                <a:solidFill>
                  <a:srgbClr val="0070C0"/>
                </a:solidFill>
              </a:rPr>
            </a:br>
            <a:r>
              <a:rPr lang="da-DK" sz="2800" b="1" dirty="0">
                <a:solidFill>
                  <a:srgbClr val="0070C0"/>
                </a:solidFill>
              </a:rPr>
              <a:t/>
            </a:r>
            <a:br>
              <a:rPr lang="da-DK" sz="2800" b="1" dirty="0">
                <a:solidFill>
                  <a:srgbClr val="0070C0"/>
                </a:solidFill>
              </a:rPr>
            </a:b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3408073" y="2612837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a-DK" i="1" dirty="0" smtClean="0"/>
              <a:t>Try to </a:t>
            </a:r>
            <a:r>
              <a:rPr lang="da-DK" i="1" dirty="0" err="1" smtClean="0"/>
              <a:t>enter</a:t>
            </a:r>
            <a:r>
              <a:rPr lang="da-DK" i="1" dirty="0" smtClean="0"/>
              <a:t> a </a:t>
            </a:r>
            <a:r>
              <a:rPr lang="da-DK" i="1" dirty="0" err="1" smtClean="0"/>
              <a:t>search</a:t>
            </a:r>
            <a:r>
              <a:rPr lang="da-DK" i="1" dirty="0" smtClean="0"/>
              <a:t> </a:t>
            </a:r>
            <a:r>
              <a:rPr lang="da-DK" i="1" dirty="0" err="1" smtClean="0"/>
              <a:t>criteria</a:t>
            </a:r>
            <a:r>
              <a:rPr lang="da-DK" i="1" dirty="0" smtClean="0"/>
              <a:t> and test the </a:t>
            </a:r>
            <a:r>
              <a:rPr lang="da-DK" i="1" dirty="0" err="1" smtClean="0"/>
              <a:t>application</a:t>
            </a:r>
            <a:r>
              <a:rPr lang="da-DK" i="1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a-DK" i="1" dirty="0" smtClean="0"/>
              <a:t>Try to test the </a:t>
            </a:r>
            <a:r>
              <a:rPr lang="da-DK" i="1" dirty="0" err="1" smtClean="0"/>
              <a:t>application</a:t>
            </a:r>
            <a:r>
              <a:rPr lang="da-DK" i="1" dirty="0" smtClean="0"/>
              <a:t> with </a:t>
            </a:r>
            <a:r>
              <a:rPr lang="da-DK" i="1" dirty="0" err="1" smtClean="0"/>
              <a:t>no</a:t>
            </a:r>
            <a:r>
              <a:rPr lang="da-DK" i="1" dirty="0" smtClean="0"/>
              <a:t> </a:t>
            </a:r>
            <a:r>
              <a:rPr lang="da-DK" i="1" dirty="0" err="1" smtClean="0"/>
              <a:t>criteria</a:t>
            </a:r>
            <a:r>
              <a:rPr lang="da-DK" i="1" dirty="0" smtClean="0"/>
              <a:t> at all.</a:t>
            </a:r>
            <a:r>
              <a:rPr lang="da-DK" b="1" dirty="0"/>
              <a:t/>
            </a:r>
            <a:br>
              <a:rPr lang="da-DK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led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23" y="1118126"/>
            <a:ext cx="10337932" cy="5576420"/>
          </a:xfrm>
          <a:prstGeom prst="rect">
            <a:avLst/>
          </a:prstGeom>
        </p:spPr>
      </p:pic>
      <p:sp>
        <p:nvSpPr>
          <p:cNvPr id="22" name="Afrundet rektangel 21"/>
          <p:cNvSpPr/>
          <p:nvPr/>
        </p:nvSpPr>
        <p:spPr>
          <a:xfrm>
            <a:off x="568539" y="279532"/>
            <a:ext cx="8987652" cy="559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600" b="1" i="1" dirty="0">
                <a:solidFill>
                  <a:srgbClr val="7030A0"/>
                </a:solidFill>
              </a:rPr>
              <a:t>Binding simple </a:t>
            </a:r>
            <a:r>
              <a:rPr lang="da-DK" sz="2600" b="1" i="1" dirty="0" err="1">
                <a:solidFill>
                  <a:srgbClr val="7030A0"/>
                </a:solidFill>
              </a:rPr>
              <a:t>objects</a:t>
            </a:r>
            <a:r>
              <a:rPr lang="da-DK" sz="2600" b="1" i="1" dirty="0">
                <a:solidFill>
                  <a:srgbClr val="7030A0"/>
                </a:solidFill>
              </a:rPr>
              <a:t> from </a:t>
            </a:r>
            <a:r>
              <a:rPr lang="da-DK" sz="2600" b="1" i="1" u="sng" dirty="0">
                <a:solidFill>
                  <a:srgbClr val="0070C0"/>
                </a:solidFill>
              </a:rPr>
              <a:t>Post </a:t>
            </a:r>
            <a:r>
              <a:rPr lang="da-DK" sz="2600" b="1" i="1" u="sng" dirty="0" err="1">
                <a:solidFill>
                  <a:srgbClr val="0070C0"/>
                </a:solidFill>
              </a:rPr>
              <a:t>request</a:t>
            </a:r>
            <a:r>
              <a:rPr lang="da-DK" sz="2600" b="1" i="1" u="sng" dirty="0">
                <a:solidFill>
                  <a:srgbClr val="0070C0"/>
                </a:solidFill>
              </a:rPr>
              <a:t> </a:t>
            </a:r>
            <a:r>
              <a:rPr lang="da-DK" sz="2600" b="1" i="1" dirty="0" err="1">
                <a:solidFill>
                  <a:srgbClr val="7030A0"/>
                </a:solidFill>
              </a:rPr>
              <a:t>using</a:t>
            </a:r>
            <a:r>
              <a:rPr lang="da-DK" sz="2600" b="1" i="1" dirty="0">
                <a:solidFill>
                  <a:srgbClr val="7030A0"/>
                </a:solidFill>
              </a:rPr>
              <a:t> properties</a:t>
            </a:r>
            <a:endParaRPr lang="en-US" sz="26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5052" y="2279205"/>
            <a:ext cx="5510483" cy="1325563"/>
          </a:xfrm>
        </p:spPr>
        <p:txBody>
          <a:bodyPr/>
          <a:lstStyle/>
          <a:p>
            <a:r>
              <a:rPr lang="en-US" b="1" i="1" u="sng" dirty="0" err="1">
                <a:solidFill>
                  <a:srgbClr val="7030A0"/>
                </a:solidFill>
                <a:latin typeface="Arial Black" panose="020B0A04020102020204" pitchFamily="34" charset="0"/>
              </a:rPr>
              <a:t>PageModel</a:t>
            </a:r>
            <a:r>
              <a:rPr lang="en-US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 </a:t>
            </a:r>
            <a:r>
              <a:rPr lang="en-US" b="1" i="1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class</a:t>
            </a:r>
            <a:endParaRPr lang="en-US" b="1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6590" y="1293426"/>
            <a:ext cx="11210086" cy="1141816"/>
          </a:xfrm>
        </p:spPr>
        <p:txBody>
          <a:bodyPr>
            <a:normAutofit/>
          </a:bodyPr>
          <a:lstStyle/>
          <a:p>
            <a:r>
              <a:rPr lang="da-DK" sz="2800" b="1" dirty="0" smtClean="0">
                <a:solidFill>
                  <a:srgbClr val="0070C0"/>
                </a:solidFill>
              </a:rPr>
              <a:t>      Download and run Demo3_ModelBinding_SimpleObject_Post</a:t>
            </a:r>
            <a:br>
              <a:rPr lang="da-DK" sz="2800" b="1" dirty="0" smtClean="0">
                <a:solidFill>
                  <a:srgbClr val="0070C0"/>
                </a:solidFill>
              </a:rPr>
            </a:b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219199" y="21312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a-DK" i="1" dirty="0"/>
              <a:t>Download and run the demo. </a:t>
            </a:r>
            <a:endParaRPr lang="da-DK" i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a-DK" i="1" dirty="0" smtClean="0"/>
              <a:t>It </a:t>
            </a:r>
            <a:r>
              <a:rPr lang="da-DK" i="1" dirty="0"/>
              <a:t>is not </a:t>
            </a:r>
            <a:r>
              <a:rPr lang="da-DK" i="1" dirty="0" err="1"/>
              <a:t>working</a:t>
            </a:r>
            <a:r>
              <a:rPr lang="da-DK" i="1" dirty="0"/>
              <a:t>. </a:t>
            </a:r>
            <a:r>
              <a:rPr lang="da-DK" b="1" i="1" dirty="0" err="1"/>
              <a:t>Why</a:t>
            </a:r>
            <a:r>
              <a:rPr lang="da-DK" i="1" dirty="0"/>
              <a:t>? </a:t>
            </a:r>
            <a:endParaRPr lang="da-DK" i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a-DK" i="1" dirty="0" smtClean="0"/>
              <a:t>Try to fix the problem  ( </a:t>
            </a:r>
            <a:r>
              <a:rPr lang="da-DK" i="1" dirty="0" err="1" smtClean="0"/>
              <a:t>work</a:t>
            </a:r>
            <a:r>
              <a:rPr lang="da-DK" i="1" dirty="0" smtClean="0"/>
              <a:t> with a partner).</a:t>
            </a:r>
            <a:r>
              <a:rPr lang="da-DK" b="1" dirty="0"/>
              <a:t/>
            </a:r>
            <a:br>
              <a:rPr lang="da-DK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4" y="3401085"/>
            <a:ext cx="5568507" cy="2153508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399931" y="5660549"/>
            <a:ext cx="1095069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Changing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the return type of </a:t>
            </a:r>
            <a:r>
              <a:rPr lang="en-US" b="1" dirty="0" err="1">
                <a:solidFill>
                  <a:srgbClr val="0000FF"/>
                </a:solidFill>
                <a:latin typeface="arial" panose="020B0604020202020204" pitchFamily="34" charset="0"/>
              </a:rPr>
              <a:t>OnGet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()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action from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void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to </a:t>
            </a:r>
            <a:r>
              <a:rPr lang="en-US" b="1" dirty="0" err="1">
                <a:solidFill>
                  <a:srgbClr val="3D85C6"/>
                </a:solidFill>
                <a:latin typeface="arial" panose="020B0604020202020204" pitchFamily="34" charset="0"/>
              </a:rPr>
              <a:t>IActionResult</a:t>
            </a:r>
            <a:r>
              <a:rPr lang="en-US" dirty="0">
                <a:solidFill>
                  <a:srgbClr val="3D85C6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allows us to return different result types that implement </a:t>
            </a:r>
            <a:r>
              <a:rPr lang="en-US" dirty="0" err="1">
                <a:solidFill>
                  <a:srgbClr val="3D85C6"/>
                </a:solidFill>
                <a:latin typeface="arial" panose="020B0604020202020204" pitchFamily="34" charset="0"/>
              </a:rPr>
              <a:t>IActionResult</a:t>
            </a:r>
            <a:r>
              <a:rPr lang="en-US" dirty="0">
                <a:solidFill>
                  <a:srgbClr val="3D85C6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interface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. The same for </a:t>
            </a:r>
            <a:r>
              <a:rPr lang="en-US" b="1" dirty="0" err="1">
                <a:solidFill>
                  <a:srgbClr val="0000FF"/>
                </a:solidFill>
                <a:latin typeface="arial" panose="020B0604020202020204" pitchFamily="34" charset="0"/>
              </a:rPr>
              <a:t>OnPost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().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706676" y="2015639"/>
            <a:ext cx="5352992" cy="163330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</a:rPr>
              <a:t>Re-directing to another page</a:t>
            </a:r>
          </a:p>
          <a:p>
            <a:endParaRPr 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This is done using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RedirectToPage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(“ “)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method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that returns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RedirectToPageResult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which also implements </a:t>
            </a:r>
            <a:r>
              <a:rPr lang="en-US" dirty="0" err="1">
                <a:solidFill>
                  <a:srgbClr val="3D85C6"/>
                </a:solidFill>
                <a:latin typeface="arial" panose="020B0604020202020204" pitchFamily="34" charset="0"/>
              </a:rPr>
              <a:t>IActionResult</a:t>
            </a:r>
            <a:r>
              <a:rPr lang="en-US" dirty="0">
                <a:solidFill>
                  <a:srgbClr val="3D85C6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interface</a:t>
            </a:r>
            <a:endParaRPr lang="en-US" dirty="0"/>
          </a:p>
          <a:p>
            <a:endParaRPr lang="en-US" dirty="0"/>
          </a:p>
        </p:txBody>
      </p:sp>
      <p:sp>
        <p:nvSpPr>
          <p:cNvPr id="9" name="Afrundet rektangel 8"/>
          <p:cNvSpPr/>
          <p:nvPr/>
        </p:nvSpPr>
        <p:spPr>
          <a:xfrm>
            <a:off x="5611920" y="142094"/>
            <a:ext cx="4837318" cy="16511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7030A0"/>
                </a:solidFill>
                <a:latin typeface="arial" panose="020B0604020202020204" pitchFamily="34" charset="0"/>
              </a:rPr>
              <a:t>Re-rendering  </a:t>
            </a:r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</a:rPr>
              <a:t>the same page. </a:t>
            </a:r>
            <a:endParaRPr lang="en-US" sz="2400" i="1" dirty="0" smtClean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This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is done by the 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Page()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method. </a:t>
            </a:r>
          </a:p>
          <a:p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Page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() method returns 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PageResult</a:t>
            </a:r>
            <a:r>
              <a:rPr lang="en-US" dirty="0">
                <a:solidFill>
                  <a:srgbClr val="3D85C6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which also implements 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IActionResult</a:t>
            </a:r>
            <a:r>
              <a:rPr lang="en-US" dirty="0">
                <a:solidFill>
                  <a:srgbClr val="3D85C6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interface</a:t>
            </a:r>
            <a:endParaRPr lang="en-US" dirty="0"/>
          </a:p>
        </p:txBody>
      </p:sp>
      <p:sp>
        <p:nvSpPr>
          <p:cNvPr id="2" name="Rektangel 1"/>
          <p:cNvSpPr/>
          <p:nvPr/>
        </p:nvSpPr>
        <p:spPr>
          <a:xfrm>
            <a:off x="518062" y="459211"/>
            <a:ext cx="4376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IActionResult</a:t>
            </a:r>
            <a:r>
              <a:rPr lang="en-US" sz="2400" b="1" i="1" dirty="0" smtClean="0">
                <a:solidFill>
                  <a:srgbClr val="7030A0"/>
                </a:solidFill>
                <a:latin typeface="arial" panose="020B0604020202020204" pitchFamily="34" charset="0"/>
              </a:rPr>
              <a:t>  interface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64" y="1017929"/>
            <a:ext cx="4156010" cy="1874641"/>
          </a:xfrm>
          <a:prstGeom prst="rect">
            <a:avLst/>
          </a:prstGeom>
        </p:spPr>
      </p:pic>
      <p:sp>
        <p:nvSpPr>
          <p:cNvPr id="10" name="Rektangel 9"/>
          <p:cNvSpPr/>
          <p:nvPr/>
        </p:nvSpPr>
        <p:spPr>
          <a:xfrm>
            <a:off x="1608513" y="1017929"/>
            <a:ext cx="1212012" cy="2165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ktangel 13"/>
          <p:cNvSpPr/>
          <p:nvPr/>
        </p:nvSpPr>
        <p:spPr>
          <a:xfrm>
            <a:off x="1291244" y="2570103"/>
            <a:ext cx="1364672" cy="2165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/>
          <p:cNvSpPr/>
          <p:nvPr/>
        </p:nvSpPr>
        <p:spPr>
          <a:xfrm>
            <a:off x="2599672" y="3648945"/>
            <a:ext cx="1962851" cy="2265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frundet rektangel 11"/>
          <p:cNvSpPr/>
          <p:nvPr/>
        </p:nvSpPr>
        <p:spPr>
          <a:xfrm>
            <a:off x="5815507" y="3804834"/>
            <a:ext cx="5678454" cy="163330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</a:rPr>
              <a:t>Re-directing to another </a:t>
            </a:r>
            <a:r>
              <a:rPr lang="en-US" sz="2400" i="1" dirty="0" smtClean="0">
                <a:solidFill>
                  <a:srgbClr val="7030A0"/>
                </a:solidFill>
                <a:latin typeface="arial" panose="020B0604020202020204" pitchFamily="34" charset="0"/>
              </a:rPr>
              <a:t>action</a:t>
            </a:r>
            <a:endParaRPr lang="en-US" sz="2400" i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This is done using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RedirectToAction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(“ “)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method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that returns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RedirectToActionResult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which also implements </a:t>
            </a:r>
            <a:r>
              <a:rPr lang="en-US" dirty="0" err="1">
                <a:solidFill>
                  <a:srgbClr val="3D85C6"/>
                </a:solidFill>
                <a:latin typeface="arial" panose="020B0604020202020204" pitchFamily="34" charset="0"/>
              </a:rPr>
              <a:t>IActionResult</a:t>
            </a:r>
            <a:r>
              <a:rPr lang="en-US" dirty="0">
                <a:solidFill>
                  <a:srgbClr val="3D85C6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55646" y="448885"/>
            <a:ext cx="115740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333333"/>
                </a:solidFill>
              </a:rPr>
              <a:t> </a:t>
            </a:r>
            <a:r>
              <a:rPr lang="en-US" sz="3600" b="1" i="1" dirty="0" err="1">
                <a:solidFill>
                  <a:srgbClr val="7030A0"/>
                </a:solidFill>
                <a:latin typeface="Arial Black" panose="020B0A04020102020204" pitchFamily="34" charset="0"/>
                <a:ea typeface="+mj-ea"/>
                <a:cs typeface="+mj-cs"/>
              </a:rPr>
              <a:t>PageModel</a:t>
            </a:r>
            <a:r>
              <a:rPr lang="en-US" sz="3600" b="1" i="1" dirty="0">
                <a:solidFill>
                  <a:srgbClr val="7030A0"/>
                </a:solidFill>
                <a:latin typeface="Arial Black" panose="020B0A04020102020204" pitchFamily="34" charset="0"/>
                <a:ea typeface="+mj-ea"/>
                <a:cs typeface="+mj-cs"/>
              </a:rPr>
              <a:t> class</a:t>
            </a:r>
            <a:r>
              <a:rPr lang="en-US" sz="3600" b="1" i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 smtClean="0">
                <a:solidFill>
                  <a:srgbClr val="333333"/>
                </a:solidFill>
              </a:rPr>
              <a:t>It </a:t>
            </a:r>
            <a:r>
              <a:rPr lang="en-US" sz="3200" i="1" dirty="0">
                <a:solidFill>
                  <a:srgbClr val="333333"/>
                </a:solidFill>
              </a:rPr>
              <a:t>has the same name as the display template and ends with </a:t>
            </a:r>
            <a:r>
              <a:rPr lang="en-US" sz="3200" i="1" dirty="0">
                <a:solidFill>
                  <a:srgbClr val="0000FF"/>
                </a:solidFill>
              </a:rPr>
              <a:t>.</a:t>
            </a:r>
            <a:r>
              <a:rPr lang="en-US" sz="3200" i="1" dirty="0" err="1">
                <a:solidFill>
                  <a:srgbClr val="0000FF"/>
                </a:solidFill>
              </a:rPr>
              <a:t>cs</a:t>
            </a:r>
            <a:r>
              <a:rPr lang="en-US" sz="3200" i="1" dirty="0">
                <a:solidFill>
                  <a:srgbClr val="333333"/>
                </a:solidFill>
              </a:rPr>
              <a:t> </a:t>
            </a:r>
            <a:r>
              <a:rPr lang="en-US" sz="3200" i="1" dirty="0" smtClean="0">
                <a:solidFill>
                  <a:srgbClr val="333333"/>
                </a:solidFill>
              </a:rPr>
              <a:t>extension.</a:t>
            </a:r>
            <a:endParaRPr lang="en-US" sz="3200" i="1" dirty="0">
              <a:solidFill>
                <a:srgbClr val="333333"/>
              </a:solidFill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 smtClean="0">
                <a:solidFill>
                  <a:srgbClr val="333333"/>
                </a:solidFill>
              </a:rPr>
              <a:t>It is </a:t>
            </a:r>
            <a:r>
              <a:rPr lang="en-US" sz="3200" i="1" dirty="0">
                <a:solidFill>
                  <a:srgbClr val="333333"/>
                </a:solidFill>
              </a:rPr>
              <a:t>the model for the display template. It derives from the </a:t>
            </a:r>
            <a:r>
              <a:rPr lang="en-US" sz="3200" i="1" dirty="0" err="1">
                <a:solidFill>
                  <a:srgbClr val="3D85C6"/>
                </a:solidFill>
              </a:rPr>
              <a:t>PageModel</a:t>
            </a:r>
            <a:r>
              <a:rPr lang="en-US" sz="3200" i="1" dirty="0">
                <a:solidFill>
                  <a:srgbClr val="3D85C6"/>
                </a:solidFill>
              </a:rPr>
              <a:t> </a:t>
            </a:r>
            <a:r>
              <a:rPr lang="en-US" sz="3200" i="1" dirty="0">
                <a:solidFill>
                  <a:srgbClr val="333333"/>
                </a:solidFill>
              </a:rPr>
              <a:t>class</a:t>
            </a:r>
            <a:r>
              <a:rPr lang="en-US" sz="3200" i="1" dirty="0" smtClean="0">
                <a:solidFill>
                  <a:srgbClr val="333333"/>
                </a:solidFill>
              </a:rPr>
              <a:t>.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a-DK" sz="3200" b="0" i="1" dirty="0" smtClean="0">
                <a:solidFill>
                  <a:srgbClr val="333333"/>
                </a:solidFill>
                <a:effectLst/>
              </a:rPr>
              <a:t>It </a:t>
            </a:r>
            <a:r>
              <a:rPr lang="da-DK" sz="3200" b="0" i="1" dirty="0" err="1" smtClean="0">
                <a:solidFill>
                  <a:srgbClr val="333333"/>
                </a:solidFill>
                <a:effectLst/>
              </a:rPr>
              <a:t>contains</a:t>
            </a:r>
            <a:r>
              <a:rPr lang="da-DK" sz="3200" b="0" i="1" dirty="0" smtClean="0">
                <a:solidFill>
                  <a:srgbClr val="333333"/>
                </a:solidFill>
                <a:effectLst/>
              </a:rPr>
              <a:t> </a:t>
            </a:r>
            <a:r>
              <a:rPr lang="da-DK" sz="3200" b="0" i="1" dirty="0" smtClean="0">
                <a:solidFill>
                  <a:srgbClr val="7030A0"/>
                </a:solidFill>
                <a:effectLst/>
              </a:rPr>
              <a:t>Properties</a:t>
            </a:r>
            <a:r>
              <a:rPr lang="da-DK" sz="3200" b="0" i="1" dirty="0" smtClean="0">
                <a:solidFill>
                  <a:srgbClr val="333333"/>
                </a:solidFill>
                <a:effectLst/>
              </a:rPr>
              <a:t> and </a:t>
            </a:r>
            <a:r>
              <a:rPr lang="da-DK" sz="3200" b="0" i="1" dirty="0" smtClean="0">
                <a:solidFill>
                  <a:srgbClr val="7030A0"/>
                </a:solidFill>
                <a:effectLst/>
              </a:rPr>
              <a:t>Handler </a:t>
            </a:r>
            <a:r>
              <a:rPr lang="da-DK" sz="3200" b="0" i="1" dirty="0" err="1" smtClean="0">
                <a:solidFill>
                  <a:srgbClr val="7030A0"/>
                </a:solidFill>
                <a:effectLst/>
              </a:rPr>
              <a:t>methods</a:t>
            </a:r>
            <a:r>
              <a:rPr lang="da-DK" sz="3200" b="0" i="1" dirty="0" smtClean="0">
                <a:solidFill>
                  <a:srgbClr val="333333"/>
                </a:solidFill>
                <a:effectLst/>
              </a:rPr>
              <a:t>.</a:t>
            </a:r>
            <a:endParaRPr lang="en-US" sz="3200" b="0" i="1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51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702776" y="4800098"/>
            <a:ext cx="11231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When a Razor Page receives a request, </a:t>
            </a:r>
            <a:r>
              <a:rPr lang="en-US" altLang="en-US" u="sng" dirty="0">
                <a:solidFill>
                  <a:srgbClr val="0D112B"/>
                </a:solidFill>
                <a:latin typeface="Whitney SSm A"/>
              </a:rPr>
              <a:t>a single handler 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method is selected to run, based on the incoming request ( </a:t>
            </a:r>
            <a:r>
              <a:rPr lang="en-US" altLang="en-US" b="1" i="1" dirty="0">
                <a:solidFill>
                  <a:srgbClr val="7030A0"/>
                </a:solidFill>
                <a:latin typeface="Whitney SSm A"/>
              </a:rPr>
              <a:t>Get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 or </a:t>
            </a:r>
            <a:r>
              <a:rPr lang="en-US" altLang="en-US" b="1" i="1" dirty="0">
                <a:solidFill>
                  <a:srgbClr val="7030A0"/>
                </a:solidFill>
                <a:latin typeface="Whitney SSm A"/>
              </a:rPr>
              <a:t>Post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). </a:t>
            </a:r>
            <a:endParaRPr lang="en-US" altLang="en-US" dirty="0">
              <a:solidFill>
                <a:srgbClr val="0D112B"/>
              </a:solidFill>
              <a:latin typeface="Whitney SSm 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7625" y="75784"/>
            <a:ext cx="9506562" cy="569905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 smtClean="0"/>
              <a:t> </a:t>
            </a:r>
            <a:r>
              <a:rPr lang="da-DK" sz="3600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Handler </a:t>
            </a:r>
            <a:r>
              <a:rPr lang="da-DK" sz="3600" b="1" i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methods</a:t>
            </a:r>
            <a:r>
              <a:rPr lang="da-DK" sz="3600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&amp;&amp; </a:t>
            </a:r>
            <a:r>
              <a:rPr lang="da-DK" sz="3600" b="1" i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naming</a:t>
            </a:r>
            <a:r>
              <a:rPr lang="da-DK" sz="3600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sz="3600" b="1" i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convention</a:t>
            </a:r>
            <a:endParaRPr lang="en-US" sz="3600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95" y="645689"/>
            <a:ext cx="7479370" cy="41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540111" y="0"/>
            <a:ext cx="10504901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dirty="0" smtClean="0">
                <a:solidFill>
                  <a:srgbClr val="7030A0"/>
                </a:solidFill>
                <a:latin typeface="Whitney SSm A"/>
              </a:rPr>
              <a:t>How is a handler method selected ?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Handler methods are 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matched via a naming 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convention: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7030A0"/>
                </a:solidFill>
                <a:latin typeface="Whitney SSm A"/>
              </a:rPr>
              <a:t>On</a:t>
            </a:r>
            <a:r>
              <a:rPr lang="en-US" altLang="en-US" sz="14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  <a:r>
              <a:rPr lang="en-US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v</a:t>
            </a:r>
            <a:r>
              <a:rPr lang="en-US" altLang="en-US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erb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}[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Async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r>
              <a:rPr lang="en-US" altLang="en-US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verb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 is the HTTP 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method  :  </a:t>
            </a:r>
            <a:r>
              <a:rPr lang="da-DK" altLang="en-US" b="1" i="1" dirty="0">
                <a:solidFill>
                  <a:srgbClr val="7030A0"/>
                </a:solidFill>
              </a:rPr>
              <a:t>Get</a:t>
            </a:r>
            <a:r>
              <a:rPr lang="da-DK" altLang="en-US" i="1" dirty="0">
                <a:solidFill>
                  <a:srgbClr val="7030A0"/>
                </a:solidFill>
              </a:rPr>
              <a:t> </a:t>
            </a:r>
            <a:r>
              <a:rPr lang="da-DK" altLang="en-US" i="1" dirty="0" smtClean="0">
                <a:solidFill>
                  <a:srgbClr val="7030A0"/>
                </a:solidFill>
              </a:rPr>
              <a:t>, </a:t>
            </a:r>
            <a:r>
              <a:rPr lang="da-DK" altLang="en-US" b="1" i="1" dirty="0">
                <a:solidFill>
                  <a:srgbClr val="7030A0"/>
                </a:solidFill>
              </a:rPr>
              <a:t>Post</a:t>
            </a:r>
            <a:r>
              <a:rPr lang="da-DK" altLang="en-US" i="1" dirty="0">
                <a:solidFill>
                  <a:srgbClr val="7030A0"/>
                </a:solidFill>
              </a:rPr>
              <a:t>, </a:t>
            </a:r>
            <a:r>
              <a:rPr lang="da-DK" altLang="en-US" b="1" i="1" dirty="0" err="1" smtClean="0">
                <a:solidFill>
                  <a:srgbClr val="7030A0"/>
                </a:solidFill>
              </a:rPr>
              <a:t>Delete</a:t>
            </a:r>
            <a:r>
              <a:rPr lang="da-DK" altLang="en-US" b="1" i="1" dirty="0" smtClean="0">
                <a:solidFill>
                  <a:srgbClr val="7030A0"/>
                </a:solidFill>
              </a:rPr>
              <a:t> </a:t>
            </a:r>
            <a:r>
              <a:rPr lang="da-DK" altLang="en-US" i="1" dirty="0" smtClean="0">
                <a:solidFill>
                  <a:srgbClr val="7030A0"/>
                </a:solidFill>
              </a:rPr>
              <a:t>, </a:t>
            </a:r>
            <a:r>
              <a:rPr lang="da-DK" altLang="en-US" b="1" i="1" dirty="0" smtClean="0">
                <a:solidFill>
                  <a:srgbClr val="7030A0"/>
                </a:solidFill>
              </a:rPr>
              <a:t>Put</a:t>
            </a:r>
            <a:r>
              <a:rPr lang="da-DK" altLang="en-US" b="1" dirty="0" smtClean="0"/>
              <a:t>.</a:t>
            </a:r>
            <a:r>
              <a:rPr lang="da-DK" altLang="en-US" dirty="0" smtClean="0"/>
              <a:t> </a:t>
            </a:r>
            <a:endParaRPr lang="en-US" altLang="en-US" b="1" dirty="0"/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en-US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async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 is optional.</a:t>
            </a:r>
            <a:r>
              <a:rPr lang="en-US" altLang="en-US" dirty="0"/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da-DK" altLang="en-US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When a Razor Page receives a request, </a:t>
            </a:r>
            <a:r>
              <a:rPr lang="en-US" altLang="en-US" u="sng" dirty="0" smtClean="0">
                <a:solidFill>
                  <a:srgbClr val="0D112B"/>
                </a:solidFill>
                <a:latin typeface="Whitney SSm A"/>
              </a:rPr>
              <a:t>a single handler method 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is selected to run: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If the incoming request is a Get request                     the </a:t>
            </a:r>
            <a:r>
              <a:rPr lang="en-US" altLang="en-US" b="1" i="1" dirty="0" err="1" smtClean="0">
                <a:solidFill>
                  <a:srgbClr val="7030A0"/>
                </a:solidFill>
                <a:latin typeface="Whitney SSm A"/>
              </a:rPr>
              <a:t>OnGet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 handler method is selected.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If the incoming request is a Post request                      the </a:t>
            </a:r>
            <a:r>
              <a:rPr lang="en-US" altLang="en-US" b="1" i="1" dirty="0" err="1" smtClean="0">
                <a:solidFill>
                  <a:srgbClr val="7030A0"/>
                </a:solidFill>
                <a:latin typeface="Whitney SSm A"/>
              </a:rPr>
              <a:t>OnPost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 handler method is selected.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en-US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i="1" dirty="0" smtClean="0">
              <a:solidFill>
                <a:srgbClr val="0D112B"/>
              </a:solidFill>
              <a:latin typeface="Whitney SSm 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0D112B"/>
                </a:solidFill>
                <a:latin typeface="Whitney SSm A"/>
              </a:rPr>
              <a:t>Important 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solidFill>
                  <a:srgbClr val="0D112B"/>
                </a:solidFill>
                <a:latin typeface="Whitney SSm A"/>
              </a:rPr>
              <a:t>For </a:t>
            </a:r>
            <a:r>
              <a:rPr lang="en-US" altLang="en-US" u="sng" dirty="0">
                <a:solidFill>
                  <a:srgbClr val="0D112B"/>
                </a:solidFill>
                <a:latin typeface="Whitney SSm A"/>
              </a:rPr>
              <a:t>HTML forms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, it's very common to have an </a:t>
            </a:r>
            <a:r>
              <a:rPr lang="en-US" altLang="en-US" sz="1400" b="1" i="1" dirty="0">
                <a:solidFill>
                  <a:srgbClr val="7030A0"/>
                </a:solidFill>
                <a:latin typeface="Whitney SSm A"/>
              </a:rPr>
              <a:t> </a:t>
            </a:r>
            <a:r>
              <a:rPr lang="en-US" altLang="en-US" b="1" i="1" dirty="0" err="1">
                <a:solidFill>
                  <a:srgbClr val="7030A0"/>
                </a:solidFill>
                <a:latin typeface="Whitney SSm A"/>
              </a:rPr>
              <a:t>OnGet</a:t>
            </a:r>
            <a:r>
              <a:rPr lang="en-US" altLang="en-US" b="1" i="1" dirty="0">
                <a:solidFill>
                  <a:srgbClr val="7030A0"/>
                </a:solidFill>
                <a:latin typeface="Whitney SSm A"/>
              </a:rPr>
              <a:t> 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 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handler method 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that displays the initial empty 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form ( for example when creating objects), 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and an</a:t>
            </a:r>
            <a:r>
              <a:rPr lang="en-US" altLang="en-US" b="1" i="1" dirty="0">
                <a:solidFill>
                  <a:srgbClr val="7030A0"/>
                </a:solidFill>
                <a:latin typeface="Whitney SSm A"/>
              </a:rPr>
              <a:t> </a:t>
            </a:r>
            <a:r>
              <a:rPr lang="en-US" altLang="en-US" b="1" i="1" dirty="0" err="1">
                <a:solidFill>
                  <a:srgbClr val="7030A0"/>
                </a:solidFill>
                <a:latin typeface="Whitney SSm A"/>
              </a:rPr>
              <a:t>OnPost</a:t>
            </a:r>
            <a:r>
              <a:rPr lang="en-US" alt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handler </a:t>
            </a:r>
            <a:r>
              <a:rPr lang="en-US" altLang="en-US" dirty="0" smtClean="0">
                <a:solidFill>
                  <a:srgbClr val="0D112B"/>
                </a:solidFill>
                <a:latin typeface="Whitney SSm A"/>
              </a:rPr>
              <a:t>method that 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handles the </a:t>
            </a:r>
            <a:r>
              <a:rPr lang="en-US" alt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POST</a:t>
            </a:r>
            <a:r>
              <a:rPr lang="en-US" altLang="en-US" dirty="0">
                <a:solidFill>
                  <a:srgbClr val="0D112B"/>
                </a:solidFill>
                <a:latin typeface="Whitney SSm A"/>
              </a:rPr>
              <a:t> back from the client</a:t>
            </a:r>
            <a:r>
              <a:rPr lang="en-US" altLang="en-US" sz="700" dirty="0"/>
              <a:t> </a:t>
            </a:r>
            <a:r>
              <a:rPr lang="en-US" altLang="en-US" sz="700" dirty="0" smtClean="0"/>
              <a:t>.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cxnSp>
        <p:nvCxnSpPr>
          <p:cNvPr id="3" name="Lige pilforbindelse 2"/>
          <p:cNvCxnSpPr/>
          <p:nvPr/>
        </p:nvCxnSpPr>
        <p:spPr>
          <a:xfrm flipV="1">
            <a:off x="5587569" y="3324927"/>
            <a:ext cx="1051797" cy="142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V="1">
            <a:off x="5699602" y="3724720"/>
            <a:ext cx="1051797" cy="142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6984" y="1571775"/>
            <a:ext cx="10716958" cy="332398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OnGet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or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OnGetAsync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 ( asynchronous behavior)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method is selected for </a:t>
            </a:r>
            <a:r>
              <a:rPr lang="en-US" altLang="en-US" b="1" i="1" dirty="0">
                <a:solidFill>
                  <a:srgbClr val="7030A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requests.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he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OnPost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or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OnPostAsync</a:t>
            </a:r>
            <a:r>
              <a:rPr lang="en-US" altLang="en-US" dirty="0">
                <a:solidFill>
                  <a:srgbClr val="C7254E"/>
                </a:solidFill>
                <a:latin typeface="Menlo"/>
              </a:rPr>
              <a:t> ( asynchronous behavior)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method is selected for </a:t>
            </a:r>
            <a:r>
              <a:rPr lang="en-US" altLang="en-US" b="1" i="1" dirty="0">
                <a:solidFill>
                  <a:srgbClr val="7030A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POST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requests.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86984" y="791529"/>
            <a:ext cx="3681290" cy="606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 err="1">
                <a:solidFill>
                  <a:srgbClr val="7030A0"/>
                </a:solidFill>
              </a:rPr>
              <a:t>OnGet</a:t>
            </a:r>
            <a:r>
              <a:rPr lang="da-DK" sz="3200" b="1" i="1" dirty="0">
                <a:solidFill>
                  <a:srgbClr val="7030A0"/>
                </a:solidFill>
              </a:rPr>
              <a:t>  &amp;&amp; </a:t>
            </a:r>
            <a:r>
              <a:rPr lang="da-DK" sz="3200" b="1" i="1" dirty="0" err="1">
                <a:solidFill>
                  <a:srgbClr val="7030A0"/>
                </a:solidFill>
              </a:rPr>
              <a:t>OnPost</a:t>
            </a:r>
            <a:endParaRPr lang="en-US" sz="32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339" y="1459562"/>
            <a:ext cx="10515600" cy="1259950"/>
          </a:xfrm>
        </p:spPr>
        <p:txBody>
          <a:bodyPr>
            <a:normAutofit fontScale="90000"/>
          </a:bodyPr>
          <a:lstStyle/>
          <a:p>
            <a:r>
              <a:rPr lang="da-DK" sz="2800" b="1" dirty="0" smtClean="0">
                <a:solidFill>
                  <a:srgbClr val="0070C0"/>
                </a:solidFill>
              </a:rPr>
              <a:t/>
            </a:r>
            <a:br>
              <a:rPr lang="da-DK" sz="2800" b="1" dirty="0" smtClean="0">
                <a:solidFill>
                  <a:srgbClr val="0070C0"/>
                </a:solidFill>
              </a:rPr>
            </a:br>
            <a:r>
              <a:rPr lang="da-DK" sz="2800" b="1" dirty="0" smtClean="0">
                <a:solidFill>
                  <a:srgbClr val="0070C0"/>
                </a:solidFill>
              </a:rPr>
              <a:t/>
            </a:r>
            <a:br>
              <a:rPr lang="da-DK" sz="2800" b="1" dirty="0" smtClean="0">
                <a:solidFill>
                  <a:srgbClr val="0070C0"/>
                </a:solidFill>
              </a:rPr>
            </a:br>
            <a:r>
              <a:rPr lang="da-DK" sz="2800" b="1" dirty="0" smtClean="0">
                <a:solidFill>
                  <a:srgbClr val="7030A0"/>
                </a:solidFill>
              </a:rPr>
              <a:t> </a:t>
            </a:r>
            <a:r>
              <a:rPr lang="da-DK" sz="2800" b="1" i="1" u="sng" dirty="0" err="1" smtClean="0">
                <a:solidFill>
                  <a:srgbClr val="7030A0"/>
                </a:solidFill>
              </a:rPr>
              <a:t>When</a:t>
            </a:r>
            <a:r>
              <a:rPr lang="da-DK" sz="2800" b="1" i="1" u="sng" dirty="0" smtClean="0">
                <a:solidFill>
                  <a:srgbClr val="7030A0"/>
                </a:solidFill>
              </a:rPr>
              <a:t> is the </a:t>
            </a:r>
            <a:r>
              <a:rPr lang="da-DK" sz="2800" b="1" i="1" u="sng" dirty="0" err="1" smtClean="0">
                <a:solidFill>
                  <a:srgbClr val="7030A0"/>
                </a:solidFill>
              </a:rPr>
              <a:t>OnGet</a:t>
            </a:r>
            <a:r>
              <a:rPr lang="da-DK" sz="2800" b="1" i="1" u="sng" dirty="0" smtClean="0">
                <a:solidFill>
                  <a:srgbClr val="7030A0"/>
                </a:solidFill>
              </a:rPr>
              <a:t> </a:t>
            </a:r>
            <a:r>
              <a:rPr lang="da-DK" sz="2800" b="1" i="1" u="sng" dirty="0" err="1" smtClean="0">
                <a:solidFill>
                  <a:srgbClr val="7030A0"/>
                </a:solidFill>
              </a:rPr>
              <a:t>method</a:t>
            </a:r>
            <a:r>
              <a:rPr lang="da-DK" sz="2800" b="1" i="1" u="sng" dirty="0" smtClean="0">
                <a:solidFill>
                  <a:srgbClr val="7030A0"/>
                </a:solidFill>
              </a:rPr>
              <a:t> </a:t>
            </a:r>
            <a:r>
              <a:rPr lang="da-DK" sz="2800" b="1" i="1" u="sng" dirty="0" err="1" smtClean="0">
                <a:solidFill>
                  <a:srgbClr val="7030A0"/>
                </a:solidFill>
              </a:rPr>
              <a:t>called</a:t>
            </a:r>
            <a:r>
              <a:rPr lang="da-DK" sz="2800" b="1" i="1" u="sng" dirty="0" smtClean="0">
                <a:solidFill>
                  <a:srgbClr val="7030A0"/>
                </a:solidFill>
              </a:rPr>
              <a:t> </a:t>
            </a:r>
            <a:r>
              <a:rPr lang="da-DK" sz="2800" b="1" u="sng" dirty="0" smtClean="0">
                <a:solidFill>
                  <a:srgbClr val="7030A0"/>
                </a:solidFill>
              </a:rPr>
              <a:t>?</a:t>
            </a:r>
            <a:br>
              <a:rPr lang="da-DK" sz="2800" b="1" u="sng" dirty="0" smtClean="0">
                <a:solidFill>
                  <a:srgbClr val="7030A0"/>
                </a:solidFill>
              </a:rPr>
            </a:br>
            <a:r>
              <a:rPr lang="da-DK" sz="2800" b="1" dirty="0">
                <a:solidFill>
                  <a:srgbClr val="7030A0"/>
                </a:solidFill>
              </a:rPr>
              <a:t/>
            </a:r>
            <a:br>
              <a:rPr lang="da-DK" sz="2800" b="1" dirty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169058" y="2775617"/>
            <a:ext cx="983888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b="1" dirty="0" err="1"/>
              <a:t>When</a:t>
            </a:r>
            <a:r>
              <a:rPr lang="da-DK" sz="2400" b="1" dirty="0"/>
              <a:t> </a:t>
            </a:r>
            <a:r>
              <a:rPr lang="da-DK" sz="2400" b="1" dirty="0" err="1" smtClean="0"/>
              <a:t>navigating</a:t>
            </a:r>
            <a:r>
              <a:rPr lang="da-DK" sz="2400" b="1" dirty="0" smtClean="0"/>
              <a:t> to a page, </a:t>
            </a:r>
            <a:r>
              <a:rPr lang="da-DK" sz="2400" b="1" dirty="0" err="1" smtClean="0"/>
              <a:t>its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OnGet</a:t>
            </a:r>
            <a:r>
              <a:rPr lang="da-DK" sz="2400" b="1" dirty="0" smtClean="0"/>
              <a:t> handler </a:t>
            </a:r>
            <a:r>
              <a:rPr lang="da-DK" sz="2400" b="1" dirty="0" err="1" smtClean="0"/>
              <a:t>method</a:t>
            </a:r>
            <a:r>
              <a:rPr lang="da-DK" sz="2400" b="1" dirty="0" smtClean="0"/>
              <a:t> is </a:t>
            </a:r>
            <a:r>
              <a:rPr lang="da-DK" sz="2400" b="1" dirty="0" err="1" smtClean="0"/>
              <a:t>invoked</a:t>
            </a:r>
            <a:endParaRPr lang="da-DK" sz="2400" b="1" dirty="0" smtClean="0"/>
          </a:p>
          <a:p>
            <a:endParaRPr lang="da-DK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400" b="1" dirty="0" smtClean="0"/>
              <a:t>With a form </a:t>
            </a:r>
            <a:r>
              <a:rPr lang="da-DK" sz="2400" b="1" dirty="0" err="1"/>
              <a:t>using</a:t>
            </a:r>
            <a:r>
              <a:rPr lang="da-DK" sz="2400" b="1" dirty="0"/>
              <a:t> the </a:t>
            </a:r>
            <a:r>
              <a:rPr lang="da-DK" sz="2400" b="1" u="sng" dirty="0"/>
              <a:t>Get </a:t>
            </a:r>
            <a:r>
              <a:rPr lang="da-DK" sz="2400" b="1" dirty="0" err="1" smtClean="0"/>
              <a:t>method</a:t>
            </a:r>
            <a:r>
              <a:rPr lang="da-DK" sz="2400" b="1" dirty="0" smtClean="0"/>
              <a:t> (</a:t>
            </a:r>
            <a:r>
              <a:rPr lang="da-DK" i="1" dirty="0" err="1" smtClean="0"/>
              <a:t>i.e</a:t>
            </a:r>
            <a:r>
              <a:rPr lang="da-DK" i="1" dirty="0" smtClean="0"/>
              <a:t> </a:t>
            </a:r>
            <a:r>
              <a:rPr lang="da-DK" i="1" dirty="0" err="1" smtClean="0"/>
              <a:t>implementing</a:t>
            </a:r>
            <a:r>
              <a:rPr lang="da-DK" i="1" dirty="0" smtClean="0"/>
              <a:t>  </a:t>
            </a:r>
            <a:r>
              <a:rPr lang="da-DK" i="1" dirty="0" err="1" smtClean="0"/>
              <a:t>search</a:t>
            </a:r>
            <a:r>
              <a:rPr lang="da-DK" i="1" dirty="0" smtClean="0"/>
              <a:t>, </a:t>
            </a:r>
            <a:r>
              <a:rPr lang="da-DK" i="1" dirty="0" err="1" smtClean="0"/>
              <a:t>filtering</a:t>
            </a:r>
            <a:r>
              <a:rPr lang="da-DK" i="1" dirty="0" smtClean="0"/>
              <a:t>…..etc.</a:t>
            </a:r>
            <a:r>
              <a:rPr lang="da-DK" sz="2400" i="1" dirty="0" smtClean="0"/>
              <a:t> ), the </a:t>
            </a:r>
            <a:r>
              <a:rPr lang="da-DK" sz="2400" i="1" dirty="0" err="1" smtClean="0"/>
              <a:t>OnGet</a:t>
            </a:r>
            <a:r>
              <a:rPr lang="da-DK" sz="2400" i="1" dirty="0" smtClean="0"/>
              <a:t> </a:t>
            </a:r>
            <a:r>
              <a:rPr lang="da-DK" sz="2400" i="1" dirty="0" err="1" smtClean="0"/>
              <a:t>method</a:t>
            </a:r>
            <a:r>
              <a:rPr lang="da-DK" sz="2400" i="1" dirty="0" smtClean="0"/>
              <a:t> of the page is </a:t>
            </a:r>
            <a:r>
              <a:rPr lang="da-DK" sz="2400" i="1" dirty="0" err="1" smtClean="0"/>
              <a:t>invoked</a:t>
            </a:r>
            <a:r>
              <a:rPr lang="da-DK" sz="2400" i="1" dirty="0" smtClean="0"/>
              <a:t>.</a:t>
            </a:r>
            <a:r>
              <a:rPr lang="da-DK" sz="2400" b="1" dirty="0">
                <a:solidFill>
                  <a:srgbClr val="0070C0"/>
                </a:solidFill>
              </a:rPr>
              <a:t/>
            </a:r>
            <a:br>
              <a:rPr lang="da-DK" sz="2400" b="1" dirty="0">
                <a:solidFill>
                  <a:srgbClr val="0070C0"/>
                </a:solidFill>
              </a:rPr>
            </a:br>
            <a:endParaRPr lang="en-US" sz="2400" dirty="0"/>
          </a:p>
        </p:txBody>
      </p:sp>
      <p:sp>
        <p:nvSpPr>
          <p:cNvPr id="6" name="Rektangel 5"/>
          <p:cNvSpPr/>
          <p:nvPr/>
        </p:nvSpPr>
        <p:spPr>
          <a:xfrm>
            <a:off x="3993864" y="756976"/>
            <a:ext cx="2242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200" b="1" i="1" dirty="0">
                <a:solidFill>
                  <a:srgbClr val="7030A0"/>
                </a:solidFill>
              </a:rPr>
              <a:t>Get </a:t>
            </a:r>
            <a:r>
              <a:rPr lang="da-DK" sz="3200" b="1" i="1" dirty="0" err="1">
                <a:solidFill>
                  <a:srgbClr val="7030A0"/>
                </a:solidFill>
              </a:rPr>
              <a:t>Request</a:t>
            </a:r>
            <a:endParaRPr lang="en-US" sz="32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339" y="1459562"/>
            <a:ext cx="10515600" cy="1259950"/>
          </a:xfrm>
        </p:spPr>
        <p:txBody>
          <a:bodyPr>
            <a:normAutofit fontScale="90000"/>
          </a:bodyPr>
          <a:lstStyle/>
          <a:p>
            <a:r>
              <a:rPr lang="da-DK" sz="2800" b="1" dirty="0" smtClean="0">
                <a:solidFill>
                  <a:srgbClr val="0070C0"/>
                </a:solidFill>
              </a:rPr>
              <a:t/>
            </a:r>
            <a:br>
              <a:rPr lang="da-DK" sz="2800" b="1" dirty="0" smtClean="0">
                <a:solidFill>
                  <a:srgbClr val="0070C0"/>
                </a:solidFill>
              </a:rPr>
            </a:br>
            <a:r>
              <a:rPr lang="da-DK" sz="2800" b="1" dirty="0" smtClean="0">
                <a:solidFill>
                  <a:srgbClr val="0070C0"/>
                </a:solidFill>
              </a:rPr>
              <a:t/>
            </a:r>
            <a:br>
              <a:rPr lang="da-DK" sz="2800" b="1" dirty="0" smtClean="0">
                <a:solidFill>
                  <a:srgbClr val="0070C0"/>
                </a:solidFill>
              </a:rPr>
            </a:br>
            <a:r>
              <a:rPr lang="da-DK" sz="2800" b="1" dirty="0" smtClean="0">
                <a:solidFill>
                  <a:srgbClr val="7030A0"/>
                </a:solidFill>
              </a:rPr>
              <a:t> </a:t>
            </a:r>
            <a:r>
              <a:rPr lang="da-DK" sz="2800" b="1" i="1" dirty="0" err="1" smtClean="0">
                <a:solidFill>
                  <a:srgbClr val="7030A0"/>
                </a:solidFill>
              </a:rPr>
              <a:t>When</a:t>
            </a:r>
            <a:r>
              <a:rPr lang="da-DK" sz="2800" b="1" i="1" dirty="0" smtClean="0">
                <a:solidFill>
                  <a:srgbClr val="7030A0"/>
                </a:solidFill>
              </a:rPr>
              <a:t> is the </a:t>
            </a:r>
            <a:r>
              <a:rPr lang="da-DK" sz="2800" b="1" i="1" dirty="0" err="1" smtClean="0">
                <a:solidFill>
                  <a:srgbClr val="7030A0"/>
                </a:solidFill>
              </a:rPr>
              <a:t>OnPost</a:t>
            </a:r>
            <a:r>
              <a:rPr lang="da-DK" sz="2800" b="1" i="1" dirty="0" smtClean="0">
                <a:solidFill>
                  <a:srgbClr val="7030A0"/>
                </a:solidFill>
              </a:rPr>
              <a:t> </a:t>
            </a:r>
            <a:r>
              <a:rPr lang="da-DK" sz="2800" b="1" i="1" dirty="0" err="1" smtClean="0">
                <a:solidFill>
                  <a:srgbClr val="7030A0"/>
                </a:solidFill>
              </a:rPr>
              <a:t>method</a:t>
            </a:r>
            <a:r>
              <a:rPr lang="da-DK" sz="2800" b="1" i="1" dirty="0" smtClean="0">
                <a:solidFill>
                  <a:srgbClr val="7030A0"/>
                </a:solidFill>
              </a:rPr>
              <a:t> </a:t>
            </a:r>
            <a:r>
              <a:rPr lang="da-DK" sz="2800" b="1" i="1" dirty="0" err="1" smtClean="0">
                <a:solidFill>
                  <a:srgbClr val="7030A0"/>
                </a:solidFill>
              </a:rPr>
              <a:t>called</a:t>
            </a:r>
            <a:r>
              <a:rPr lang="da-DK" sz="2800" b="1" i="1" dirty="0" smtClean="0">
                <a:solidFill>
                  <a:srgbClr val="7030A0"/>
                </a:solidFill>
              </a:rPr>
              <a:t> </a:t>
            </a:r>
            <a:r>
              <a:rPr lang="da-DK" sz="2800" b="1" dirty="0" smtClean="0">
                <a:solidFill>
                  <a:srgbClr val="7030A0"/>
                </a:solidFill>
              </a:rPr>
              <a:t>?</a:t>
            </a:r>
            <a:r>
              <a:rPr lang="da-DK" sz="2800" b="1" dirty="0" smtClean="0"/>
              <a:t/>
            </a:r>
            <a:br>
              <a:rPr lang="da-DK" sz="2800" b="1" dirty="0" smtClean="0"/>
            </a:br>
            <a:r>
              <a:rPr lang="da-DK" sz="2800" b="1" dirty="0"/>
              <a:t/>
            </a:r>
            <a:br>
              <a:rPr lang="da-DK" sz="2800" b="1" dirty="0"/>
            </a:b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089701" y="2524152"/>
            <a:ext cx="86654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b="1" dirty="0" err="1" smtClean="0"/>
              <a:t>When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submitting</a:t>
            </a:r>
            <a:r>
              <a:rPr lang="da-DK" sz="2400" b="1" dirty="0" smtClean="0"/>
              <a:t> </a:t>
            </a:r>
            <a:r>
              <a:rPr lang="da-DK" sz="2400" b="1" dirty="0"/>
              <a:t>a </a:t>
            </a:r>
            <a:r>
              <a:rPr lang="da-DK" sz="2400" b="1" dirty="0" smtClean="0"/>
              <a:t>form  the </a:t>
            </a:r>
            <a:r>
              <a:rPr lang="da-DK" sz="2400" b="1" dirty="0" err="1" smtClean="0"/>
              <a:t>On</a:t>
            </a:r>
            <a:r>
              <a:rPr lang="da-DK" sz="2400" b="1" u="sng" dirty="0" err="1" smtClean="0"/>
              <a:t>Post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method</a:t>
            </a:r>
            <a:r>
              <a:rPr lang="da-DK" sz="2400" b="1" dirty="0" smtClean="0"/>
              <a:t> of the same page is </a:t>
            </a:r>
            <a:r>
              <a:rPr lang="da-DK" sz="2400" b="1" dirty="0" err="1" smtClean="0"/>
              <a:t>invoked</a:t>
            </a:r>
            <a:r>
              <a:rPr lang="en-US" sz="2400" dirty="0" smtClean="0"/>
              <a:t>.</a:t>
            </a:r>
            <a:endParaRPr lang="da-DK" sz="2400" b="1" dirty="0" smtClean="0"/>
          </a:p>
        </p:txBody>
      </p:sp>
      <p:sp>
        <p:nvSpPr>
          <p:cNvPr id="6" name="Rektangel 5"/>
          <p:cNvSpPr/>
          <p:nvPr/>
        </p:nvSpPr>
        <p:spPr>
          <a:xfrm>
            <a:off x="3486917" y="742763"/>
            <a:ext cx="2366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200" b="1" i="1" dirty="0">
                <a:solidFill>
                  <a:srgbClr val="7030A0"/>
                </a:solidFill>
              </a:rPr>
              <a:t>Post </a:t>
            </a:r>
            <a:r>
              <a:rPr lang="da-DK" sz="3200" b="1" i="1" dirty="0" err="1">
                <a:solidFill>
                  <a:srgbClr val="7030A0"/>
                </a:solidFill>
              </a:rPr>
              <a:t>Request</a:t>
            </a:r>
            <a:endParaRPr lang="en-US" sz="3200" b="1" i="1" dirty="0">
              <a:solidFill>
                <a:srgbClr val="7030A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580186" y="3619739"/>
            <a:ext cx="102451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400" b="1" dirty="0" smtClean="0">
                <a:solidFill>
                  <a:srgbClr val="0070C0"/>
                </a:solidFill>
              </a:rPr>
              <a:t>NB : As </a:t>
            </a:r>
            <a:r>
              <a:rPr lang="da-DK" sz="2400" b="1" dirty="0" err="1" smtClean="0">
                <a:solidFill>
                  <a:srgbClr val="0070C0"/>
                </a:solidFill>
              </a:rPr>
              <a:t>we</a:t>
            </a:r>
            <a:r>
              <a:rPr lang="da-DK" sz="2400" b="1" dirty="0" smtClean="0">
                <a:solidFill>
                  <a:srgbClr val="0070C0"/>
                </a:solidFill>
              </a:rPr>
              <a:t> </a:t>
            </a:r>
            <a:r>
              <a:rPr lang="da-DK" sz="2400" b="1" dirty="0" err="1" smtClean="0">
                <a:solidFill>
                  <a:srgbClr val="0070C0"/>
                </a:solidFill>
              </a:rPr>
              <a:t>will</a:t>
            </a:r>
            <a:r>
              <a:rPr lang="da-DK" sz="2400" b="1" dirty="0" smtClean="0">
                <a:solidFill>
                  <a:srgbClr val="0070C0"/>
                </a:solidFill>
              </a:rPr>
              <a:t> </a:t>
            </a:r>
            <a:r>
              <a:rPr lang="da-DK" sz="2400" b="1" dirty="0" err="1" smtClean="0">
                <a:solidFill>
                  <a:srgbClr val="0070C0"/>
                </a:solidFill>
              </a:rPr>
              <a:t>see</a:t>
            </a:r>
            <a:r>
              <a:rPr lang="da-DK" sz="2400" b="1" dirty="0" smtClean="0">
                <a:solidFill>
                  <a:srgbClr val="0070C0"/>
                </a:solidFill>
              </a:rPr>
              <a:t> in Tag Helpers </a:t>
            </a:r>
            <a:r>
              <a:rPr lang="da-DK" sz="2400" b="1" dirty="0" err="1" smtClean="0">
                <a:solidFill>
                  <a:srgbClr val="0070C0"/>
                </a:solidFill>
              </a:rPr>
              <a:t>chapter</a:t>
            </a:r>
            <a:r>
              <a:rPr lang="da-DK" sz="2400" b="1" dirty="0" smtClean="0">
                <a:solidFill>
                  <a:srgbClr val="0070C0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400" b="1" dirty="0" err="1" smtClean="0"/>
              <a:t>You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can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define</a:t>
            </a:r>
            <a:r>
              <a:rPr lang="da-DK" sz="2400" b="1" dirty="0" smtClean="0"/>
              <a:t> </a:t>
            </a:r>
            <a:r>
              <a:rPr lang="da-DK" sz="2400" b="1" u="sng" dirty="0" smtClean="0"/>
              <a:t>the page </a:t>
            </a:r>
            <a:r>
              <a:rPr lang="da-DK" sz="2400" b="1" dirty="0" err="1" smtClean="0"/>
              <a:t>that</a:t>
            </a:r>
            <a:r>
              <a:rPr lang="da-DK" sz="2400" b="1" dirty="0" smtClean="0"/>
              <a:t> </a:t>
            </a:r>
            <a:r>
              <a:rPr lang="da-DK" sz="2400" b="1" dirty="0"/>
              <a:t> </a:t>
            </a:r>
            <a:r>
              <a:rPr lang="da-DK" sz="2400" b="1" dirty="0" err="1" smtClean="0"/>
              <a:t>will</a:t>
            </a:r>
            <a:r>
              <a:rPr lang="da-DK" sz="2400" b="1" dirty="0" smtClean="0"/>
              <a:t> handle the form data.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400" b="1" dirty="0" err="1" smtClean="0"/>
              <a:t>You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can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even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define</a:t>
            </a:r>
            <a:r>
              <a:rPr lang="da-DK" sz="2400" b="1" dirty="0" smtClean="0"/>
              <a:t> </a:t>
            </a:r>
            <a:r>
              <a:rPr lang="da-DK" sz="2400" b="1" u="sng" dirty="0" err="1" smtClean="0"/>
              <a:t>your</a:t>
            </a:r>
            <a:r>
              <a:rPr lang="da-DK" sz="2400" b="1" u="sng" dirty="0" smtClean="0"/>
              <a:t> handler </a:t>
            </a:r>
            <a:r>
              <a:rPr lang="da-DK" sz="2400" b="1" u="sng" dirty="0" err="1" smtClean="0"/>
              <a:t>method</a:t>
            </a:r>
            <a:r>
              <a:rPr lang="da-DK" sz="2400" b="1" u="sng" dirty="0" smtClean="0"/>
              <a:t> </a:t>
            </a:r>
            <a:r>
              <a:rPr lang="da-DK" sz="2400" b="1" dirty="0" err="1" smtClean="0"/>
              <a:t>that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will</a:t>
            </a:r>
            <a:r>
              <a:rPr lang="da-DK" sz="2400" b="1" dirty="0" smtClean="0"/>
              <a:t> handle the form data (</a:t>
            </a:r>
            <a:r>
              <a:rPr lang="da-DK" sz="2400" i="1" dirty="0" err="1" smtClean="0"/>
              <a:t>Maybe</a:t>
            </a:r>
            <a:r>
              <a:rPr lang="da-DK" sz="2400" i="1" dirty="0" smtClean="0"/>
              <a:t> </a:t>
            </a:r>
            <a:r>
              <a:rPr lang="da-DK" sz="2400" i="1" dirty="0" err="1" smtClean="0"/>
              <a:t>becuase</a:t>
            </a:r>
            <a:r>
              <a:rPr lang="da-DK" sz="2400" i="1" dirty="0" smtClean="0"/>
              <a:t> </a:t>
            </a:r>
            <a:r>
              <a:rPr lang="da-DK" sz="2400" i="1" dirty="0" err="1" smtClean="0"/>
              <a:t>OnPost</a:t>
            </a:r>
            <a:r>
              <a:rPr lang="da-DK" sz="2400" i="1" dirty="0" smtClean="0"/>
              <a:t> is </a:t>
            </a:r>
            <a:r>
              <a:rPr lang="da-DK" sz="2400" i="1" dirty="0" err="1" smtClean="0"/>
              <a:t>used</a:t>
            </a:r>
            <a:r>
              <a:rPr lang="da-DK" sz="2400" i="1" dirty="0" smtClean="0"/>
              <a:t> for </a:t>
            </a:r>
            <a:r>
              <a:rPr lang="da-DK" sz="2400" i="1" dirty="0" err="1" smtClean="0"/>
              <a:t>another</a:t>
            </a:r>
            <a:r>
              <a:rPr lang="da-DK" sz="2400" i="1" dirty="0" smtClean="0"/>
              <a:t> purpose) </a:t>
            </a:r>
            <a:endParaRPr lang="da-DK" sz="2400" i="1" dirty="0"/>
          </a:p>
        </p:txBody>
      </p:sp>
    </p:spTree>
    <p:extLst>
      <p:ext uri="{BB962C8B-B14F-4D97-AF65-F5344CB8AC3E}">
        <p14:creationId xmlns:p14="http://schemas.microsoft.com/office/powerpoint/2010/main" val="38270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5052" y="2279205"/>
            <a:ext cx="4449211" cy="1325563"/>
          </a:xfrm>
        </p:spPr>
        <p:txBody>
          <a:bodyPr/>
          <a:lstStyle/>
          <a:p>
            <a:r>
              <a:rPr lang="en-US" b="1" u="sng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ModelBinding</a:t>
            </a:r>
            <a:endParaRPr lang="en-US" b="1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11916</TotalTime>
  <Words>822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10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32" baseType="lpstr">
      <vt:lpstr>Arial</vt:lpstr>
      <vt:lpstr>Arial</vt:lpstr>
      <vt:lpstr>Arial Black</vt:lpstr>
      <vt:lpstr>Calibri</vt:lpstr>
      <vt:lpstr>Calibri Light</vt:lpstr>
      <vt:lpstr>Consolas</vt:lpstr>
      <vt:lpstr>Menlo</vt:lpstr>
      <vt:lpstr>Open Sans</vt:lpstr>
      <vt:lpstr>Whitney SSm A</vt:lpstr>
      <vt:lpstr>Wingdings</vt:lpstr>
      <vt:lpstr>Office-tema</vt:lpstr>
      <vt:lpstr>  PageModel class  &amp;&amp;  Model Binding  </vt:lpstr>
      <vt:lpstr>PageModel class</vt:lpstr>
      <vt:lpstr>PowerPoint-præsentation</vt:lpstr>
      <vt:lpstr> Handler methods &amp;&amp; naming convention</vt:lpstr>
      <vt:lpstr>PowerPoint-præsentation</vt:lpstr>
      <vt:lpstr>PowerPoint-præsentation</vt:lpstr>
      <vt:lpstr>   When is the OnGet method called ?  </vt:lpstr>
      <vt:lpstr>   When is the OnPost method called ?  </vt:lpstr>
      <vt:lpstr>ModelBinding</vt:lpstr>
      <vt:lpstr>PowerPoint-præsentation</vt:lpstr>
      <vt:lpstr>PowerPoint-præsentation</vt:lpstr>
      <vt:lpstr>Issues</vt:lpstr>
      <vt:lpstr>Download and run Demo1_ModelBinding_ViewData  1. Let us play with the demo  2. What is the issue with using ViewData. </vt:lpstr>
      <vt:lpstr>PowerPoint-præsentation</vt:lpstr>
      <vt:lpstr>PowerPoint-præsentation</vt:lpstr>
      <vt:lpstr>1. Download  Demo2_ModelBinding_SimpleObject 2. Run the application. 3. Let us play with the demo : instead of binding the Student property, try to bing each property 4. Instead of using a simple Student object , try to use a collection( list or dictionary) of students.        HINT: Use foreach loop to diplay the list    </vt:lpstr>
      <vt:lpstr>PowerPoint-præsentation</vt:lpstr>
      <vt:lpstr>                                  Download and run Demo4_ModelBinding_Search    </vt:lpstr>
      <vt:lpstr>PowerPoint-præsentation</vt:lpstr>
      <vt:lpstr>      Download and run Demo3_ModelBinding_SimpleObject_Post 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EASJ</dc:creator>
  <cp:lastModifiedBy>EASJ</cp:lastModifiedBy>
  <cp:revision>117</cp:revision>
  <dcterms:created xsi:type="dcterms:W3CDTF">2020-09-17T19:24:14Z</dcterms:created>
  <dcterms:modified xsi:type="dcterms:W3CDTF">2020-10-22T20:46:55Z</dcterms:modified>
</cp:coreProperties>
</file>