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08" r:id="rId2"/>
    <p:sldId id="310" r:id="rId3"/>
    <p:sldId id="306" r:id="rId4"/>
    <p:sldId id="352" r:id="rId5"/>
    <p:sldId id="279" r:id="rId6"/>
    <p:sldId id="307" r:id="rId7"/>
    <p:sldId id="313" r:id="rId8"/>
    <p:sldId id="342" r:id="rId9"/>
    <p:sldId id="312" r:id="rId10"/>
    <p:sldId id="354" r:id="rId11"/>
    <p:sldId id="323" r:id="rId12"/>
    <p:sldId id="349" r:id="rId13"/>
    <p:sldId id="314" r:id="rId14"/>
    <p:sldId id="316" r:id="rId15"/>
    <p:sldId id="350" r:id="rId16"/>
    <p:sldId id="355" r:id="rId17"/>
    <p:sldId id="351" r:id="rId18"/>
    <p:sldId id="333" r:id="rId19"/>
    <p:sldId id="334" r:id="rId20"/>
    <p:sldId id="35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0" autoAdjust="0"/>
    <p:restoredTop sz="96301" autoAdjust="0"/>
  </p:normalViewPr>
  <p:slideViewPr>
    <p:cSldViewPr snapToGrid="0">
      <p:cViewPr>
        <p:scale>
          <a:sx n="100" d="100"/>
          <a:sy n="100" d="100"/>
        </p:scale>
        <p:origin x="48" y="261"/>
      </p:cViewPr>
      <p:guideLst/>
    </p:cSldViewPr>
  </p:slideViewPr>
  <p:outlineViewPr>
    <p:cViewPr>
      <p:scale>
        <a:sx n="33" d="100"/>
        <a:sy n="33" d="100"/>
      </p:scale>
      <p:origin x="0" y="-1455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9C7D1-0028-484D-957A-D15485C7DB3D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A177D-B6A0-4107-BB45-E6F7EB5C20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54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10/23/2020 10:54 AM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54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10/23/2020 10:54 AM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16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8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7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38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3777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18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7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4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2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5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7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5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4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98DFB-FFC5-4CFA-9DB2-E5BB582669A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razor-pages/#custom-routes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rnrazorpages.com/configuration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rundet rektangel 2"/>
          <p:cNvSpPr/>
          <p:nvPr/>
        </p:nvSpPr>
        <p:spPr>
          <a:xfrm>
            <a:off x="3748087" y="2419350"/>
            <a:ext cx="4519613" cy="9572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600" b="1" i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Routing</a:t>
            </a:r>
            <a:endParaRPr lang="en-US" sz="6600" b="1" i="1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48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37518" y="398463"/>
            <a:ext cx="10106025" cy="863600"/>
          </a:xfrm>
        </p:spPr>
        <p:txBody>
          <a:bodyPr/>
          <a:lstStyle/>
          <a:p>
            <a:r>
              <a:rPr lang="da-DK" i="1" dirty="0" err="1" smtClean="0">
                <a:solidFill>
                  <a:srgbClr val="7030A0"/>
                </a:solidFill>
                <a:latin typeface="Arial Black" panose="020B0A04020102020204" pitchFamily="34" charset="0"/>
              </a:rPr>
              <a:t>AmbiguousMatchException</a:t>
            </a:r>
            <a:endParaRPr lang="en-US" i="1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325" y="3618429"/>
            <a:ext cx="5732526" cy="2757488"/>
          </a:xfrm>
          <a:prstGeom prst="rect">
            <a:avLst/>
          </a:prstGeom>
        </p:spPr>
      </p:pic>
      <p:sp>
        <p:nvSpPr>
          <p:cNvPr id="5" name="Rektangel 4"/>
          <p:cNvSpPr/>
          <p:nvPr/>
        </p:nvSpPr>
        <p:spPr>
          <a:xfrm>
            <a:off x="912462" y="1415534"/>
            <a:ext cx="97936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If a single URL matches multiple razor pages , asp.net core throws </a:t>
            </a:r>
            <a:r>
              <a:rPr lang="en-US" sz="2400" i="1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AmbigousMatchException</a:t>
            </a:r>
            <a:endParaRPr lang="en-US" sz="2400" i="1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 </a:t>
            </a:r>
            <a:endParaRPr lang="en-US" sz="2400" dirty="0"/>
          </a:p>
        </p:txBody>
      </p:sp>
      <p:sp>
        <p:nvSpPr>
          <p:cNvPr id="6" name="Rektangel 5"/>
          <p:cNvSpPr/>
          <p:nvPr/>
        </p:nvSpPr>
        <p:spPr>
          <a:xfrm>
            <a:off x="1037518" y="3225284"/>
            <a:ext cx="1672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Solution:</a:t>
            </a:r>
            <a:endParaRPr lang="en-US" sz="24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78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418602" y="2295831"/>
            <a:ext cx="10739936" cy="38779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Lekton"/>
              </a:rPr>
              <a:t>  </a:t>
            </a:r>
            <a:r>
              <a:rPr lang="en-US" altLang="en-US" sz="2400" b="1" dirty="0" smtClean="0">
                <a:solidFill>
                  <a:srgbClr val="7030A0"/>
                </a:solidFill>
                <a:latin typeface="Whitney SSm A"/>
              </a:rPr>
              <a:t>@</a:t>
            </a:r>
            <a:r>
              <a:rPr lang="en-US" altLang="en-US" sz="2400" b="1" dirty="0">
                <a:solidFill>
                  <a:srgbClr val="7030A0"/>
                </a:solidFill>
                <a:latin typeface="Whitney SSm A"/>
              </a:rPr>
              <a:t>page </a:t>
            </a:r>
            <a:r>
              <a:rPr lang="en-US" altLang="en-US" sz="2400" b="1" dirty="0">
                <a:solidFill>
                  <a:srgbClr val="FF0000"/>
                </a:solidFill>
                <a:latin typeface="Whitney SSm A"/>
              </a:rPr>
              <a:t>"/</a:t>
            </a:r>
            <a:r>
              <a:rPr lang="en-US" altLang="en-US" sz="2400" b="1" dirty="0" err="1">
                <a:solidFill>
                  <a:srgbClr val="FF0000"/>
                </a:solidFill>
                <a:latin typeface="Whitney SSm A"/>
              </a:rPr>
              <a:t>customroute</a:t>
            </a:r>
            <a:r>
              <a:rPr lang="en-US" altLang="en-US" sz="2400" b="1" dirty="0">
                <a:solidFill>
                  <a:srgbClr val="FF0000"/>
                </a:solidFill>
                <a:latin typeface="Whitney SSm A"/>
              </a:rPr>
              <a:t>/customized/{id}"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en-US" sz="2400" dirty="0" smtClean="0">
                <a:solidFill>
                  <a:srgbClr val="0D112B"/>
                </a:solidFill>
                <a:latin typeface="Whitney SSm A"/>
              </a:rPr>
              <a:t>   This </a:t>
            </a:r>
            <a:r>
              <a:rPr lang="en-US" altLang="en-US" sz="2400" dirty="0">
                <a:solidFill>
                  <a:srgbClr val="0D112B"/>
                </a:solidFill>
                <a:latin typeface="Whitney SSm A"/>
              </a:rPr>
              <a:t>page would be exposed at : </a:t>
            </a:r>
            <a:r>
              <a:rPr lang="en-US" altLang="en-US" sz="2400" i="1" dirty="0">
                <a:solidFill>
                  <a:srgbClr val="7030A0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2400" i="1" dirty="0" err="1">
                <a:solidFill>
                  <a:srgbClr val="7030A0"/>
                </a:solidFill>
                <a:latin typeface="Consolas" panose="020B0609020204030204" pitchFamily="49" charset="0"/>
              </a:rPr>
              <a:t>customroute</a:t>
            </a:r>
            <a:r>
              <a:rPr lang="en-US" altLang="en-US" sz="2400" i="1" dirty="0">
                <a:solidFill>
                  <a:srgbClr val="7030A0"/>
                </a:solidFill>
                <a:latin typeface="Consolas" panose="020B0609020204030204" pitchFamily="49" charset="0"/>
              </a:rPr>
              <a:t>/customized/id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en-US" sz="2400" dirty="0" smtClean="0">
                <a:solidFill>
                  <a:srgbClr val="0D112B"/>
                </a:solidFill>
                <a:latin typeface="Whitney SSm A"/>
              </a:rPr>
              <a:t>    </a:t>
            </a:r>
            <a:r>
              <a:rPr lang="en-US" altLang="en-US" sz="2400" b="1" i="1" dirty="0" smtClean="0">
                <a:solidFill>
                  <a:srgbClr val="0070C0"/>
                </a:solidFill>
                <a:latin typeface="Whitney SSm A"/>
              </a:rPr>
              <a:t>Example</a:t>
            </a:r>
            <a:r>
              <a:rPr lang="en-US" altLang="en-US" sz="2400" dirty="0" smtClean="0">
                <a:solidFill>
                  <a:srgbClr val="0D112B"/>
                </a:solidFill>
                <a:latin typeface="Whitney SSm A"/>
              </a:rPr>
              <a:t>: </a:t>
            </a:r>
            <a:r>
              <a:rPr lang="en-US" altLang="en-US" sz="2400" i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2400" i="1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customroute</a:t>
            </a:r>
            <a:r>
              <a:rPr lang="en-US" altLang="en-US" sz="2400" i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/customized/123</a:t>
            </a:r>
            <a:r>
              <a:rPr lang="en-US" altLang="en-US" sz="2400" dirty="0" smtClean="0">
                <a:solidFill>
                  <a:srgbClr val="0D112B"/>
                </a:solidFill>
                <a:latin typeface="Whitney SSm A"/>
              </a:rPr>
              <a:t>.</a:t>
            </a:r>
            <a:endParaRPr lang="en-US" altLang="en-US" sz="2400" dirty="0">
              <a:solidFill>
                <a:srgbClr val="0D112B"/>
              </a:solidFill>
              <a:latin typeface="Whitney SSm A"/>
            </a:endParaRPr>
          </a:p>
          <a:p>
            <a:pPr marL="914400" lvl="2" indent="0">
              <a:lnSpc>
                <a:spcPct val="150000"/>
              </a:lnSpc>
              <a:buNone/>
            </a:pPr>
            <a:endParaRPr lang="en-US" altLang="en-US" sz="2400" dirty="0" smtClean="0">
              <a:solidFill>
                <a:srgbClr val="0D112B"/>
              </a:solidFill>
              <a:latin typeface="Whitney SSm A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en-US" sz="2400" b="1" dirty="0" smtClean="0">
                <a:solidFill>
                  <a:srgbClr val="0D112B"/>
                </a:solidFill>
                <a:latin typeface="Whitney SSm A"/>
              </a:rPr>
              <a:t>NB</a:t>
            </a:r>
            <a:r>
              <a:rPr lang="en-US" altLang="en-US" sz="2400" dirty="0" smtClean="0">
                <a:solidFill>
                  <a:srgbClr val="0D112B"/>
                </a:solidFill>
                <a:latin typeface="Whitney SSm A"/>
              </a:rPr>
              <a:t>: The</a:t>
            </a:r>
            <a:r>
              <a:rPr lang="en-US" altLang="en-US" sz="2400" dirty="0">
                <a:solidFill>
                  <a:srgbClr val="0D112B"/>
                </a:solidFill>
                <a:latin typeface="Whitney SSm A"/>
              </a:rPr>
              <a:t> </a:t>
            </a:r>
            <a:r>
              <a:rPr lang="en-US" altLang="en-US" sz="2400" b="1" i="1" dirty="0">
                <a:solidFill>
                  <a:srgbClr val="7030A0"/>
                </a:solidFill>
                <a:latin typeface="Consolas" panose="020B0609020204030204" pitchFamily="49" charset="0"/>
              </a:rPr>
              <a:t>id</a:t>
            </a:r>
            <a:r>
              <a:rPr lang="en-US" altLang="en-US" sz="2400" dirty="0">
                <a:solidFill>
                  <a:srgbClr val="0D112B"/>
                </a:solidFill>
                <a:latin typeface="Whitney SSm A"/>
              </a:rPr>
              <a:t> value can be bound to a </a:t>
            </a:r>
            <a:r>
              <a:rPr lang="en-US" altLang="en-US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PageModel</a:t>
            </a:r>
            <a:r>
              <a:rPr lang="en-US" altLang="en-US" sz="2400" dirty="0">
                <a:solidFill>
                  <a:srgbClr val="0D112B"/>
                </a:solidFill>
                <a:latin typeface="Whitney SSm A"/>
              </a:rPr>
              <a:t> property using model </a:t>
            </a:r>
            <a:r>
              <a:rPr lang="en-US" altLang="en-US" sz="2400" dirty="0" smtClean="0">
                <a:solidFill>
                  <a:srgbClr val="0D112B"/>
                </a:solidFill>
                <a:latin typeface="Whitney SSm A"/>
              </a:rPr>
              <a:t>binding( </a:t>
            </a:r>
            <a:r>
              <a:rPr lang="en-US" altLang="en-US" sz="2400" b="1" i="1" dirty="0" smtClean="0">
                <a:solidFill>
                  <a:srgbClr val="7030A0"/>
                </a:solidFill>
                <a:latin typeface="Whitney SSm A"/>
              </a:rPr>
              <a:t>route</a:t>
            </a:r>
            <a:r>
              <a:rPr lang="en-US" altLang="en-US" sz="2400" b="1" i="1" dirty="0" smtClean="0">
                <a:solidFill>
                  <a:srgbClr val="0D112B"/>
                </a:solidFill>
                <a:latin typeface="Whitney SSm A"/>
              </a:rPr>
              <a:t> </a:t>
            </a:r>
            <a:r>
              <a:rPr lang="en-US" altLang="en-US" sz="2400" b="1" i="1" dirty="0" smtClean="0">
                <a:solidFill>
                  <a:srgbClr val="7030A0"/>
                </a:solidFill>
                <a:latin typeface="Whitney SSm A"/>
              </a:rPr>
              <a:t>binding</a:t>
            </a:r>
            <a:r>
              <a:rPr lang="en-US" altLang="en-US" sz="2400" dirty="0" smtClean="0">
                <a:solidFill>
                  <a:srgbClr val="0D112B"/>
                </a:solidFill>
                <a:latin typeface="Whitney SSm A"/>
              </a:rPr>
              <a:t>).</a:t>
            </a:r>
            <a:endParaRPr lang="en-US" alt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Lekton"/>
              </a:rPr>
              <a:t>    </a:t>
            </a:r>
          </a:p>
        </p:txBody>
      </p:sp>
      <p:sp>
        <p:nvSpPr>
          <p:cNvPr id="3" name="Rektangel 2"/>
          <p:cNvSpPr/>
          <p:nvPr/>
        </p:nvSpPr>
        <p:spPr>
          <a:xfrm>
            <a:off x="300542" y="1429821"/>
            <a:ext cx="8149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 smtClean="0">
                <a:solidFill>
                  <a:srgbClr val="7030A0"/>
                </a:solidFill>
                <a:latin typeface="Arial Black" panose="020B0A04020102020204" pitchFamily="34" charset="0"/>
                <a:hlinkClick r:id="rId2"/>
              </a:rPr>
              <a:t>Provide </a:t>
            </a:r>
            <a:r>
              <a:rPr lang="en-US" altLang="en-US" sz="2400" dirty="0">
                <a:solidFill>
                  <a:srgbClr val="7030A0"/>
                </a:solidFill>
                <a:latin typeface="Arial Black" panose="020B0A04020102020204" pitchFamily="34" charset="0"/>
                <a:hlinkClick r:id="rId2"/>
              </a:rPr>
              <a:t>a route template</a:t>
            </a:r>
            <a:r>
              <a:rPr lang="en-US" altLang="en-U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 in the @page directive</a:t>
            </a:r>
            <a:endParaRPr lang="en-US" sz="2400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153280" y="374717"/>
            <a:ext cx="4080958" cy="492421"/>
          </a:xfrm>
        </p:spPr>
        <p:txBody>
          <a:bodyPr>
            <a:noAutofit/>
          </a:bodyPr>
          <a:lstStyle/>
          <a:p>
            <a:r>
              <a:rPr lang="en-US" altLang="en-US" sz="3600" b="1" i="1" dirty="0">
                <a:solidFill>
                  <a:srgbClr val="7030A0"/>
                </a:solidFill>
                <a:latin typeface="Arial Black" panose="020B0A04020102020204" pitchFamily="34" charset="0"/>
                <a:ea typeface="NSimSun" panose="02010609030101010101" pitchFamily="49" charset="-122"/>
                <a:cs typeface="Segoe UI" panose="020B0502040204020203" pitchFamily="34" charset="0"/>
              </a:rPr>
              <a:t>Custom </a:t>
            </a:r>
            <a:r>
              <a:rPr lang="en-US" altLang="en-US" sz="3600" b="1" i="1" dirty="0" smtClean="0">
                <a:solidFill>
                  <a:srgbClr val="7030A0"/>
                </a:solidFill>
                <a:latin typeface="Arial Black" panose="020B0A04020102020204" pitchFamily="34" charset="0"/>
                <a:ea typeface="NSimSun" panose="02010609030101010101" pitchFamily="49" charset="-122"/>
                <a:cs typeface="Segoe UI" panose="020B0502040204020203" pitchFamily="34" charset="0"/>
              </a:rPr>
              <a:t>routes</a:t>
            </a:r>
            <a:endParaRPr lang="en-US" sz="3600" b="1" i="1" dirty="0">
              <a:solidFill>
                <a:srgbClr val="7030A0"/>
              </a:solidFill>
              <a:latin typeface="Arial Black" panose="020B0A04020102020204" pitchFamily="34" charset="0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888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4593803" y="977385"/>
            <a:ext cx="1406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b="1" i="1" u="sng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Demo1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1526009" y="1908691"/>
            <a:ext cx="5944512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a-DK" b="1" i="1" u="sng" dirty="0">
              <a:solidFill>
                <a:srgbClr val="7030A0"/>
              </a:solidFill>
              <a:latin typeface="Arial Black" panose="020B0A040201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i="1" dirty="0" smtClean="0">
                <a:solidFill>
                  <a:srgbClr val="7030A0"/>
                </a:solidFill>
              </a:rPr>
              <a:t>Download  and run demo1_routing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i="1" dirty="0" err="1" smtClean="0">
                <a:solidFill>
                  <a:srgbClr val="7030A0"/>
                </a:solidFill>
              </a:rPr>
              <a:t>Explore</a:t>
            </a:r>
            <a:r>
              <a:rPr lang="da-DK" i="1" dirty="0" smtClean="0">
                <a:solidFill>
                  <a:srgbClr val="7030A0"/>
                </a:solidFill>
              </a:rPr>
              <a:t> the </a:t>
            </a:r>
            <a:r>
              <a:rPr lang="da-DK" i="1" dirty="0" err="1" smtClean="0">
                <a:solidFill>
                  <a:srgbClr val="7030A0"/>
                </a:solidFill>
              </a:rPr>
              <a:t>code</a:t>
            </a:r>
            <a:r>
              <a:rPr lang="da-DK" i="1" dirty="0" smtClean="0">
                <a:solidFill>
                  <a:srgbClr val="7030A0"/>
                </a:solidFill>
              </a:rPr>
              <a:t> ( model binding …</a:t>
            </a:r>
            <a:r>
              <a:rPr lang="da-DK" i="1" dirty="0" err="1" smtClean="0">
                <a:solidFill>
                  <a:srgbClr val="7030A0"/>
                </a:solidFill>
              </a:rPr>
              <a:t>etc</a:t>
            </a:r>
            <a:r>
              <a:rPr lang="da-DK" i="1" dirty="0" smtClean="0">
                <a:solidFill>
                  <a:srgbClr val="7030A0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i="1" dirty="0" smtClean="0">
                <a:solidFill>
                  <a:srgbClr val="7030A0"/>
                </a:solidFill>
              </a:rPr>
              <a:t>In the  top menu, </a:t>
            </a:r>
            <a:r>
              <a:rPr lang="da-DK" b="1" i="1" dirty="0" err="1" smtClean="0">
                <a:solidFill>
                  <a:srgbClr val="002060"/>
                </a:solidFill>
              </a:rPr>
              <a:t>we</a:t>
            </a:r>
            <a:r>
              <a:rPr lang="da-DK" b="1" i="1" dirty="0" smtClean="0">
                <a:solidFill>
                  <a:srgbClr val="002060"/>
                </a:solidFill>
              </a:rPr>
              <a:t> </a:t>
            </a:r>
            <a:r>
              <a:rPr lang="da-DK" b="1" i="1" dirty="0" err="1" smtClean="0">
                <a:solidFill>
                  <a:srgbClr val="002060"/>
                </a:solidFill>
              </a:rPr>
              <a:t>add</a:t>
            </a:r>
            <a:r>
              <a:rPr lang="da-DK" b="1" i="1" dirty="0" smtClean="0">
                <a:solidFill>
                  <a:srgbClr val="002060"/>
                </a:solidFill>
              </a:rPr>
              <a:t> a link to </a:t>
            </a:r>
            <a:r>
              <a:rPr lang="da-DK" i="1" dirty="0" smtClean="0">
                <a:solidFill>
                  <a:srgbClr val="7030A0"/>
                </a:solidFill>
              </a:rPr>
              <a:t>the </a:t>
            </a:r>
            <a:r>
              <a:rPr lang="da-DK" i="1" dirty="0" err="1" smtClean="0">
                <a:solidFill>
                  <a:srgbClr val="7030A0"/>
                </a:solidFill>
              </a:rPr>
              <a:t>GetAll_Create</a:t>
            </a:r>
            <a:r>
              <a:rPr lang="da-DK" i="1" dirty="0" smtClean="0">
                <a:solidFill>
                  <a:srgbClr val="7030A0"/>
                </a:solidFill>
              </a:rPr>
              <a:t>  page.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i="1" dirty="0" err="1" smtClean="0">
                <a:solidFill>
                  <a:srgbClr val="7030A0"/>
                </a:solidFill>
              </a:rPr>
              <a:t>Append</a:t>
            </a:r>
            <a:r>
              <a:rPr lang="da-DK" i="1" dirty="0" smtClean="0">
                <a:solidFill>
                  <a:srgbClr val="7030A0"/>
                </a:solidFill>
              </a:rPr>
              <a:t> an Edit link to </a:t>
            </a:r>
            <a:r>
              <a:rPr lang="da-DK" i="1" dirty="0" err="1" smtClean="0">
                <a:solidFill>
                  <a:srgbClr val="7030A0"/>
                </a:solidFill>
              </a:rPr>
              <a:t>each</a:t>
            </a:r>
            <a:r>
              <a:rPr lang="da-DK" i="1" dirty="0" smtClean="0">
                <a:solidFill>
                  <a:srgbClr val="7030A0"/>
                </a:solidFill>
              </a:rPr>
              <a:t> item from the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i="1" dirty="0" smtClean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361995" y="1539359"/>
            <a:ext cx="3943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b="1" i="1" u="sng" dirty="0">
                <a:solidFill>
                  <a:srgbClr val="7030A0"/>
                </a:solidFill>
                <a:latin typeface="Arial Black" panose="020B0A04020102020204" pitchFamily="34" charset="0"/>
              </a:rPr>
              <a:t>In </a:t>
            </a:r>
            <a:r>
              <a:rPr lang="da-DK" b="1" i="1" u="sng" dirty="0" err="1">
                <a:solidFill>
                  <a:srgbClr val="7030A0"/>
                </a:solidFill>
                <a:latin typeface="Arial Black" panose="020B0A04020102020204" pitchFamily="34" charset="0"/>
              </a:rPr>
              <a:t>this</a:t>
            </a:r>
            <a:r>
              <a:rPr lang="da-DK" b="1" i="1" u="sng" dirty="0">
                <a:solidFill>
                  <a:srgbClr val="7030A0"/>
                </a:solidFill>
                <a:latin typeface="Arial Black" panose="020B0A04020102020204" pitchFamily="34" charset="0"/>
              </a:rPr>
              <a:t> demo </a:t>
            </a:r>
            <a:r>
              <a:rPr lang="da-DK" b="1" i="1" u="sng" dirty="0" err="1">
                <a:solidFill>
                  <a:srgbClr val="7030A0"/>
                </a:solidFill>
                <a:latin typeface="Arial Black" panose="020B0A04020102020204" pitchFamily="34" charset="0"/>
              </a:rPr>
              <a:t>we</a:t>
            </a:r>
            <a:r>
              <a:rPr lang="da-DK" b="1" i="1" u="sng" dirty="0">
                <a:solidFill>
                  <a:srgbClr val="7030A0"/>
                </a:solidFill>
                <a:latin typeface="Arial Black" panose="020B0A04020102020204" pitchFamily="34" charset="0"/>
              </a:rPr>
              <a:t> </a:t>
            </a:r>
            <a:r>
              <a:rPr lang="da-DK" b="1" i="1" u="sng" dirty="0" err="1">
                <a:solidFill>
                  <a:srgbClr val="7030A0"/>
                </a:solidFill>
                <a:latin typeface="Arial Black" panose="020B0A04020102020204" pitchFamily="34" charset="0"/>
              </a:rPr>
              <a:t>are</a:t>
            </a:r>
            <a:r>
              <a:rPr lang="da-DK" b="1" i="1" u="sng" dirty="0">
                <a:solidFill>
                  <a:srgbClr val="7030A0"/>
                </a:solidFill>
                <a:latin typeface="Arial Black" panose="020B0A04020102020204" pitchFamily="34" charset="0"/>
              </a:rPr>
              <a:t> </a:t>
            </a:r>
            <a:r>
              <a:rPr lang="da-DK" b="1" i="1" u="sng" dirty="0" err="1">
                <a:solidFill>
                  <a:srgbClr val="7030A0"/>
                </a:solidFill>
                <a:latin typeface="Arial Black" panose="020B0A04020102020204" pitchFamily="34" charset="0"/>
              </a:rPr>
              <a:t>going</a:t>
            </a:r>
            <a:r>
              <a:rPr lang="da-DK" b="1" i="1" u="sng" dirty="0">
                <a:solidFill>
                  <a:srgbClr val="7030A0"/>
                </a:solidFill>
                <a:latin typeface="Arial Black" panose="020B0A04020102020204" pitchFamily="34" charset="0"/>
              </a:rPr>
              <a:t> to :</a:t>
            </a:r>
          </a:p>
        </p:txBody>
      </p:sp>
    </p:spTree>
    <p:extLst>
      <p:ext uri="{BB962C8B-B14F-4D97-AF65-F5344CB8AC3E}">
        <p14:creationId xmlns:p14="http://schemas.microsoft.com/office/powerpoint/2010/main" val="4755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7224" y="2119313"/>
            <a:ext cx="9594488" cy="714894"/>
          </a:xfrm>
        </p:spPr>
        <p:txBody>
          <a:bodyPr>
            <a:normAutofit fontScale="90000"/>
          </a:bodyPr>
          <a:lstStyle/>
          <a:p>
            <a:r>
              <a:rPr lang="da-DK" sz="3600" b="1" i="1" u="sng" dirty="0" err="1" smtClean="0">
                <a:solidFill>
                  <a:srgbClr val="7030A0"/>
                </a:solidFill>
                <a:latin typeface="Arial Black" panose="020B0A04020102020204" pitchFamily="34" charset="0"/>
              </a:rPr>
              <a:t>Passing</a:t>
            </a:r>
            <a:r>
              <a:rPr lang="da-DK" sz="3600" b="1" i="1" u="sng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 data from a page to </a:t>
            </a:r>
            <a:r>
              <a:rPr lang="da-DK" sz="3600" b="1" i="1" u="sng" dirty="0" err="1" smtClean="0">
                <a:solidFill>
                  <a:srgbClr val="7030A0"/>
                </a:solidFill>
                <a:latin typeface="Arial Black" panose="020B0A04020102020204" pitchFamily="34" charset="0"/>
              </a:rPr>
              <a:t>another</a:t>
            </a:r>
            <a:r>
              <a:rPr lang="da-DK" sz="3600" b="1" i="1" u="sng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 page</a:t>
            </a:r>
            <a:endParaRPr lang="en-US" sz="3600" b="1" i="1" u="sng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30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dsholder til indhold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47" y="1212884"/>
            <a:ext cx="11042037" cy="5330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92" y="459568"/>
            <a:ext cx="6160773" cy="60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4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4593803" y="977385"/>
            <a:ext cx="1406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b="1" i="1" u="sng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Demo2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1526009" y="1908691"/>
            <a:ext cx="511031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a-DK" b="1" i="1" u="sng" dirty="0">
              <a:solidFill>
                <a:srgbClr val="7030A0"/>
              </a:solidFill>
              <a:latin typeface="Arial Black" panose="020B0A040201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i="1" dirty="0" err="1" smtClean="0">
                <a:solidFill>
                  <a:srgbClr val="7030A0"/>
                </a:solidFill>
              </a:rPr>
              <a:t>Implement</a:t>
            </a:r>
            <a:r>
              <a:rPr lang="da-DK" i="1" dirty="0" smtClean="0">
                <a:solidFill>
                  <a:srgbClr val="7030A0"/>
                </a:solidFill>
              </a:rPr>
              <a:t> Edit </a:t>
            </a:r>
            <a:r>
              <a:rPr lang="da-DK" i="1" dirty="0" err="1" smtClean="0">
                <a:solidFill>
                  <a:srgbClr val="7030A0"/>
                </a:solidFill>
              </a:rPr>
              <a:t>specific</a:t>
            </a:r>
            <a:r>
              <a:rPr lang="da-DK" i="1" dirty="0" smtClean="0">
                <a:solidFill>
                  <a:srgbClr val="7030A0"/>
                </a:solidFill>
              </a:rPr>
              <a:t> student </a:t>
            </a:r>
            <a:r>
              <a:rPr lang="da-DK" i="1" dirty="0" err="1" smtClean="0">
                <a:solidFill>
                  <a:srgbClr val="7030A0"/>
                </a:solidFill>
              </a:rPr>
              <a:t>using</a:t>
            </a:r>
            <a:r>
              <a:rPr lang="da-DK" i="1" dirty="0" smtClean="0">
                <a:solidFill>
                  <a:srgbClr val="7030A0"/>
                </a:solidFill>
              </a:rPr>
              <a:t> </a:t>
            </a:r>
            <a:r>
              <a:rPr lang="da-DK" i="1" dirty="0" err="1" smtClean="0">
                <a:solidFill>
                  <a:srgbClr val="7030A0"/>
                </a:solidFill>
              </a:rPr>
              <a:t>QueryString</a:t>
            </a:r>
            <a:endParaRPr lang="da-DK" i="1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endParaRPr lang="da-DK" i="1" dirty="0" smtClean="0">
              <a:solidFill>
                <a:srgbClr val="7030A0"/>
              </a:solidFill>
            </a:endParaRPr>
          </a:p>
          <a:p>
            <a:endParaRPr lang="da-DK" i="1" dirty="0" smtClean="0">
              <a:solidFill>
                <a:srgbClr val="7030A0"/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361995" y="1539359"/>
            <a:ext cx="3943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b="1" i="1" u="sng" dirty="0">
                <a:solidFill>
                  <a:srgbClr val="7030A0"/>
                </a:solidFill>
                <a:latin typeface="Arial Black" panose="020B0A04020102020204" pitchFamily="34" charset="0"/>
              </a:rPr>
              <a:t>In </a:t>
            </a:r>
            <a:r>
              <a:rPr lang="da-DK" b="1" i="1" u="sng" dirty="0" err="1">
                <a:solidFill>
                  <a:srgbClr val="7030A0"/>
                </a:solidFill>
                <a:latin typeface="Arial Black" panose="020B0A04020102020204" pitchFamily="34" charset="0"/>
              </a:rPr>
              <a:t>this</a:t>
            </a:r>
            <a:r>
              <a:rPr lang="da-DK" b="1" i="1" u="sng" dirty="0">
                <a:solidFill>
                  <a:srgbClr val="7030A0"/>
                </a:solidFill>
                <a:latin typeface="Arial Black" panose="020B0A04020102020204" pitchFamily="34" charset="0"/>
              </a:rPr>
              <a:t> demo </a:t>
            </a:r>
            <a:r>
              <a:rPr lang="da-DK" b="1" i="1" u="sng" dirty="0" err="1">
                <a:solidFill>
                  <a:srgbClr val="7030A0"/>
                </a:solidFill>
                <a:latin typeface="Arial Black" panose="020B0A04020102020204" pitchFamily="34" charset="0"/>
              </a:rPr>
              <a:t>we</a:t>
            </a:r>
            <a:r>
              <a:rPr lang="da-DK" b="1" i="1" u="sng" dirty="0">
                <a:solidFill>
                  <a:srgbClr val="7030A0"/>
                </a:solidFill>
                <a:latin typeface="Arial Black" panose="020B0A04020102020204" pitchFamily="34" charset="0"/>
              </a:rPr>
              <a:t> </a:t>
            </a:r>
            <a:r>
              <a:rPr lang="da-DK" b="1" i="1" u="sng" dirty="0" err="1">
                <a:solidFill>
                  <a:srgbClr val="7030A0"/>
                </a:solidFill>
                <a:latin typeface="Arial Black" panose="020B0A04020102020204" pitchFamily="34" charset="0"/>
              </a:rPr>
              <a:t>are</a:t>
            </a:r>
            <a:r>
              <a:rPr lang="da-DK" b="1" i="1" u="sng" dirty="0">
                <a:solidFill>
                  <a:srgbClr val="7030A0"/>
                </a:solidFill>
                <a:latin typeface="Arial Black" panose="020B0A04020102020204" pitchFamily="34" charset="0"/>
              </a:rPr>
              <a:t> </a:t>
            </a:r>
            <a:r>
              <a:rPr lang="da-DK" b="1" i="1" u="sng" dirty="0" err="1">
                <a:solidFill>
                  <a:srgbClr val="7030A0"/>
                </a:solidFill>
                <a:latin typeface="Arial Black" panose="020B0A04020102020204" pitchFamily="34" charset="0"/>
              </a:rPr>
              <a:t>going</a:t>
            </a:r>
            <a:r>
              <a:rPr lang="da-DK" b="1" i="1" u="sng" dirty="0">
                <a:solidFill>
                  <a:srgbClr val="7030A0"/>
                </a:solidFill>
                <a:latin typeface="Arial Black" panose="020B0A04020102020204" pitchFamily="34" charset="0"/>
              </a:rPr>
              <a:t> to :</a:t>
            </a:r>
          </a:p>
        </p:txBody>
      </p:sp>
    </p:spTree>
    <p:extLst>
      <p:ext uri="{BB962C8B-B14F-4D97-AF65-F5344CB8AC3E}">
        <p14:creationId xmlns:p14="http://schemas.microsoft.com/office/powerpoint/2010/main" val="68664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3289653" y="56409"/>
            <a:ext cx="3183818" cy="5543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b="1" i="1" dirty="0" smtClean="0">
                <a:solidFill>
                  <a:srgbClr val="7030A0"/>
                </a:solidFill>
              </a:rPr>
              <a:t>Route parameters</a:t>
            </a:r>
            <a:endParaRPr lang="en-US" sz="2800" b="1" i="1" dirty="0">
              <a:solidFill>
                <a:srgbClr val="7030A0"/>
              </a:solidFill>
            </a:endParaRP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4" y="914400"/>
            <a:ext cx="11853864" cy="561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7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4593803" y="977385"/>
            <a:ext cx="1406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b="1" i="1" u="sng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Demo3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1602209" y="1965841"/>
            <a:ext cx="5580630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a-DK" b="1" i="1" u="sng" dirty="0">
              <a:solidFill>
                <a:srgbClr val="7030A0"/>
              </a:solidFill>
              <a:latin typeface="Arial Black" panose="020B0A040201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i="1" dirty="0" err="1" smtClean="0">
                <a:solidFill>
                  <a:srgbClr val="7030A0"/>
                </a:solidFill>
              </a:rPr>
              <a:t>Implement</a:t>
            </a:r>
            <a:r>
              <a:rPr lang="da-DK" i="1" dirty="0" smtClean="0">
                <a:solidFill>
                  <a:srgbClr val="7030A0"/>
                </a:solidFill>
              </a:rPr>
              <a:t> Edit </a:t>
            </a:r>
            <a:r>
              <a:rPr lang="da-DK" i="1" dirty="0" err="1" smtClean="0">
                <a:solidFill>
                  <a:srgbClr val="7030A0"/>
                </a:solidFill>
              </a:rPr>
              <a:t>specific</a:t>
            </a:r>
            <a:r>
              <a:rPr lang="da-DK" i="1" dirty="0" smtClean="0">
                <a:solidFill>
                  <a:srgbClr val="7030A0"/>
                </a:solidFill>
              </a:rPr>
              <a:t> student </a:t>
            </a:r>
            <a:r>
              <a:rPr lang="da-DK" i="1" dirty="0" err="1" smtClean="0">
                <a:solidFill>
                  <a:srgbClr val="7030A0"/>
                </a:solidFill>
              </a:rPr>
              <a:t>using</a:t>
            </a:r>
            <a:r>
              <a:rPr lang="da-DK" i="1" dirty="0" smtClean="0">
                <a:solidFill>
                  <a:srgbClr val="7030A0"/>
                </a:solidFill>
              </a:rPr>
              <a:t> Route parameter</a:t>
            </a:r>
          </a:p>
          <a:p>
            <a:endParaRPr lang="da-DK" i="1" dirty="0" smtClean="0">
              <a:solidFill>
                <a:srgbClr val="7030A0"/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404858" y="1734621"/>
            <a:ext cx="3943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b="1" i="1" u="sng" dirty="0">
                <a:solidFill>
                  <a:srgbClr val="7030A0"/>
                </a:solidFill>
                <a:latin typeface="Arial Black" panose="020B0A04020102020204" pitchFamily="34" charset="0"/>
              </a:rPr>
              <a:t>In </a:t>
            </a:r>
            <a:r>
              <a:rPr lang="da-DK" b="1" i="1" u="sng" dirty="0" err="1">
                <a:solidFill>
                  <a:srgbClr val="7030A0"/>
                </a:solidFill>
                <a:latin typeface="Arial Black" panose="020B0A04020102020204" pitchFamily="34" charset="0"/>
              </a:rPr>
              <a:t>this</a:t>
            </a:r>
            <a:r>
              <a:rPr lang="da-DK" b="1" i="1" u="sng" dirty="0">
                <a:solidFill>
                  <a:srgbClr val="7030A0"/>
                </a:solidFill>
                <a:latin typeface="Arial Black" panose="020B0A04020102020204" pitchFamily="34" charset="0"/>
              </a:rPr>
              <a:t> demo </a:t>
            </a:r>
            <a:r>
              <a:rPr lang="da-DK" b="1" i="1" u="sng" dirty="0" err="1">
                <a:solidFill>
                  <a:srgbClr val="7030A0"/>
                </a:solidFill>
                <a:latin typeface="Arial Black" panose="020B0A04020102020204" pitchFamily="34" charset="0"/>
              </a:rPr>
              <a:t>we</a:t>
            </a:r>
            <a:r>
              <a:rPr lang="da-DK" b="1" i="1" u="sng" dirty="0">
                <a:solidFill>
                  <a:srgbClr val="7030A0"/>
                </a:solidFill>
                <a:latin typeface="Arial Black" panose="020B0A04020102020204" pitchFamily="34" charset="0"/>
              </a:rPr>
              <a:t> </a:t>
            </a:r>
            <a:r>
              <a:rPr lang="da-DK" b="1" i="1" u="sng" dirty="0" err="1">
                <a:solidFill>
                  <a:srgbClr val="7030A0"/>
                </a:solidFill>
                <a:latin typeface="Arial Black" panose="020B0A04020102020204" pitchFamily="34" charset="0"/>
              </a:rPr>
              <a:t>are</a:t>
            </a:r>
            <a:r>
              <a:rPr lang="da-DK" b="1" i="1" u="sng" dirty="0">
                <a:solidFill>
                  <a:srgbClr val="7030A0"/>
                </a:solidFill>
                <a:latin typeface="Arial Black" panose="020B0A04020102020204" pitchFamily="34" charset="0"/>
              </a:rPr>
              <a:t> </a:t>
            </a:r>
            <a:r>
              <a:rPr lang="da-DK" b="1" i="1" u="sng" dirty="0" err="1">
                <a:solidFill>
                  <a:srgbClr val="7030A0"/>
                </a:solidFill>
                <a:latin typeface="Arial Black" panose="020B0A04020102020204" pitchFamily="34" charset="0"/>
              </a:rPr>
              <a:t>going</a:t>
            </a:r>
            <a:r>
              <a:rPr lang="da-DK" b="1" i="1" u="sng" dirty="0">
                <a:solidFill>
                  <a:srgbClr val="7030A0"/>
                </a:solidFill>
                <a:latin typeface="Arial Black" panose="020B0A04020102020204" pitchFamily="34" charset="0"/>
              </a:rPr>
              <a:t> to :</a:t>
            </a:r>
          </a:p>
        </p:txBody>
      </p:sp>
    </p:spTree>
    <p:extLst>
      <p:ext uri="{BB962C8B-B14F-4D97-AF65-F5344CB8AC3E}">
        <p14:creationId xmlns:p14="http://schemas.microsoft.com/office/powerpoint/2010/main" val="54616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 txBox="1">
            <a:spLocks/>
          </p:cNvSpPr>
          <p:nvPr/>
        </p:nvSpPr>
        <p:spPr>
          <a:xfrm>
            <a:off x="710117" y="493712"/>
            <a:ext cx="7367083" cy="4924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i="1" dirty="0" smtClean="0">
                <a:solidFill>
                  <a:srgbClr val="7030A0"/>
                </a:solidFill>
                <a:latin typeface="Arial Black" panose="020B0A04020102020204" pitchFamily="34" charset="0"/>
                <a:ea typeface="NSimSun" panose="02010609030101010101" pitchFamily="49" charset="-122"/>
                <a:cs typeface="Segoe UI" panose="020B0502040204020203" pitchFamily="34" charset="0"/>
              </a:rPr>
              <a:t>Some Route </a:t>
            </a:r>
            <a:r>
              <a:rPr lang="en-US" altLang="en-US" sz="4000" b="1" i="1" dirty="0" smtClean="0">
                <a:solidFill>
                  <a:srgbClr val="7030A0"/>
                </a:solidFill>
                <a:latin typeface="Arial Black" panose="020B0A04020102020204" pitchFamily="34" charset="0"/>
                <a:ea typeface="NSimSun" panose="02010609030101010101" pitchFamily="49" charset="-122"/>
                <a:cs typeface="Segoe UI" panose="020B0502040204020203" pitchFamily="34" charset="0"/>
              </a:rPr>
              <a:t>Constraints</a:t>
            </a:r>
            <a:endParaRPr lang="en-US" sz="4000" b="1" i="1" dirty="0">
              <a:solidFill>
                <a:srgbClr val="7030A0"/>
              </a:solidFill>
              <a:latin typeface="Arial Black" panose="020B0A04020102020204" pitchFamily="34" charset="0"/>
              <a:ea typeface="NSimSun" panose="02010609030101010101" pitchFamily="49" charset="-122"/>
            </a:endParaRPr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449652"/>
              </p:ext>
            </p:extLst>
          </p:nvPr>
        </p:nvGraphicFramePr>
        <p:xfrm>
          <a:off x="817562" y="1205441"/>
          <a:ext cx="85979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967">
                  <a:extLst>
                    <a:ext uri="{9D8B030D-6E8A-4147-A177-3AD203B41FA5}">
                      <a16:colId xmlns:a16="http://schemas.microsoft.com/office/drawing/2014/main" val="918290190"/>
                    </a:ext>
                  </a:extLst>
                </a:gridCol>
                <a:gridCol w="2865967">
                  <a:extLst>
                    <a:ext uri="{9D8B030D-6E8A-4147-A177-3AD203B41FA5}">
                      <a16:colId xmlns:a16="http://schemas.microsoft.com/office/drawing/2014/main" val="777438046"/>
                    </a:ext>
                  </a:extLst>
                </a:gridCol>
                <a:gridCol w="2865967">
                  <a:extLst>
                    <a:ext uri="{9D8B030D-6E8A-4147-A177-3AD203B41FA5}">
                      <a16:colId xmlns:a16="http://schemas.microsoft.com/office/drawing/2014/main" val="4045879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400" dirty="0" err="1" smtClean="0"/>
                        <a:t>Constraint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 err="1" smtClean="0"/>
                        <a:t>Example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 err="1" smtClean="0"/>
                        <a:t>Use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b="1" dirty="0" err="1" smtClean="0"/>
                        <a:t>int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 smtClean="0"/>
                        <a:t>”{</a:t>
                      </a:r>
                      <a:r>
                        <a:rPr lang="da-DK" sz="2400" dirty="0" err="1" smtClean="0"/>
                        <a:t>id:</a:t>
                      </a:r>
                      <a:r>
                        <a:rPr lang="da-DK" sz="2400" b="1" dirty="0" err="1" smtClean="0"/>
                        <a:t>int</a:t>
                      </a:r>
                      <a:r>
                        <a:rPr lang="da-DK" sz="2400" dirty="0" smtClean="0"/>
                        <a:t>}”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 err="1" smtClean="0"/>
                        <a:t>Only</a:t>
                      </a:r>
                      <a:r>
                        <a:rPr lang="da-DK" sz="2400" dirty="0" smtClean="0"/>
                        <a:t> </a:t>
                      </a:r>
                      <a:r>
                        <a:rPr lang="da-DK" sz="2400" dirty="0" err="1" smtClean="0"/>
                        <a:t>integer</a:t>
                      </a:r>
                      <a:r>
                        <a:rPr lang="da-DK" sz="2400" dirty="0" smtClean="0"/>
                        <a:t> </a:t>
                      </a:r>
                      <a:r>
                        <a:rPr lang="da-DK" sz="2400" dirty="0" err="1" smtClean="0"/>
                        <a:t>values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39654"/>
                  </a:ext>
                </a:extLst>
              </a:tr>
            </a:tbl>
          </a:graphicData>
        </a:graphic>
      </p:graphicFrame>
      <p:sp>
        <p:nvSpPr>
          <p:cNvPr id="3" name="Rektangel 2"/>
          <p:cNvSpPr/>
          <p:nvPr/>
        </p:nvSpPr>
        <p:spPr>
          <a:xfrm>
            <a:off x="1892389" y="4877872"/>
            <a:ext cx="52894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3600" i="1" dirty="0" smtClean="0"/>
              <a:t>Decimal       </a:t>
            </a:r>
            <a:r>
              <a:rPr lang="da-DK" sz="3600" i="1" dirty="0" err="1" smtClean="0"/>
              <a:t>Float</a:t>
            </a:r>
            <a:r>
              <a:rPr lang="da-DK" sz="3600" i="1" dirty="0" smtClean="0"/>
              <a:t>     </a:t>
            </a:r>
            <a:r>
              <a:rPr lang="da-DK" sz="3600" i="1" dirty="0" err="1" smtClean="0"/>
              <a:t>bool</a:t>
            </a:r>
            <a:endParaRPr lang="da-DK" sz="3600" i="1" dirty="0" smtClean="0"/>
          </a:p>
          <a:p>
            <a:r>
              <a:rPr lang="da-DK" sz="3600" i="1" dirty="0" smtClean="0"/>
              <a:t>Double      Long    </a:t>
            </a:r>
            <a:r>
              <a:rPr lang="da-DK" sz="3600" i="1" dirty="0" err="1" smtClean="0"/>
              <a:t>DateTime</a:t>
            </a:r>
            <a:endParaRPr lang="da-DK" sz="3600" i="1" dirty="0" smtClean="0"/>
          </a:p>
          <a:p>
            <a:r>
              <a:rPr lang="da-DK" sz="3600" i="1" dirty="0" smtClean="0"/>
              <a:t>guid</a:t>
            </a:r>
            <a:endParaRPr lang="en-US" sz="3600" i="1" dirty="0"/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62" y="2220087"/>
            <a:ext cx="7300912" cy="1581149"/>
          </a:xfrm>
          <a:prstGeom prst="rect">
            <a:avLst/>
          </a:prstGeom>
        </p:spPr>
      </p:pic>
      <p:sp>
        <p:nvSpPr>
          <p:cNvPr id="8" name="Rektangel 7"/>
          <p:cNvSpPr/>
          <p:nvPr/>
        </p:nvSpPr>
        <p:spPr>
          <a:xfrm>
            <a:off x="817562" y="4315897"/>
            <a:ext cx="2558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i="1" u="sng" dirty="0" smtClean="0">
                <a:solidFill>
                  <a:srgbClr val="7030A0"/>
                </a:solidFill>
                <a:latin typeface="Arial Black" panose="020B0A04020102020204" pitchFamily="34" charset="0"/>
                <a:ea typeface="NSimSun" panose="02010609030101010101" pitchFamily="49" charset="-122"/>
                <a:cs typeface="Segoe UI" panose="020B0502040204020203" pitchFamily="34" charset="0"/>
              </a:rPr>
              <a:t>Other Support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54438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 txBox="1">
            <a:spLocks/>
          </p:cNvSpPr>
          <p:nvPr/>
        </p:nvSpPr>
        <p:spPr>
          <a:xfrm>
            <a:off x="585787" y="242888"/>
            <a:ext cx="11001377" cy="1095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i="1" dirty="0" smtClean="0">
                <a:solidFill>
                  <a:srgbClr val="7030A0"/>
                </a:solidFill>
                <a:latin typeface="Arial Black" panose="020B0A04020102020204" pitchFamily="34" charset="0"/>
                <a:ea typeface="NSimSun" panose="02010609030101010101" pitchFamily="49" charset="-122"/>
                <a:cs typeface="Segoe UI" panose="020B0502040204020203" pitchFamily="34" charset="0"/>
              </a:rPr>
              <a:t>Route Constraints for numbers and ranges</a:t>
            </a:r>
            <a:endParaRPr lang="en-US" sz="4000" b="1" i="1" dirty="0">
              <a:solidFill>
                <a:srgbClr val="7030A0"/>
              </a:solidFill>
              <a:latin typeface="Arial Black" panose="020B0A04020102020204" pitchFamily="34" charset="0"/>
              <a:ea typeface="NSimSun" panose="02010609030101010101" pitchFamily="49" charset="-122"/>
            </a:endParaRPr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954909"/>
              </p:ext>
            </p:extLst>
          </p:nvPr>
        </p:nvGraphicFramePr>
        <p:xfrm>
          <a:off x="631823" y="1624542"/>
          <a:ext cx="973614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390">
                  <a:extLst>
                    <a:ext uri="{9D8B030D-6E8A-4147-A177-3AD203B41FA5}">
                      <a16:colId xmlns:a16="http://schemas.microsoft.com/office/drawing/2014/main" val="1213598586"/>
                    </a:ext>
                  </a:extLst>
                </a:gridCol>
                <a:gridCol w="2347912">
                  <a:extLst>
                    <a:ext uri="{9D8B030D-6E8A-4147-A177-3AD203B41FA5}">
                      <a16:colId xmlns:a16="http://schemas.microsoft.com/office/drawing/2014/main" val="3345958702"/>
                    </a:ext>
                  </a:extLst>
                </a:gridCol>
                <a:gridCol w="5176839">
                  <a:extLst>
                    <a:ext uri="{9D8B030D-6E8A-4147-A177-3AD203B41FA5}">
                      <a16:colId xmlns:a16="http://schemas.microsoft.com/office/drawing/2014/main" val="3510904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Constraint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Use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83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min(</a:t>
                      </a:r>
                      <a:r>
                        <a:rPr lang="da-DK" dirty="0" err="1" smtClean="0"/>
                        <a:t>value</a:t>
                      </a:r>
                      <a:r>
                        <a:rPr lang="da-DK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”{</a:t>
                      </a:r>
                      <a:r>
                        <a:rPr lang="da-DK" dirty="0" err="1" smtClean="0"/>
                        <a:t>id:min</a:t>
                      </a:r>
                      <a:r>
                        <a:rPr lang="da-DK" dirty="0" smtClean="0"/>
                        <a:t>(1)}”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Integer</a:t>
                      </a:r>
                      <a:r>
                        <a:rPr lang="da-DK" dirty="0" smtClean="0"/>
                        <a:t> </a:t>
                      </a:r>
                      <a:r>
                        <a:rPr lang="da-DK" dirty="0" err="1" smtClean="0"/>
                        <a:t>value</a:t>
                      </a:r>
                      <a:r>
                        <a:rPr lang="da-DK" dirty="0" smtClean="0"/>
                        <a:t> must </a:t>
                      </a:r>
                      <a:r>
                        <a:rPr lang="da-DK" dirty="0" err="1" smtClean="0"/>
                        <a:t>be</a:t>
                      </a:r>
                      <a:r>
                        <a:rPr lang="da-DK" dirty="0" smtClean="0"/>
                        <a:t> at </a:t>
                      </a:r>
                      <a:r>
                        <a:rPr lang="da-DK" dirty="0" err="1" smtClean="0"/>
                        <a:t>least</a:t>
                      </a:r>
                      <a:r>
                        <a:rPr lang="da-DK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760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max(</a:t>
                      </a:r>
                      <a:r>
                        <a:rPr lang="da-DK" dirty="0" err="1" smtClean="0"/>
                        <a:t>value</a:t>
                      </a:r>
                      <a:r>
                        <a:rPr lang="da-DK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smtClean="0"/>
                        <a:t>”{</a:t>
                      </a:r>
                      <a:r>
                        <a:rPr lang="da-DK" dirty="0" err="1" smtClean="0"/>
                        <a:t>id:max</a:t>
                      </a:r>
                      <a:r>
                        <a:rPr lang="da-DK" dirty="0" smtClean="0"/>
                        <a:t>(100)}”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Integer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baseline="0" dirty="0" err="1" smtClean="0"/>
                        <a:t>value</a:t>
                      </a:r>
                      <a:r>
                        <a:rPr lang="da-DK" baseline="0" dirty="0" smtClean="0"/>
                        <a:t> must not </a:t>
                      </a:r>
                      <a:r>
                        <a:rPr lang="da-DK" baseline="0" dirty="0" err="1" smtClean="0"/>
                        <a:t>be</a:t>
                      </a:r>
                      <a:r>
                        <a:rPr lang="da-DK" baseline="0" dirty="0" smtClean="0"/>
                        <a:t> more </a:t>
                      </a:r>
                      <a:r>
                        <a:rPr lang="da-DK" baseline="0" dirty="0" err="1" smtClean="0"/>
                        <a:t>than</a:t>
                      </a:r>
                      <a:r>
                        <a:rPr lang="da-DK" baseline="0" dirty="0" smtClean="0"/>
                        <a:t> 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617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range(</a:t>
                      </a:r>
                      <a:r>
                        <a:rPr lang="da-DK" dirty="0" err="1" smtClean="0"/>
                        <a:t>min,max</a:t>
                      </a:r>
                      <a:r>
                        <a:rPr lang="da-DK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”{</a:t>
                      </a:r>
                      <a:r>
                        <a:rPr lang="da-DK" dirty="0" err="1" smtClean="0"/>
                        <a:t>id:range</a:t>
                      </a:r>
                      <a:r>
                        <a:rPr lang="da-DK" dirty="0" smtClean="0"/>
                        <a:t>(1,100)}”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Integer</a:t>
                      </a:r>
                      <a:r>
                        <a:rPr lang="da-DK" dirty="0" smtClean="0"/>
                        <a:t> </a:t>
                      </a:r>
                      <a:r>
                        <a:rPr lang="da-DK" dirty="0" err="1" smtClean="0"/>
                        <a:t>value</a:t>
                      </a:r>
                      <a:r>
                        <a:rPr lang="da-DK" dirty="0" smtClean="0"/>
                        <a:t> must </a:t>
                      </a:r>
                      <a:r>
                        <a:rPr lang="da-DK" dirty="0" err="1" smtClean="0"/>
                        <a:t>be</a:t>
                      </a:r>
                      <a:r>
                        <a:rPr lang="da-DK" dirty="0" smtClean="0"/>
                        <a:t> </a:t>
                      </a:r>
                      <a:r>
                        <a:rPr lang="da-DK" dirty="0" err="1" smtClean="0"/>
                        <a:t>between</a:t>
                      </a:r>
                      <a:r>
                        <a:rPr lang="da-DK" dirty="0" smtClean="0"/>
                        <a:t> 1 and 100 (</a:t>
                      </a:r>
                      <a:r>
                        <a:rPr lang="da-DK" dirty="0" err="1" smtClean="0"/>
                        <a:t>inclusive</a:t>
                      </a:r>
                      <a:r>
                        <a:rPr lang="da-DK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17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500077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76280"/>
              </p:ext>
            </p:extLst>
          </p:nvPr>
        </p:nvGraphicFramePr>
        <p:xfrm>
          <a:off x="631823" y="3950758"/>
          <a:ext cx="975519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5990">
                  <a:extLst>
                    <a:ext uri="{9D8B030D-6E8A-4147-A177-3AD203B41FA5}">
                      <a16:colId xmlns:a16="http://schemas.microsoft.com/office/drawing/2014/main" val="1213598586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345958702"/>
                    </a:ext>
                  </a:extLst>
                </a:gridCol>
              </a:tblGrid>
              <a:tr h="36449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Constraint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Example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83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Regex</a:t>
                      </a:r>
                      <a:r>
                        <a:rPr lang="da-DK" dirty="0" smtClean="0"/>
                        <a:t>(</a:t>
                      </a:r>
                      <a:r>
                        <a:rPr lang="da-DK" dirty="0" err="1" smtClean="0"/>
                        <a:t>expression</a:t>
                      </a:r>
                      <a:r>
                        <a:rPr lang="da-DK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String</a:t>
                      </a:r>
                      <a:r>
                        <a:rPr lang="da-DK" dirty="0" smtClean="0"/>
                        <a:t> must match the pattern </a:t>
                      </a:r>
                      <a:r>
                        <a:rPr lang="da-DK" dirty="0" err="1" smtClean="0"/>
                        <a:t>specified</a:t>
                      </a:r>
                      <a:r>
                        <a:rPr lang="da-DK" dirty="0" smtClean="0"/>
                        <a:t> by the </a:t>
                      </a:r>
                      <a:r>
                        <a:rPr lang="da-DK" dirty="0" err="1" smtClean="0"/>
                        <a:t>regular</a:t>
                      </a:r>
                      <a:r>
                        <a:rPr lang="da-DK" dirty="0" smtClean="0"/>
                        <a:t> </a:t>
                      </a:r>
                      <a:r>
                        <a:rPr lang="da-DK" dirty="0" err="1" smtClean="0"/>
                        <a:t>expression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760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0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05" y="1486962"/>
            <a:ext cx="10896994" cy="4896541"/>
          </a:xfrm>
          <a:prstGeom prst="rect">
            <a:avLst/>
          </a:prstGeom>
        </p:spPr>
      </p:pic>
      <p:sp>
        <p:nvSpPr>
          <p:cNvPr id="2" name="Afrundet rektangel 1"/>
          <p:cNvSpPr/>
          <p:nvPr/>
        </p:nvSpPr>
        <p:spPr>
          <a:xfrm>
            <a:off x="5934076" y="1552575"/>
            <a:ext cx="1847850" cy="461486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7030A0"/>
                </a:solidFill>
              </a:rPr>
              <a:t>P</a:t>
            </a:r>
          </a:p>
          <a:p>
            <a:pPr algn="ctr"/>
            <a:r>
              <a:rPr lang="da-DK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7030A0"/>
                </a:solidFill>
              </a:rPr>
              <a:t>I</a:t>
            </a:r>
          </a:p>
          <a:p>
            <a:pPr algn="ctr"/>
            <a:r>
              <a:rPr lang="da-DK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7030A0"/>
                </a:solidFill>
              </a:rPr>
              <a:t>P</a:t>
            </a:r>
          </a:p>
          <a:p>
            <a:pPr algn="ctr"/>
            <a:r>
              <a:rPr lang="da-DK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7030A0"/>
                </a:solidFill>
              </a:rPr>
              <a:t>E</a:t>
            </a:r>
          </a:p>
          <a:p>
            <a:pPr algn="ctr"/>
            <a:r>
              <a:rPr lang="da-DK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7030A0"/>
                </a:solidFill>
              </a:rPr>
              <a:t>L</a:t>
            </a:r>
          </a:p>
          <a:p>
            <a:pPr algn="ctr"/>
            <a:r>
              <a:rPr lang="da-DK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7030A0"/>
                </a:solidFill>
              </a:rPr>
              <a:t>I</a:t>
            </a:r>
          </a:p>
          <a:p>
            <a:pPr algn="ctr"/>
            <a:r>
              <a:rPr lang="da-DK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7030A0"/>
                </a:solidFill>
              </a:rPr>
              <a:t>N</a:t>
            </a:r>
          </a:p>
          <a:p>
            <a:pPr algn="ctr"/>
            <a:r>
              <a:rPr lang="da-DK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7030A0"/>
                </a:solidFill>
              </a:rPr>
              <a:t>E</a:t>
            </a:r>
            <a:endParaRPr 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7030A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447800" y="219075"/>
            <a:ext cx="7653338" cy="9572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b="1" i="1" dirty="0" err="1" smtClean="0">
                <a:solidFill>
                  <a:srgbClr val="7030A0"/>
                </a:solidFill>
              </a:rPr>
              <a:t>Middleware</a:t>
            </a:r>
            <a:endParaRPr lang="en-US" sz="4800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32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4593803" y="977385"/>
            <a:ext cx="1406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b="1" i="1" u="sng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Demo4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1549822" y="2175391"/>
            <a:ext cx="4858061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a-DK" b="1" i="1" u="sng" dirty="0">
              <a:solidFill>
                <a:srgbClr val="7030A0"/>
              </a:solidFill>
              <a:latin typeface="Arial Black" panose="020B0A040201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i="1" dirty="0" err="1" smtClean="0">
                <a:solidFill>
                  <a:srgbClr val="7030A0"/>
                </a:solidFill>
              </a:rPr>
              <a:t>Add</a:t>
            </a:r>
            <a:r>
              <a:rPr lang="da-DK" i="1" dirty="0" smtClean="0">
                <a:solidFill>
                  <a:srgbClr val="7030A0"/>
                </a:solidFill>
              </a:rPr>
              <a:t> some </a:t>
            </a:r>
            <a:r>
              <a:rPr lang="da-DK" i="1" dirty="0" err="1" smtClean="0">
                <a:solidFill>
                  <a:srgbClr val="7030A0"/>
                </a:solidFill>
              </a:rPr>
              <a:t>Constraint</a:t>
            </a:r>
            <a:r>
              <a:rPr lang="da-DK" i="1" smtClean="0">
                <a:solidFill>
                  <a:srgbClr val="7030A0"/>
                </a:solidFill>
              </a:rPr>
              <a:t> on </a:t>
            </a:r>
            <a:r>
              <a:rPr lang="da-DK" i="1" dirty="0" smtClean="0">
                <a:solidFill>
                  <a:srgbClr val="7030A0"/>
                </a:solidFill>
              </a:rPr>
              <a:t>the  </a:t>
            </a:r>
            <a:r>
              <a:rPr lang="da-DK" i="1" dirty="0" smtClean="0">
                <a:solidFill>
                  <a:srgbClr val="7030A0"/>
                </a:solidFill>
              </a:rPr>
              <a:t>Edit </a:t>
            </a:r>
            <a:r>
              <a:rPr lang="da-DK" i="1" dirty="0" smtClean="0">
                <a:solidFill>
                  <a:srgbClr val="7030A0"/>
                </a:solidFill>
              </a:rPr>
              <a:t> </a:t>
            </a:r>
            <a:r>
              <a:rPr lang="da-DK" i="1" dirty="0" smtClean="0">
                <a:solidFill>
                  <a:srgbClr val="7030A0"/>
                </a:solidFill>
              </a:rPr>
              <a:t>student </a:t>
            </a:r>
            <a:r>
              <a:rPr lang="da-DK" i="1" dirty="0" smtClean="0">
                <a:solidFill>
                  <a:srgbClr val="7030A0"/>
                </a:solidFill>
              </a:rPr>
              <a:t>page</a:t>
            </a:r>
            <a:endParaRPr lang="da-DK" i="1" dirty="0" smtClean="0">
              <a:solidFill>
                <a:srgbClr val="7030A0"/>
              </a:solidFill>
            </a:endParaRPr>
          </a:p>
          <a:p>
            <a:endParaRPr lang="da-DK" i="1" dirty="0" smtClean="0">
              <a:solidFill>
                <a:srgbClr val="7030A0"/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404858" y="1734621"/>
            <a:ext cx="3943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b="1" i="1" u="sng" dirty="0">
                <a:solidFill>
                  <a:srgbClr val="7030A0"/>
                </a:solidFill>
                <a:latin typeface="Arial Black" panose="020B0A04020102020204" pitchFamily="34" charset="0"/>
              </a:rPr>
              <a:t>In </a:t>
            </a:r>
            <a:r>
              <a:rPr lang="da-DK" b="1" i="1" u="sng" dirty="0" err="1">
                <a:solidFill>
                  <a:srgbClr val="7030A0"/>
                </a:solidFill>
                <a:latin typeface="Arial Black" panose="020B0A04020102020204" pitchFamily="34" charset="0"/>
              </a:rPr>
              <a:t>this</a:t>
            </a:r>
            <a:r>
              <a:rPr lang="da-DK" b="1" i="1" u="sng" dirty="0">
                <a:solidFill>
                  <a:srgbClr val="7030A0"/>
                </a:solidFill>
                <a:latin typeface="Arial Black" panose="020B0A04020102020204" pitchFamily="34" charset="0"/>
              </a:rPr>
              <a:t> demo </a:t>
            </a:r>
            <a:r>
              <a:rPr lang="da-DK" b="1" i="1" u="sng" dirty="0" err="1">
                <a:solidFill>
                  <a:srgbClr val="7030A0"/>
                </a:solidFill>
                <a:latin typeface="Arial Black" panose="020B0A04020102020204" pitchFamily="34" charset="0"/>
              </a:rPr>
              <a:t>we</a:t>
            </a:r>
            <a:r>
              <a:rPr lang="da-DK" b="1" i="1" u="sng" dirty="0">
                <a:solidFill>
                  <a:srgbClr val="7030A0"/>
                </a:solidFill>
                <a:latin typeface="Arial Black" panose="020B0A04020102020204" pitchFamily="34" charset="0"/>
              </a:rPr>
              <a:t> </a:t>
            </a:r>
            <a:r>
              <a:rPr lang="da-DK" b="1" i="1" u="sng" dirty="0" err="1">
                <a:solidFill>
                  <a:srgbClr val="7030A0"/>
                </a:solidFill>
                <a:latin typeface="Arial Black" panose="020B0A04020102020204" pitchFamily="34" charset="0"/>
              </a:rPr>
              <a:t>are</a:t>
            </a:r>
            <a:r>
              <a:rPr lang="da-DK" b="1" i="1" u="sng" dirty="0">
                <a:solidFill>
                  <a:srgbClr val="7030A0"/>
                </a:solidFill>
                <a:latin typeface="Arial Black" panose="020B0A04020102020204" pitchFamily="34" charset="0"/>
              </a:rPr>
              <a:t> </a:t>
            </a:r>
            <a:r>
              <a:rPr lang="da-DK" b="1" i="1" u="sng" dirty="0" err="1">
                <a:solidFill>
                  <a:srgbClr val="7030A0"/>
                </a:solidFill>
                <a:latin typeface="Arial Black" panose="020B0A04020102020204" pitchFamily="34" charset="0"/>
              </a:rPr>
              <a:t>going</a:t>
            </a:r>
            <a:r>
              <a:rPr lang="da-DK" b="1" i="1" u="sng" dirty="0">
                <a:solidFill>
                  <a:srgbClr val="7030A0"/>
                </a:solidFill>
                <a:latin typeface="Arial Black" panose="020B0A04020102020204" pitchFamily="34" charset="0"/>
              </a:rPr>
              <a:t> to :</a:t>
            </a:r>
          </a:p>
        </p:txBody>
      </p:sp>
    </p:spTree>
    <p:extLst>
      <p:ext uri="{BB962C8B-B14F-4D97-AF65-F5344CB8AC3E}">
        <p14:creationId xmlns:p14="http://schemas.microsoft.com/office/powerpoint/2010/main" val="80647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/>
          <p:cNvSpPr>
            <a:spLocks noGrp="1"/>
          </p:cNvSpPr>
          <p:nvPr>
            <p:ph type="body" sz="quarter" idx="10"/>
          </p:nvPr>
        </p:nvSpPr>
        <p:spPr>
          <a:xfrm>
            <a:off x="685800" y="1724025"/>
            <a:ext cx="10916890" cy="3095625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i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Where </a:t>
            </a:r>
            <a:r>
              <a:rPr lang="en-US" i="1" dirty="0">
                <a:solidFill>
                  <a:srgbClr val="002060"/>
                </a:solidFill>
                <a:latin typeface="Arial Black" panose="020B0A04020102020204" pitchFamily="34" charset="0"/>
              </a:rPr>
              <a:t>should the request be </a:t>
            </a:r>
            <a:r>
              <a:rPr lang="en-US" i="1" u="sng" dirty="0">
                <a:solidFill>
                  <a:srgbClr val="7030A0"/>
                </a:solidFill>
                <a:latin typeface="Arial Black" panose="020B0A04020102020204" pitchFamily="34" charset="0"/>
              </a:rPr>
              <a:t>directed or routed to</a:t>
            </a:r>
            <a:r>
              <a:rPr lang="en-US" i="1" dirty="0">
                <a:solidFill>
                  <a:srgbClr val="002060"/>
                </a:solidFill>
                <a:latin typeface="Arial Black" panose="020B0A04020102020204" pitchFamily="34" charset="0"/>
              </a:rPr>
              <a:t>? </a:t>
            </a:r>
            <a:endParaRPr lang="en-US" i="1" dirty="0" smtClean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i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Should </a:t>
            </a:r>
            <a:r>
              <a:rPr lang="en-US" i="1" dirty="0">
                <a:solidFill>
                  <a:srgbClr val="002060"/>
                </a:solidFill>
                <a:latin typeface="Arial Black" panose="020B0A04020102020204" pitchFamily="34" charset="0"/>
              </a:rPr>
              <a:t>details of the request </a:t>
            </a:r>
            <a:r>
              <a:rPr lang="en-US" i="1" dirty="0">
                <a:solidFill>
                  <a:srgbClr val="7030A0"/>
                </a:solidFill>
                <a:latin typeface="Arial Black" panose="020B0A04020102020204" pitchFamily="34" charset="0"/>
              </a:rPr>
              <a:t>be logged</a:t>
            </a:r>
            <a:r>
              <a:rPr lang="en-US" i="1" dirty="0">
                <a:solidFill>
                  <a:srgbClr val="002060"/>
                </a:solidFill>
                <a:latin typeface="Arial Black" panose="020B0A04020102020204" pitchFamily="34" charset="0"/>
              </a:rPr>
              <a:t>? </a:t>
            </a:r>
            <a:endParaRPr lang="en-US" i="1" dirty="0" smtClean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i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Should </a:t>
            </a:r>
            <a:r>
              <a:rPr lang="en-US" i="1" dirty="0">
                <a:solidFill>
                  <a:srgbClr val="002060"/>
                </a:solidFill>
                <a:latin typeface="Arial Black" panose="020B0A04020102020204" pitchFamily="34" charset="0"/>
              </a:rPr>
              <a:t>the application simply </a:t>
            </a:r>
            <a:r>
              <a:rPr lang="en-US" i="1" dirty="0">
                <a:solidFill>
                  <a:srgbClr val="7030A0"/>
                </a:solidFill>
                <a:latin typeface="Arial Black" panose="020B0A04020102020204" pitchFamily="34" charset="0"/>
              </a:rPr>
              <a:t>return the content of a file</a:t>
            </a:r>
            <a:r>
              <a:rPr lang="en-US" i="1" dirty="0">
                <a:solidFill>
                  <a:srgbClr val="002060"/>
                </a:solidFill>
                <a:latin typeface="Arial Black" panose="020B0A04020102020204" pitchFamily="34" charset="0"/>
              </a:rPr>
              <a:t>? </a:t>
            </a:r>
            <a:endParaRPr lang="en-US" i="1" dirty="0" smtClean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i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Should </a:t>
            </a:r>
            <a:r>
              <a:rPr lang="en-US" i="1" dirty="0">
                <a:solidFill>
                  <a:srgbClr val="002060"/>
                </a:solidFill>
                <a:latin typeface="Arial Black" panose="020B0A04020102020204" pitchFamily="34" charset="0"/>
              </a:rPr>
              <a:t>it </a:t>
            </a:r>
            <a:r>
              <a:rPr lang="en-US" i="1" dirty="0">
                <a:solidFill>
                  <a:srgbClr val="7030A0"/>
                </a:solidFill>
                <a:latin typeface="Arial Black" panose="020B0A04020102020204" pitchFamily="34" charset="0"/>
              </a:rPr>
              <a:t>compress the response</a:t>
            </a:r>
            <a:r>
              <a:rPr lang="en-US" i="1" dirty="0">
                <a:solidFill>
                  <a:srgbClr val="002060"/>
                </a:solidFill>
                <a:latin typeface="Arial Black" panose="020B0A04020102020204" pitchFamily="34" charset="0"/>
              </a:rPr>
              <a:t>? </a:t>
            </a:r>
            <a:endParaRPr lang="en-US" i="1" dirty="0" smtClean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itel 3"/>
          <p:cNvSpPr txBox="1">
            <a:spLocks/>
          </p:cNvSpPr>
          <p:nvPr/>
        </p:nvSpPr>
        <p:spPr>
          <a:xfrm>
            <a:off x="2143126" y="123110"/>
            <a:ext cx="5595937" cy="7246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 dirty="0" err="1" smtClean="0">
                <a:solidFill>
                  <a:srgbClr val="7030A0"/>
                </a:solidFill>
                <a:latin typeface="Arial Black" panose="020B0A04020102020204" pitchFamily="34" charset="0"/>
              </a:rPr>
              <a:t>Middleware</a:t>
            </a:r>
            <a:r>
              <a:rPr lang="da-DK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 in </a:t>
            </a:r>
            <a:r>
              <a:rPr lang="da-DK" dirty="0" err="1" smtClean="0">
                <a:solidFill>
                  <a:srgbClr val="7030A0"/>
                </a:solidFill>
                <a:latin typeface="Arial Black" panose="020B0A04020102020204" pitchFamily="34" charset="0"/>
              </a:rPr>
              <a:t>Razor</a:t>
            </a:r>
            <a:r>
              <a:rPr lang="da-DK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 Pages </a:t>
            </a:r>
            <a:endParaRPr lang="en-US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162050" y="1781175"/>
            <a:ext cx="8901112" cy="5524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/>
          <p:cNvSpPr>
            <a:spLocks noGrp="1"/>
          </p:cNvSpPr>
          <p:nvPr>
            <p:ph type="body" sz="quarter" idx="10"/>
          </p:nvPr>
        </p:nvSpPr>
        <p:spPr>
          <a:xfrm>
            <a:off x="161925" y="1625323"/>
            <a:ext cx="10916890" cy="4865247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i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What </a:t>
            </a:r>
            <a:r>
              <a:rPr lang="en-US" i="1" dirty="0">
                <a:solidFill>
                  <a:srgbClr val="002060"/>
                </a:solidFill>
                <a:latin typeface="Arial Black" panose="020B0A04020102020204" pitchFamily="34" charset="0"/>
              </a:rPr>
              <a:t>should happen </a:t>
            </a:r>
            <a:r>
              <a:rPr lang="en-US" i="1" dirty="0">
                <a:solidFill>
                  <a:srgbClr val="7030A0"/>
                </a:solidFill>
                <a:latin typeface="Arial Black" panose="020B0A04020102020204" pitchFamily="34" charset="0"/>
              </a:rPr>
              <a:t>if an exception is encountered </a:t>
            </a:r>
            <a:r>
              <a:rPr lang="en-US" i="1" dirty="0">
                <a:solidFill>
                  <a:srgbClr val="002060"/>
                </a:solidFill>
                <a:latin typeface="Arial Black" panose="020B0A04020102020204" pitchFamily="34" charset="0"/>
              </a:rPr>
              <a:t>while the request is being processed</a:t>
            </a:r>
            <a:r>
              <a:rPr lang="en-US" i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en-US" i="1" dirty="0">
                <a:solidFill>
                  <a:srgbClr val="002060"/>
                </a:solidFill>
                <a:latin typeface="Arial Black" panose="020B0A04020102020204" pitchFamily="34" charset="0"/>
              </a:rPr>
              <a:t>Is the person making the request actually </a:t>
            </a:r>
            <a:r>
              <a:rPr lang="en-US" i="1" dirty="0">
                <a:solidFill>
                  <a:srgbClr val="7030A0"/>
                </a:solidFill>
                <a:latin typeface="Arial Black" panose="020B0A04020102020204" pitchFamily="34" charset="0"/>
              </a:rPr>
              <a:t>allowed to access the resource </a:t>
            </a:r>
            <a:r>
              <a:rPr lang="en-US" i="1" dirty="0">
                <a:solidFill>
                  <a:srgbClr val="002060"/>
                </a:solidFill>
                <a:latin typeface="Arial Black" panose="020B0A04020102020204" pitchFamily="34" charset="0"/>
              </a:rPr>
              <a:t>they have requested? </a:t>
            </a:r>
            <a:endParaRPr lang="da-DK" i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itel 3"/>
          <p:cNvSpPr txBox="1">
            <a:spLocks/>
          </p:cNvSpPr>
          <p:nvPr/>
        </p:nvSpPr>
        <p:spPr>
          <a:xfrm>
            <a:off x="1657351" y="499347"/>
            <a:ext cx="7510462" cy="7246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 dirty="0" err="1" smtClean="0">
                <a:solidFill>
                  <a:srgbClr val="7030A0"/>
                </a:solidFill>
                <a:latin typeface="Arial Black" panose="020B0A04020102020204" pitchFamily="34" charset="0"/>
              </a:rPr>
              <a:t>Middleware</a:t>
            </a:r>
            <a:r>
              <a:rPr lang="da-DK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 in </a:t>
            </a:r>
            <a:r>
              <a:rPr lang="da-DK" dirty="0" err="1" smtClean="0">
                <a:solidFill>
                  <a:srgbClr val="7030A0"/>
                </a:solidFill>
                <a:latin typeface="Arial Black" panose="020B0A04020102020204" pitchFamily="34" charset="0"/>
              </a:rPr>
              <a:t>Razor</a:t>
            </a:r>
            <a:r>
              <a:rPr lang="da-DK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 </a:t>
            </a:r>
            <a:r>
              <a:rPr lang="da-DK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Pages (</a:t>
            </a:r>
            <a:r>
              <a:rPr lang="da-DK" dirty="0" err="1" smtClean="0">
                <a:solidFill>
                  <a:srgbClr val="7030A0"/>
                </a:solidFill>
                <a:latin typeface="Arial Black" panose="020B0A04020102020204" pitchFamily="34" charset="0"/>
              </a:rPr>
              <a:t>cont</a:t>
            </a:r>
            <a:r>
              <a:rPr lang="da-DK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…) </a:t>
            </a:r>
            <a:endParaRPr lang="en-US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310182" y="4057947"/>
            <a:ext cx="11339513" cy="114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Answer</a:t>
            </a:r>
            <a:r>
              <a:rPr lang="en-US" sz="2400" dirty="0">
                <a:latin typeface="Arial Black" panose="020B0A04020102020204" pitchFamily="34" charset="0"/>
              </a:rPr>
              <a:t>: Separate components called </a:t>
            </a:r>
            <a:r>
              <a:rPr lang="en-US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Middlewares</a:t>
            </a:r>
            <a:r>
              <a:rPr lang="en-US" sz="2400" dirty="0">
                <a:latin typeface="Arial Black" panose="020B0A04020102020204" pitchFamily="34" charset="0"/>
              </a:rPr>
              <a:t> are taking care of all these concerns. They form the </a:t>
            </a:r>
            <a:r>
              <a:rPr lang="en-US" sz="2400" u="sng" dirty="0">
                <a:solidFill>
                  <a:srgbClr val="FF0000"/>
                </a:solidFill>
                <a:latin typeface="Arial Black" panose="020B0A04020102020204" pitchFamily="34" charset="0"/>
              </a:rPr>
              <a:t>request pipeline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5490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398B7A-BBC3-4E4C-86D4-3B8799B9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017" y="94377"/>
            <a:ext cx="5379390" cy="691409"/>
          </a:xfrm>
        </p:spPr>
        <p:txBody>
          <a:bodyPr>
            <a:noAutofit/>
          </a:bodyPr>
          <a:lstStyle/>
          <a:p>
            <a:r>
              <a:rPr lang="fr-FR" sz="3200" b="1" i="1" dirty="0">
                <a:solidFill>
                  <a:srgbClr val="7030A0"/>
                </a:solidFill>
                <a:latin typeface="Arial Black" panose="020B0A04020102020204" pitchFamily="34" charset="0"/>
                <a:ea typeface="+mn-ea"/>
                <a:cs typeface="+mn-cs"/>
              </a:rPr>
              <a:t>ASP.NET Core Pipeline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0B57023-2211-46D9-A4C5-A85A8D07E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42" y="961680"/>
            <a:ext cx="10268340" cy="4096095"/>
          </a:xfrm>
          <a:prstGeom prst="rect">
            <a:avLst/>
          </a:prstGeom>
        </p:spPr>
      </p:pic>
      <p:sp>
        <p:nvSpPr>
          <p:cNvPr id="7" name="Rektangel 6"/>
          <p:cNvSpPr/>
          <p:nvPr/>
        </p:nvSpPr>
        <p:spPr>
          <a:xfrm>
            <a:off x="302273" y="5295581"/>
            <a:ext cx="116563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A middleware </a:t>
            </a:r>
            <a:r>
              <a:rPr lang="en-US" sz="2400" i="1" dirty="0">
                <a:solidFill>
                  <a:srgbClr val="002060"/>
                </a:solidFill>
                <a:latin typeface="Arial Black" panose="020B0A04020102020204" pitchFamily="34" charset="0"/>
              </a:rPr>
              <a:t>can either terminate the pipeline execution and return a response or it can pass control on to the next </a:t>
            </a:r>
            <a:r>
              <a:rPr lang="en-US" sz="2400" i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middleware.</a:t>
            </a:r>
            <a:endParaRPr lang="en-US" sz="2400" i="1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6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4363" y="802679"/>
            <a:ext cx="10706100" cy="1142877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Black" panose="020B0A04020102020204" pitchFamily="34" charset="0"/>
                <a:cs typeface="Open Sans" panose="020B0606030504020204" pitchFamily="34" charset="0"/>
              </a:rPr>
              <a:t>A middleware should be registered in the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Arial Black" panose="020B0A04020102020204" pitchFamily="34" charset="0"/>
              </a:rPr>
              <a:t>Configure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Black" panose="020B0A04020102020204" pitchFamily="34" charset="0"/>
                <a:cs typeface="Open Sans" panose="020B0606030504020204" pitchFamily="34" charset="0"/>
              </a:rPr>
              <a:t> method of the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Arial Black" panose="020B0A04020102020204" pitchFamily="34" charset="0"/>
              </a:rPr>
              <a:t>Startup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Black" panose="020B0A04020102020204" pitchFamily="34" charset="0"/>
                <a:cs typeface="Open Sans" panose="020B0606030504020204" pitchFamily="34" charset="0"/>
              </a:rPr>
              <a:t> class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( </a:t>
            </a:r>
            <a:r>
              <a:rPr kumimoji="0" lang="en-US" altLang="en-US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i.e</a:t>
            </a:r>
            <a:r>
              <a:rPr kumimoji="0" lang="en-US" alt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altLang="en-US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app.UseRouting</a:t>
            </a:r>
            <a:r>
              <a:rPr kumimoji="0" lang="en-US" alt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() )</a:t>
            </a:r>
            <a:endParaRPr kumimoji="0" lang="en-US" altLang="en-US" sz="2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2398B7A-BBC3-4E4C-86D4-3B8799B9C6AF}"/>
              </a:ext>
            </a:extLst>
          </p:cNvPr>
          <p:cNvSpPr txBox="1">
            <a:spLocks/>
          </p:cNvSpPr>
          <p:nvPr/>
        </p:nvSpPr>
        <p:spPr>
          <a:xfrm>
            <a:off x="2486854" y="15677"/>
            <a:ext cx="5379390" cy="6914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i="1" dirty="0" smtClean="0">
                <a:solidFill>
                  <a:srgbClr val="7030A0"/>
                </a:solidFill>
                <a:latin typeface="Arial Black" panose="020B0A04020102020204" pitchFamily="34" charset="0"/>
                <a:ea typeface="+mn-ea"/>
                <a:cs typeface="+mn-cs"/>
              </a:rPr>
              <a:t>ASP.NET Core Pipeline</a:t>
            </a:r>
            <a:endParaRPr lang="fr-FR" sz="3200" b="1" i="1" dirty="0">
              <a:solidFill>
                <a:srgbClr val="7030A0"/>
              </a:solidFill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3" y="1998283"/>
            <a:ext cx="10244137" cy="4859717"/>
          </a:xfrm>
          <a:prstGeom prst="rect">
            <a:avLst/>
          </a:prstGeom>
        </p:spPr>
      </p:pic>
      <p:sp>
        <p:nvSpPr>
          <p:cNvPr id="8" name="Afrundet rektangel 7"/>
          <p:cNvSpPr/>
          <p:nvPr/>
        </p:nvSpPr>
        <p:spPr>
          <a:xfrm>
            <a:off x="1004888" y="5272087"/>
            <a:ext cx="2200275" cy="24288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2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/>
          <p:cNvSpPr>
            <a:spLocks noGrp="1"/>
          </p:cNvSpPr>
          <p:nvPr>
            <p:ph type="body" sz="quarter" idx="10"/>
          </p:nvPr>
        </p:nvSpPr>
        <p:spPr>
          <a:xfrm>
            <a:off x="938089" y="1741970"/>
            <a:ext cx="9911527" cy="427782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600" b="1" i="1" dirty="0">
                <a:solidFill>
                  <a:srgbClr val="7030A0"/>
                </a:solidFill>
              </a:rPr>
              <a:t>Where should the request be </a:t>
            </a:r>
            <a:r>
              <a:rPr lang="en-US" sz="3600" b="1" i="1" u="sng" dirty="0">
                <a:solidFill>
                  <a:srgbClr val="7030A0"/>
                </a:solidFill>
              </a:rPr>
              <a:t>directed or routed to</a:t>
            </a:r>
            <a:r>
              <a:rPr lang="en-US" sz="3600" b="1" i="1" dirty="0">
                <a:solidFill>
                  <a:srgbClr val="7030A0"/>
                </a:solidFill>
              </a:rPr>
              <a:t>? </a:t>
            </a:r>
            <a:endParaRPr lang="en-US" sz="3600" b="1" i="1" dirty="0" smtClean="0">
              <a:solidFill>
                <a:srgbClr val="7030A0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By </a:t>
            </a:r>
            <a:r>
              <a:rPr lang="en-US" dirty="0"/>
              <a:t>default, Routing is based on matching </a:t>
            </a:r>
            <a:r>
              <a:rPr lang="en-US" b="1" u="sng" dirty="0"/>
              <a:t>URLs to file </a:t>
            </a:r>
            <a:r>
              <a:rPr lang="en-US" b="1" u="sng" dirty="0" smtClean="0"/>
              <a:t>paths</a:t>
            </a:r>
            <a:r>
              <a:rPr lang="en-US" u="sng" dirty="0" smtClean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The </a:t>
            </a:r>
            <a:r>
              <a:rPr lang="en-US" dirty="0"/>
              <a:t>folder </a:t>
            </a:r>
            <a:r>
              <a:rPr lang="en-US" b="1" u="sng" dirty="0">
                <a:solidFill>
                  <a:srgbClr val="7030A0"/>
                </a:solidFill>
              </a:rPr>
              <a:t>Pages</a:t>
            </a:r>
            <a:r>
              <a:rPr lang="en-US" dirty="0"/>
              <a:t> is by default the root Razor Pages </a:t>
            </a:r>
            <a:r>
              <a:rPr lang="en-US" dirty="0" smtClean="0"/>
              <a:t>folder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The </a:t>
            </a:r>
            <a:r>
              <a:rPr lang="en-US" b="1" i="1" u="sng" dirty="0">
                <a:solidFill>
                  <a:srgbClr val="7030A0"/>
                </a:solidFill>
              </a:rPr>
              <a:t>Index</a:t>
            </a:r>
            <a:r>
              <a:rPr lang="en-US" dirty="0"/>
              <a:t>  Razor page is considered the </a:t>
            </a:r>
            <a:r>
              <a:rPr lang="en-US" u="sng" dirty="0"/>
              <a:t>default page in any folder or any subfolder having an Index page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38089" y="567652"/>
            <a:ext cx="9944693" cy="6964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da-DK" sz="4400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Routing with </a:t>
            </a:r>
            <a:r>
              <a:rPr lang="da-DK" sz="4400" dirty="0" err="1" smtClean="0">
                <a:solidFill>
                  <a:srgbClr val="7030A0"/>
                </a:solidFill>
                <a:latin typeface="Arial Black" panose="020B0A04020102020204" pitchFamily="34" charset="0"/>
              </a:rPr>
              <a:t>Razor</a:t>
            </a:r>
            <a:r>
              <a:rPr lang="da-DK" sz="4400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 Pages </a:t>
            </a:r>
            <a:endParaRPr lang="en-US" sz="4400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79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tekst 2"/>
          <p:cNvSpPr>
            <a:spLocks noGrp="1"/>
          </p:cNvSpPr>
          <p:nvPr>
            <p:ph type="body" sz="quarter" idx="10"/>
          </p:nvPr>
        </p:nvSpPr>
        <p:spPr>
          <a:xfrm>
            <a:off x="350266" y="244670"/>
            <a:ext cx="11655078" cy="82213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600" b="1" i="1" dirty="0">
                <a:solidFill>
                  <a:srgbClr val="7030A0"/>
                </a:solidFill>
              </a:rPr>
              <a:t>How to change the root folder for Razor Pages ? </a:t>
            </a:r>
            <a:r>
              <a:rPr lang="en-US" b="1" dirty="0">
                <a:solidFill>
                  <a:srgbClr val="0070C0"/>
                </a:solidFill>
              </a:rPr>
              <a:t>Use </a:t>
            </a:r>
            <a:r>
              <a:rPr lang="en-US" b="1" dirty="0" smtClean="0">
                <a:solidFill>
                  <a:srgbClr val="0070C0"/>
                </a:solidFill>
                <a:hlinkClick r:id="rId2"/>
              </a:rPr>
              <a:t>configuration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660304" y="1593825"/>
            <a:ext cx="1150143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Arial Black" panose="020B0A04020102020204" pitchFamily="34" charset="0"/>
              </a:rPr>
              <a:t>public void </a:t>
            </a:r>
            <a:r>
              <a:rPr lang="en-US" sz="2000" dirty="0" err="1">
                <a:solidFill>
                  <a:srgbClr val="7030A0"/>
                </a:solidFill>
                <a:latin typeface="Arial Black" panose="020B0A04020102020204" pitchFamily="34" charset="0"/>
              </a:rPr>
              <a:t>ConfigureServices</a:t>
            </a:r>
            <a:r>
              <a:rPr lang="en-US" sz="2000" dirty="0">
                <a:solidFill>
                  <a:srgbClr val="002060"/>
                </a:solidFill>
                <a:latin typeface="Arial Black" panose="020B0A04020102020204" pitchFamily="34" charset="0"/>
              </a:rPr>
              <a:t>(</a:t>
            </a:r>
            <a:r>
              <a:rPr lang="en-US" sz="2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IServiceCollection</a:t>
            </a:r>
            <a:r>
              <a:rPr lang="en-US" sz="2000" dirty="0">
                <a:solidFill>
                  <a:srgbClr val="002060"/>
                </a:solidFill>
                <a:latin typeface="Arial Black" panose="020B0A04020102020204" pitchFamily="34" charset="0"/>
              </a:rPr>
              <a:t> services)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Arial Black" panose="020B0A04020102020204" pitchFamily="34" charset="0"/>
              </a:rPr>
              <a:t>   {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Arial Black" panose="020B0A04020102020204" pitchFamily="34" charset="0"/>
              </a:rPr>
              <a:t>        </a:t>
            </a:r>
            <a:r>
              <a:rPr lang="en-US" sz="2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services.AddRazorPages</a:t>
            </a:r>
            <a:r>
              <a:rPr lang="en-US" sz="2000" dirty="0">
                <a:solidFill>
                  <a:srgbClr val="002060"/>
                </a:solidFill>
                <a:latin typeface="Arial Black" panose="020B0A04020102020204" pitchFamily="34" charset="0"/>
              </a:rPr>
              <a:t>().</a:t>
            </a:r>
            <a:r>
              <a:rPr lang="en-US" sz="2000" b="1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AddRazorPagesOptions</a:t>
            </a:r>
            <a:r>
              <a:rPr lang="en-US" sz="2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</a:rPr>
              <a:t>options =&gt; {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</a:rPr>
              <a:t>                                                             </a:t>
            </a:r>
            <a:r>
              <a:rPr lang="en-US" sz="2000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options.RootDirectory</a:t>
            </a:r>
            <a:r>
              <a:rPr lang="en-US" sz="20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</a:rPr>
              <a:t>= "/Content";});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Arial Black" panose="020B0A04020102020204" pitchFamily="34" charset="0"/>
              </a:rPr>
              <a:t>   </a:t>
            </a:r>
            <a:r>
              <a:rPr lang="en-US" sz="20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}</a:t>
            </a:r>
          </a:p>
        </p:txBody>
      </p:sp>
      <p:sp>
        <p:nvSpPr>
          <p:cNvPr id="6" name="Rektangel 5"/>
          <p:cNvSpPr/>
          <p:nvPr/>
        </p:nvSpPr>
        <p:spPr>
          <a:xfrm>
            <a:off x="586630" y="4605248"/>
            <a:ext cx="111823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1" dirty="0">
                <a:solidFill>
                  <a:srgbClr val="7030A0"/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Arial Black" panose="020B0A04020102020204" pitchFamily="34" charset="0"/>
              </a:rPr>
              <a:t>public void </a:t>
            </a:r>
            <a:r>
              <a:rPr lang="en-US" sz="2000" dirty="0" err="1">
                <a:solidFill>
                  <a:srgbClr val="7030A0"/>
                </a:solidFill>
                <a:latin typeface="Arial Black" panose="020B0A04020102020204" pitchFamily="34" charset="0"/>
              </a:rPr>
              <a:t>ConfigureServices</a:t>
            </a:r>
            <a:r>
              <a:rPr lang="en-US" sz="2000" dirty="0">
                <a:solidFill>
                  <a:srgbClr val="002060"/>
                </a:solidFill>
                <a:latin typeface="Arial Black" panose="020B0A04020102020204" pitchFamily="34" charset="0"/>
              </a:rPr>
              <a:t>(</a:t>
            </a:r>
            <a:r>
              <a:rPr lang="en-US" sz="2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IServiceCollection</a:t>
            </a:r>
            <a:r>
              <a:rPr lang="en-US" sz="2000" dirty="0">
                <a:solidFill>
                  <a:srgbClr val="002060"/>
                </a:solidFill>
                <a:latin typeface="Arial Black" panose="020B0A04020102020204" pitchFamily="34" charset="0"/>
              </a:rPr>
              <a:t> services)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Arial Black" panose="020B0A04020102020204" pitchFamily="34" charset="0"/>
              </a:rPr>
              <a:t>   {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Arial Black" panose="020B0A04020102020204" pitchFamily="34" charset="0"/>
              </a:rPr>
              <a:t>    </a:t>
            </a:r>
            <a:r>
              <a:rPr lang="en-US" sz="2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services.AddRazorPages</a:t>
            </a:r>
            <a:r>
              <a:rPr lang="en-US" sz="2000" dirty="0">
                <a:solidFill>
                  <a:srgbClr val="002060"/>
                </a:solidFill>
                <a:latin typeface="Arial Black" panose="020B0A04020102020204" pitchFamily="34" charset="0"/>
              </a:rPr>
              <a:t>().</a:t>
            </a:r>
            <a:r>
              <a:rPr lang="en-US" sz="2000" dirty="0" err="1">
                <a:solidFill>
                  <a:srgbClr val="FF0000"/>
                </a:solidFill>
                <a:latin typeface="Arial Black" panose="020B0A04020102020204" pitchFamily="34" charset="0"/>
              </a:rPr>
              <a:t>WithRazorPagesRoot</a:t>
            </a:r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</a:rPr>
              <a:t>("/Content");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Arial Black" panose="020B0A04020102020204" pitchFamily="34" charset="0"/>
              </a:rPr>
              <a:t>   }</a:t>
            </a:r>
          </a:p>
        </p:txBody>
      </p:sp>
      <p:sp>
        <p:nvSpPr>
          <p:cNvPr id="7" name="Rektangel 6"/>
          <p:cNvSpPr/>
          <p:nvPr/>
        </p:nvSpPr>
        <p:spPr>
          <a:xfrm>
            <a:off x="660304" y="4131298"/>
            <a:ext cx="1326004" cy="464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da-DK" i="1" u="sng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Option 2 </a:t>
            </a:r>
            <a:endParaRPr lang="en-US" i="1" u="sng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655242" y="1203618"/>
            <a:ext cx="1249060" cy="464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da-DK" i="1" u="sng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Option</a:t>
            </a:r>
            <a:r>
              <a:rPr lang="da-DK" i="1" u="sng" dirty="0">
                <a:solidFill>
                  <a:srgbClr val="FF0000"/>
                </a:solidFill>
                <a:latin typeface="Arial Black" panose="020B0A04020102020204" pitchFamily="34" charset="0"/>
              </a:rPr>
              <a:t>1</a:t>
            </a:r>
            <a:r>
              <a:rPr lang="da-DK" i="1" u="sng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endParaRPr lang="en-US" i="1" u="sng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23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39" y="931408"/>
            <a:ext cx="8248553" cy="4590951"/>
          </a:xfrm>
          <a:prstGeom prst="rect">
            <a:avLst/>
          </a:prstGeom>
        </p:spPr>
      </p:pic>
      <p:sp>
        <p:nvSpPr>
          <p:cNvPr id="5" name="Afrundet rektangel 4"/>
          <p:cNvSpPr/>
          <p:nvPr/>
        </p:nvSpPr>
        <p:spPr>
          <a:xfrm>
            <a:off x="1903395" y="56681"/>
            <a:ext cx="7092967" cy="69172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400" dirty="0" smtClean="0">
                <a:solidFill>
                  <a:schemeClr val="tx1"/>
                </a:solidFill>
              </a:rPr>
              <a:t>Routing with </a:t>
            </a:r>
            <a:r>
              <a:rPr lang="da-DK" sz="4400" dirty="0" err="1" smtClean="0">
                <a:solidFill>
                  <a:schemeClr val="tx1"/>
                </a:solidFill>
              </a:rPr>
              <a:t>Razor</a:t>
            </a:r>
            <a:r>
              <a:rPr lang="da-DK" sz="4400" dirty="0" smtClean="0">
                <a:solidFill>
                  <a:schemeClr val="tx1"/>
                </a:solidFill>
              </a:rPr>
              <a:t> Pages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78902" y="5655627"/>
            <a:ext cx="9674735" cy="830997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 smtClean="0">
                <a:solidFill>
                  <a:srgbClr val="0D112B"/>
                </a:solidFill>
                <a:latin typeface="Whitney SSm A"/>
              </a:rPr>
              <a:t>I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D112B"/>
                </a:solidFill>
                <a:effectLst/>
                <a:latin typeface="Whitney SSm A"/>
              </a:rPr>
              <a:t>f you create a Razor Page in your app at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D112B"/>
                </a:solidFill>
                <a:effectLst/>
                <a:latin typeface="Whitney SSm A"/>
              </a:rPr>
              <a:t> 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/Pages/Events/</a:t>
            </a:r>
            <a:r>
              <a:rPr kumimoji="0" lang="en-US" altLang="en-US" b="1" i="1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CreateEvent.cshtml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D112B"/>
                </a:solidFill>
                <a:effectLst/>
                <a:latin typeface="Whitney SSm A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D112B"/>
                </a:solidFill>
                <a:effectLst/>
                <a:latin typeface="Whitney SSm A"/>
              </a:rPr>
              <a:t>it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D112B"/>
              </a:solidFill>
              <a:latin typeface="Whitney SSm 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D112B"/>
                </a:solidFill>
                <a:effectLst/>
                <a:latin typeface="Whitney SSm A"/>
              </a:rPr>
              <a:t>would be exposed at the URL: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D112B"/>
                </a:solidFill>
                <a:effectLst/>
                <a:latin typeface="Whitney SSm A"/>
              </a:rPr>
              <a:t>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/Events/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CreateEvent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D112B"/>
                </a:solidFill>
                <a:effectLst/>
                <a:latin typeface="Whitney SSm A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682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6062</TotalTime>
  <Words>631</Words>
  <Application>Microsoft Office PowerPoint</Application>
  <PresentationFormat>Widescreen</PresentationFormat>
  <Paragraphs>111</Paragraphs>
  <Slides>20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11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20</vt:i4>
      </vt:variant>
    </vt:vector>
  </HeadingPairs>
  <TitlesOfParts>
    <vt:vector size="32" baseType="lpstr">
      <vt:lpstr>NSimSun</vt:lpstr>
      <vt:lpstr>Arial</vt:lpstr>
      <vt:lpstr>Arial Black</vt:lpstr>
      <vt:lpstr>Calibri</vt:lpstr>
      <vt:lpstr>Calibri Light</vt:lpstr>
      <vt:lpstr>Consolas</vt:lpstr>
      <vt:lpstr>Lekton</vt:lpstr>
      <vt:lpstr>Open Sans</vt:lpstr>
      <vt:lpstr>Segoe UI</vt:lpstr>
      <vt:lpstr>Whitney SSm A</vt:lpstr>
      <vt:lpstr>Wingdings</vt:lpstr>
      <vt:lpstr>Office-tema</vt:lpstr>
      <vt:lpstr>PowerPoint-præsentation</vt:lpstr>
      <vt:lpstr>PowerPoint-præsentation</vt:lpstr>
      <vt:lpstr>PowerPoint-præsentation</vt:lpstr>
      <vt:lpstr>PowerPoint-præsentation</vt:lpstr>
      <vt:lpstr>ASP.NET Core Pipeline</vt:lpstr>
      <vt:lpstr>PowerPoint-præsentation</vt:lpstr>
      <vt:lpstr>Routing with Razor Pages </vt:lpstr>
      <vt:lpstr>PowerPoint-præsentation</vt:lpstr>
      <vt:lpstr>PowerPoint-præsentation</vt:lpstr>
      <vt:lpstr>AmbiguousMatchException</vt:lpstr>
      <vt:lpstr>Custom routes</vt:lpstr>
      <vt:lpstr>PowerPoint-præsentation</vt:lpstr>
      <vt:lpstr>Passing data from a page to another page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EASJ</dc:creator>
  <cp:lastModifiedBy>EASJ</cp:lastModifiedBy>
  <cp:revision>120</cp:revision>
  <dcterms:created xsi:type="dcterms:W3CDTF">2020-09-17T19:24:14Z</dcterms:created>
  <dcterms:modified xsi:type="dcterms:W3CDTF">2020-10-23T09:51:17Z</dcterms:modified>
</cp:coreProperties>
</file>