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377" r:id="rId3"/>
    <p:sldId id="378" r:id="rId4"/>
    <p:sldId id="379" r:id="rId5"/>
    <p:sldId id="381" r:id="rId6"/>
    <p:sldId id="382" r:id="rId7"/>
    <p:sldId id="401" r:id="rId8"/>
    <p:sldId id="399" r:id="rId9"/>
    <p:sldId id="400" r:id="rId10"/>
    <p:sldId id="402" r:id="rId11"/>
    <p:sldId id="396" r:id="rId12"/>
    <p:sldId id="405" r:id="rId13"/>
    <p:sldId id="403" r:id="rId14"/>
    <p:sldId id="404" r:id="rId15"/>
    <p:sldId id="398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5" autoAdjust="0"/>
    <p:restoredTop sz="81799" autoAdjust="0"/>
  </p:normalViewPr>
  <p:slideViewPr>
    <p:cSldViewPr snapToGrid="0">
      <p:cViewPr>
        <p:scale>
          <a:sx n="91" d="100"/>
          <a:sy n="91" d="100"/>
        </p:scale>
        <p:origin x="75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48B71-F8EE-46CE-8156-F673EABC34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E225-646E-4404-8769-EF254ED7BA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smaller appli­cations producing small amounts of data, simpler media may suffice. </a:t>
            </a:r>
            <a:r>
              <a:rPr lang="en-US" sz="120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Storing data 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text file on your own hard</a:t>
            </a:r>
            <a:r>
              <a:rPr lang="en-US" sz="120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drive is a fairly easy solution to use for such situations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E225-646E-4404-8769-EF254ED7BA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9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6E225-646E-4404-8769-EF254ED7BA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23-10-2020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ext.js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/>
            </a:r>
            <a:br>
              <a:rPr lang="da-DK" sz="9600" smtClean="0"/>
            </a:br>
            <a:r>
              <a:rPr lang="da-DK" sz="9600" smtClean="0"/>
              <a:t>Persistency</a:t>
            </a:r>
            <a:r>
              <a:rPr lang="da-DK" sz="9600"/>
              <a:t/>
            </a:r>
            <a:br>
              <a:rPr lang="da-DK" sz="9600"/>
            </a:br>
            <a:r>
              <a:rPr lang="da-DK" sz="4800" smtClean="0"/>
              <a:t>Files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72133" y="3213782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9394290" y="3213778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197680" y="3250795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3131234" y="2938166"/>
            <a:ext cx="1857101" cy="312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Serialization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540932" y="2940747"/>
            <a:ext cx="1778812" cy="3383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WritteToFile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190134" y="4609442"/>
            <a:ext cx="1857101" cy="49167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Deserialisation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Højrepil 1"/>
          <p:cNvSpPr/>
          <p:nvPr/>
        </p:nvSpPr>
        <p:spPr>
          <a:xfrm>
            <a:off x="3295970" y="3279060"/>
            <a:ext cx="1527628" cy="450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frundet rektangel 12"/>
          <p:cNvSpPr/>
          <p:nvPr/>
        </p:nvSpPr>
        <p:spPr>
          <a:xfrm>
            <a:off x="7615477" y="4664467"/>
            <a:ext cx="1778812" cy="35564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ReadFromFile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>
            <a:off x="7660872" y="3367348"/>
            <a:ext cx="1422970" cy="4220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øjrepil 15"/>
          <p:cNvSpPr/>
          <p:nvPr/>
        </p:nvSpPr>
        <p:spPr>
          <a:xfrm rot="10800000">
            <a:off x="7615477" y="4073295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øjrepil 16"/>
          <p:cNvSpPr/>
          <p:nvPr/>
        </p:nvSpPr>
        <p:spPr>
          <a:xfrm rot="10800000">
            <a:off x="3383093" y="4027336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frundet rektangel 3"/>
          <p:cNvSpPr/>
          <p:nvPr/>
        </p:nvSpPr>
        <p:spPr>
          <a:xfrm>
            <a:off x="3062042" y="2681750"/>
            <a:ext cx="1995483" cy="278309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billedforklaring 18"/>
          <p:cNvSpPr/>
          <p:nvPr/>
        </p:nvSpPr>
        <p:spPr>
          <a:xfrm>
            <a:off x="2250040" y="710520"/>
            <a:ext cx="3457485" cy="1259478"/>
          </a:xfrm>
          <a:prstGeom prst="wedgeEllipseCallout">
            <a:avLst>
              <a:gd name="adj1" fmla="val -252"/>
              <a:gd name="adj2" fmla="val 103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 err="1"/>
              <a:t>Text.Json</a:t>
            </a:r>
            <a:r>
              <a:rPr lang="da-DK" sz="2800" b="1" dirty="0"/>
              <a:t> </a:t>
            </a:r>
            <a:r>
              <a:rPr lang="da-DK" sz="2800" b="1" dirty="0" smtClean="0"/>
              <a:t>(</a:t>
            </a:r>
            <a:r>
              <a:rPr lang="da-DK" sz="2400" b="1" dirty="0" smtClean="0"/>
              <a:t>asp.net </a:t>
            </a:r>
            <a:r>
              <a:rPr lang="da-DK" sz="2400" b="1" dirty="0" err="1" smtClean="0"/>
              <a:t>core</a:t>
            </a:r>
            <a:r>
              <a:rPr lang="da-DK" sz="2400" b="1" dirty="0" smtClean="0"/>
              <a:t> 3.0</a:t>
            </a:r>
            <a:r>
              <a:rPr lang="da-DK" sz="2800" b="1" dirty="0" smtClean="0"/>
              <a:t>)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580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998" y="606175"/>
            <a:ext cx="10515600" cy="876763"/>
          </a:xfrm>
        </p:spPr>
        <p:txBody>
          <a:bodyPr>
            <a:normAutofit/>
          </a:bodyPr>
          <a:lstStyle/>
          <a:p>
            <a:r>
              <a:rPr lang="da-DK" sz="5400" b="1" dirty="0" err="1" smtClean="0">
                <a:solidFill>
                  <a:srgbClr val="7030A0"/>
                </a:solidFill>
              </a:rPr>
              <a:t>Text.Json</a:t>
            </a:r>
            <a:r>
              <a:rPr lang="da-DK" sz="5400" b="1" dirty="0" smtClean="0">
                <a:solidFill>
                  <a:srgbClr val="7030A0"/>
                </a:solidFill>
              </a:rPr>
              <a:t> ( new </a:t>
            </a:r>
            <a:r>
              <a:rPr lang="da-DK" sz="5400" b="1" dirty="0" err="1" smtClean="0">
                <a:solidFill>
                  <a:srgbClr val="7030A0"/>
                </a:solidFill>
              </a:rPr>
              <a:t>Json</a:t>
            </a:r>
            <a:r>
              <a:rPr lang="da-DK" sz="5400" b="1" dirty="0" smtClean="0">
                <a:solidFill>
                  <a:srgbClr val="7030A0"/>
                </a:solidFill>
              </a:rPr>
              <a:t> </a:t>
            </a:r>
            <a:r>
              <a:rPr lang="da-DK" sz="5400" b="1" dirty="0" err="1" smtClean="0">
                <a:solidFill>
                  <a:srgbClr val="7030A0"/>
                </a:solidFill>
              </a:rPr>
              <a:t>Serialization</a:t>
            </a:r>
            <a:r>
              <a:rPr lang="da-DK" sz="5400" b="1" dirty="0" smtClean="0">
                <a:solidFill>
                  <a:srgbClr val="7030A0"/>
                </a:solidFill>
              </a:rPr>
              <a:t>)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745820" y="1923600"/>
            <a:ext cx="981601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 smtClean="0">
                <a:latin typeface="Arial Black" panose="020B0A04020102020204" pitchFamily="34" charset="0"/>
              </a:rPr>
              <a:t>ASP.NET Core 3.0  use </a:t>
            </a:r>
            <a:r>
              <a:rPr lang="en-US" sz="2400" b="1" i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System.Text.Json</a:t>
            </a:r>
            <a:r>
              <a:rPr lang="en-US" sz="2400" b="1" i="1" dirty="0" smtClean="0">
                <a:latin typeface="Arial Black" panose="020B0A04020102020204" pitchFamily="34" charset="0"/>
              </a:rPr>
              <a:t>  by default for JSON serialization: </a:t>
            </a:r>
          </a:p>
          <a:p>
            <a:pPr>
              <a:lnSpc>
                <a:spcPct val="200000"/>
              </a:lnSpc>
            </a:pPr>
            <a:endParaRPr lang="en-US" b="1" i="1" dirty="0" smtClean="0">
              <a:latin typeface="Arial Black" panose="020B0A040201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latin typeface="Arial Black" panose="020B0A04020102020204" pitchFamily="34" charset="0"/>
              </a:rPr>
              <a:t>Reads and Writes JSON asynchronously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i="1" dirty="0" smtClean="0">
                <a:latin typeface="Arial Black" panose="020B0A04020102020204" pitchFamily="34" charset="0"/>
              </a:rPr>
              <a:t>Is optimized for UTF-8 text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i="1" u="sng" dirty="0" smtClean="0">
                <a:latin typeface="Arial Black" panose="020B0A04020102020204" pitchFamily="34" charset="0"/>
              </a:rPr>
              <a:t>Higher performance </a:t>
            </a:r>
            <a:r>
              <a:rPr lang="en-US" sz="2400" b="1" i="1" dirty="0" smtClean="0">
                <a:latin typeface="Arial Black" panose="020B0A04020102020204" pitchFamily="34" charset="0"/>
              </a:rPr>
              <a:t>than </a:t>
            </a:r>
            <a:r>
              <a:rPr lang="en-US" sz="2400" b="1" i="1" dirty="0" err="1" smtClean="0">
                <a:latin typeface="Arial Black" panose="020B0A04020102020204" pitchFamily="34" charset="0"/>
              </a:rPr>
              <a:t>NewtonSoft.Json</a:t>
            </a:r>
            <a:r>
              <a:rPr lang="en-US" sz="2400" dirty="0" smtClean="0">
                <a:latin typeface="Arial Black" panose="020B0A04020102020204" pitchFamily="34" charset="0"/>
              </a:rPr>
              <a:t> 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998" y="606175"/>
            <a:ext cx="10515600" cy="876763"/>
          </a:xfrm>
        </p:spPr>
        <p:txBody>
          <a:bodyPr>
            <a:normAutofit/>
          </a:bodyPr>
          <a:lstStyle/>
          <a:p>
            <a:r>
              <a:rPr lang="da-DK" sz="5400" b="1" dirty="0" err="1" smtClean="0">
                <a:solidFill>
                  <a:srgbClr val="7030A0"/>
                </a:solidFill>
              </a:rPr>
              <a:t>Text.Json</a:t>
            </a:r>
            <a:r>
              <a:rPr lang="da-DK" sz="5400" b="1" dirty="0" smtClean="0">
                <a:solidFill>
                  <a:srgbClr val="7030A0"/>
                </a:solidFill>
              </a:rPr>
              <a:t> ( new </a:t>
            </a:r>
            <a:r>
              <a:rPr lang="da-DK" sz="5400" b="1" dirty="0" err="1" smtClean="0">
                <a:solidFill>
                  <a:srgbClr val="7030A0"/>
                </a:solidFill>
              </a:rPr>
              <a:t>Json</a:t>
            </a:r>
            <a:r>
              <a:rPr lang="da-DK" sz="5400" b="1" dirty="0" smtClean="0">
                <a:solidFill>
                  <a:srgbClr val="7030A0"/>
                </a:solidFill>
              </a:rPr>
              <a:t> </a:t>
            </a:r>
            <a:r>
              <a:rPr lang="da-DK" sz="5400" b="1" dirty="0" err="1" smtClean="0">
                <a:solidFill>
                  <a:srgbClr val="7030A0"/>
                </a:solidFill>
              </a:rPr>
              <a:t>Serialization</a:t>
            </a:r>
            <a:r>
              <a:rPr lang="da-DK" sz="5400" b="1" dirty="0" smtClean="0">
                <a:solidFill>
                  <a:srgbClr val="7030A0"/>
                </a:solidFill>
              </a:rPr>
              <a:t>)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682758" y="1792221"/>
            <a:ext cx="981601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Performance improvement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b="1" i="1" dirty="0" smtClean="0">
                <a:latin typeface="Arial Black" panose="020B0A04020102020204" pitchFamily="34" charset="0"/>
              </a:rPr>
              <a:t>Reduction in memory usage when using the built-in </a:t>
            </a:r>
            <a:r>
              <a:rPr lang="en-US" sz="2200" b="1" i="1" dirty="0" err="1" smtClean="0">
                <a:latin typeface="Arial Black" panose="020B0A04020102020204" pitchFamily="34" charset="0"/>
              </a:rPr>
              <a:t>depenedency</a:t>
            </a:r>
            <a:r>
              <a:rPr lang="en-US" sz="2200" b="1" i="1" dirty="0" smtClean="0">
                <a:latin typeface="Arial Black" panose="020B0A04020102020204" pitchFamily="34" charset="0"/>
              </a:rPr>
              <a:t> injection container for scoped services.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da-DK" sz="2200" b="1" i="1" dirty="0" smtClean="0">
                <a:latin typeface="Arial Black" panose="020B0A04020102020204" pitchFamily="34" charset="0"/>
              </a:rPr>
              <a:t>New </a:t>
            </a:r>
            <a:r>
              <a:rPr lang="da-DK" sz="2200" b="1" i="1" dirty="0" err="1" smtClean="0">
                <a:latin typeface="Arial Black" panose="020B0A04020102020204" pitchFamily="34" charset="0"/>
              </a:rPr>
              <a:t>optimized</a:t>
            </a:r>
            <a:r>
              <a:rPr lang="da-DK" sz="2200" b="1" i="1" dirty="0" smtClean="0">
                <a:latin typeface="Arial Black" panose="020B0A04020102020204" pitchFamily="34" charset="0"/>
              </a:rPr>
              <a:t> and </a:t>
            </a:r>
            <a:r>
              <a:rPr lang="da-DK" sz="2200" b="1" i="1" dirty="0" err="1" smtClean="0">
                <a:latin typeface="Arial Black" panose="020B0A04020102020204" pitchFamily="34" charset="0"/>
              </a:rPr>
              <a:t>fully</a:t>
            </a:r>
            <a:r>
              <a:rPr lang="da-DK" sz="2200" b="1" i="1" dirty="0" smtClean="0">
                <a:latin typeface="Arial Black" panose="020B0A04020102020204" pitchFamily="34" charset="0"/>
              </a:rPr>
              <a:t> </a:t>
            </a:r>
            <a:r>
              <a:rPr lang="da-DK" sz="2200" b="1" i="1" dirty="0" err="1" smtClean="0">
                <a:latin typeface="Arial Black" panose="020B0A04020102020204" pitchFamily="34" charset="0"/>
              </a:rPr>
              <a:t>asynchronous</a:t>
            </a:r>
            <a:r>
              <a:rPr lang="da-DK" sz="2200" b="1" i="1" dirty="0" smtClean="0">
                <a:latin typeface="Arial Black" panose="020B0A04020102020204" pitchFamily="34" charset="0"/>
              </a:rPr>
              <a:t> JSON </a:t>
            </a:r>
            <a:r>
              <a:rPr lang="da-DK" sz="2200" b="1" i="1" dirty="0" err="1" smtClean="0">
                <a:latin typeface="Arial Black" panose="020B0A04020102020204" pitchFamily="34" charset="0"/>
              </a:rPr>
              <a:t>serialiser</a:t>
            </a:r>
            <a:r>
              <a:rPr lang="da-DK" sz="2200" b="1" i="1" dirty="0" smtClean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da-DK" sz="2200" b="1" i="1" dirty="0" err="1" smtClean="0">
                <a:latin typeface="Arial Black" panose="020B0A04020102020204" pitchFamily="34" charset="0"/>
              </a:rPr>
              <a:t>Reduction</a:t>
            </a:r>
            <a:r>
              <a:rPr lang="da-DK" sz="2200" b="1" i="1" dirty="0" smtClean="0">
                <a:latin typeface="Arial Black" panose="020B0A04020102020204" pitchFamily="34" charset="0"/>
              </a:rPr>
              <a:t> in </a:t>
            </a:r>
            <a:r>
              <a:rPr lang="da-DK" sz="2200" b="1" i="1" dirty="0" err="1" smtClean="0">
                <a:latin typeface="Arial Black" panose="020B0A04020102020204" pitchFamily="34" charset="0"/>
              </a:rPr>
              <a:t>memory</a:t>
            </a:r>
            <a:r>
              <a:rPr lang="da-DK" sz="2200" b="1" i="1" dirty="0" smtClean="0">
                <a:latin typeface="Arial Black" panose="020B0A04020102020204" pitchFamily="34" charset="0"/>
              </a:rPr>
              <a:t> </a:t>
            </a:r>
            <a:r>
              <a:rPr lang="da-DK" sz="2200" b="1" i="1" dirty="0" err="1" smtClean="0">
                <a:latin typeface="Arial Black" panose="020B0A04020102020204" pitchFamily="34" charset="0"/>
              </a:rPr>
              <a:t>usage</a:t>
            </a:r>
            <a:r>
              <a:rPr lang="da-DK" sz="2200" b="1" i="1" dirty="0" smtClean="0">
                <a:latin typeface="Arial Black" panose="020B0A04020102020204" pitchFamily="34" charset="0"/>
              </a:rPr>
              <a:t> and </a:t>
            </a:r>
            <a:r>
              <a:rPr lang="da-DK" sz="2200" b="1" i="1" dirty="0" err="1" smtClean="0">
                <a:latin typeface="Arial Black" panose="020B0A04020102020204" pitchFamily="34" charset="0"/>
              </a:rPr>
              <a:t>throughput</a:t>
            </a:r>
            <a:r>
              <a:rPr lang="da-DK" sz="2200" b="1" i="1" dirty="0" smtClean="0">
                <a:latin typeface="Arial Black" panose="020B0A04020102020204" pitchFamily="34" charset="0"/>
              </a:rPr>
              <a:t> </a:t>
            </a:r>
            <a:r>
              <a:rPr lang="da-DK" sz="2200" b="1" i="1" dirty="0" err="1" smtClean="0">
                <a:latin typeface="Arial Black" panose="020B0A04020102020204" pitchFamily="34" charset="0"/>
              </a:rPr>
              <a:t>imporvements</a:t>
            </a:r>
            <a:r>
              <a:rPr lang="da-DK" sz="2200" b="1" i="1" dirty="0" smtClean="0">
                <a:latin typeface="Arial Black" panose="020B0A04020102020204" pitchFamily="34" charset="0"/>
              </a:rPr>
              <a:t> in form parsing.</a:t>
            </a:r>
            <a:r>
              <a:rPr lang="en-US" sz="2200" dirty="0" smtClean="0">
                <a:latin typeface="Arial Black" panose="020B0A04020102020204" pitchFamily="34" charset="0"/>
              </a:rPr>
              <a:t> </a:t>
            </a:r>
            <a:endParaRPr lang="en-US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4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362" y="3590293"/>
            <a:ext cx="10515600" cy="2691897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644805" y="1590466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9466962" y="1590462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5180554" y="1627479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216989" y="1853445"/>
            <a:ext cx="1857101" cy="312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Serialization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00521" y="1867815"/>
            <a:ext cx="1778812" cy="3383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WritteToFile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3381725" y="2194339"/>
            <a:ext cx="1527628" cy="450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øjrepil 10"/>
          <p:cNvSpPr/>
          <p:nvPr/>
        </p:nvSpPr>
        <p:spPr>
          <a:xfrm>
            <a:off x="7720461" y="2294416"/>
            <a:ext cx="1422970" cy="4220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3631325" y="4708634"/>
            <a:ext cx="3358055" cy="58857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65" y="3589655"/>
            <a:ext cx="10515600" cy="2785405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653265" y="1735308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9475422" y="1735304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5189014" y="1772321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 err="1" smtClean="0"/>
              <a:t>string</a:t>
            </a:r>
            <a:endParaRPr lang="da-DK" sz="4800" dirty="0" smtClean="0"/>
          </a:p>
          <a:p>
            <a:pPr algn="ctr"/>
            <a:r>
              <a:rPr lang="da-DK" sz="2400" dirty="0" smtClean="0"/>
              <a:t>(JSON format)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225448" y="2477860"/>
            <a:ext cx="1857101" cy="49167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Deserialisation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577165" y="2613892"/>
            <a:ext cx="1778812" cy="35564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ReadFromFile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0800000">
            <a:off x="7654567" y="1772321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øjrepil 10"/>
          <p:cNvSpPr/>
          <p:nvPr/>
        </p:nvSpPr>
        <p:spPr>
          <a:xfrm rot="10800000">
            <a:off x="3442514" y="1859976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096814" y="5155324"/>
            <a:ext cx="3358055" cy="58857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6455" y="750406"/>
            <a:ext cx="7553100" cy="795855"/>
          </a:xfrm>
        </p:spPr>
        <p:txBody>
          <a:bodyPr>
            <a:normAutofit/>
          </a:bodyPr>
          <a:lstStyle/>
          <a:p>
            <a:r>
              <a:rPr lang="en-US" altLang="en-US" sz="3200" b="1" i="1" dirty="0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Limitations of </a:t>
            </a:r>
            <a:r>
              <a:rPr lang="en-US" altLang="en-US" sz="3200" b="1" i="1" dirty="0" err="1" smtClean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System.Text.Json</a:t>
            </a:r>
            <a:endParaRPr lang="en-US" sz="3200" i="1" dirty="0">
              <a:solidFill>
                <a:srgbClr val="7030A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2732" y="1695412"/>
            <a:ext cx="1109048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 err="1">
                <a:solidFill>
                  <a:srgbClr val="7030A0"/>
                </a:solidFill>
                <a:latin typeface="Arial Black" panose="020B0A04020102020204" pitchFamily="34" charset="0"/>
                <a:cs typeface="Segoe UI" panose="020B0502040204020203" pitchFamily="34" charset="0"/>
              </a:rPr>
              <a:t>Newtonsoft.Json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supports collections of type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Dictionary&lt;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TKey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, TValue&gt;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However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, the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built-in support for dictionary collections in </a:t>
            </a:r>
            <a:r>
              <a:rPr kumimoji="0" lang="en-US" altLang="en-US" b="0" i="0" u="sng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  <a:cs typeface="Segoe UI" panose="020B0502040204020203" pitchFamily="34" charset="0"/>
                <a:hlinkClick r:id="rId2"/>
              </a:rPr>
              <a:t>System.Text.Json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i="0" u="sng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is limited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 </a:t>
            </a:r>
            <a:r>
              <a:rPr kumimoji="0" lang="en-US" altLang="en-US" b="0" i="1" u="sng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FMono-Regular"/>
                <a:cs typeface="Segoe UI" panose="020B0502040204020203" pitchFamily="34" charset="0"/>
              </a:rPr>
              <a:t>Dictionary&lt;string, TValue&gt;</a:t>
            </a:r>
            <a:r>
              <a:rPr kumimoji="0" lang="en-US" altLang="en-US" b="0" i="1" u="sng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That is, the key must be a 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8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46794" y="3361239"/>
            <a:ext cx="4572000" cy="22739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3" name="Afrundet rektangel 2"/>
          <p:cNvSpPr/>
          <p:nvPr/>
        </p:nvSpPr>
        <p:spPr>
          <a:xfrm>
            <a:off x="2558994" y="480683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4" name="Afrundet rektangel 13"/>
          <p:cNvSpPr/>
          <p:nvPr/>
        </p:nvSpPr>
        <p:spPr>
          <a:xfrm>
            <a:off x="2558994" y="3939473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3214715" y="1876346"/>
            <a:ext cx="733926" cy="2100846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6755650" y="3272010"/>
            <a:ext cx="4572000" cy="22739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 err="1" smtClean="0">
                <a:solidFill>
                  <a:srgbClr val="FFFF00"/>
                </a:solidFill>
              </a:rPr>
              <a:t>Cloud</a:t>
            </a:r>
            <a:endParaRPr lang="da-DK" sz="3200" dirty="0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611689" y="48068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8" name="Afrundet rektangel 7"/>
          <p:cNvSpPr/>
          <p:nvPr/>
        </p:nvSpPr>
        <p:spPr>
          <a:xfrm>
            <a:off x="8273047" y="3977193"/>
            <a:ext cx="2722652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dirty="0" smtClean="0"/>
              <a:t>DB</a:t>
            </a:r>
          </a:p>
          <a:p>
            <a:pPr algn="ctr"/>
            <a:r>
              <a:rPr lang="da-DK" dirty="0" smtClean="0"/>
              <a:t>(More </a:t>
            </a:r>
            <a:r>
              <a:rPr lang="da-DK" dirty="0" err="1" smtClean="0"/>
              <a:t>Structured</a:t>
            </a:r>
            <a:r>
              <a:rPr lang="da-DK" dirty="0" smtClean="0"/>
              <a:t> </a:t>
            </a:r>
            <a:r>
              <a:rPr lang="da-DK" dirty="0" err="1" smtClean="0"/>
              <a:t>Way</a:t>
            </a:r>
            <a:r>
              <a:rPr lang="da-DK" dirty="0" smtClean="0"/>
              <a:t>)</a:t>
            </a:r>
            <a:endParaRPr lang="da-DK" sz="4800" dirty="0" smtClean="0"/>
          </a:p>
        </p:txBody>
      </p:sp>
      <p:sp>
        <p:nvSpPr>
          <p:cNvPr id="9" name="Opad-nedadgående pil 8"/>
          <p:cNvSpPr/>
          <p:nvPr/>
        </p:nvSpPr>
        <p:spPr>
          <a:xfrm>
            <a:off x="9267410" y="1876346"/>
            <a:ext cx="733926" cy="2063127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246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2737185" y="3489160"/>
            <a:ext cx="4572000" cy="22739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>
                <a:solidFill>
                  <a:srgbClr val="FFFF00"/>
                </a:solidFill>
              </a:rPr>
              <a:t>Local</a:t>
            </a:r>
            <a:endParaRPr lang="da-DK" sz="3200">
              <a:solidFill>
                <a:srgbClr val="FFFF00"/>
              </a:solidFill>
            </a:endParaRPr>
          </a:p>
        </p:txBody>
      </p:sp>
      <p:sp>
        <p:nvSpPr>
          <p:cNvPr id="3" name="Afrundet rektangel 2"/>
          <p:cNvSpPr/>
          <p:nvPr/>
        </p:nvSpPr>
        <p:spPr>
          <a:xfrm>
            <a:off x="4752473" y="950494"/>
            <a:ext cx="204536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List of C#</a:t>
            </a:r>
          </a:p>
          <a:p>
            <a:pPr algn="ctr"/>
            <a:r>
              <a:rPr lang="da-DK" sz="3200" smtClean="0"/>
              <a:t>objects</a:t>
            </a:r>
            <a:endParaRPr lang="da-DK" sz="3200"/>
          </a:p>
        </p:txBody>
      </p:sp>
      <p:sp>
        <p:nvSpPr>
          <p:cNvPr id="14" name="Afrundet rektangel 13"/>
          <p:cNvSpPr/>
          <p:nvPr/>
        </p:nvSpPr>
        <p:spPr>
          <a:xfrm>
            <a:off x="4752473" y="3954378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</p:txBody>
      </p:sp>
      <p:sp>
        <p:nvSpPr>
          <p:cNvPr id="4" name="Opad-nedadgående pil 3"/>
          <p:cNvSpPr/>
          <p:nvPr/>
        </p:nvSpPr>
        <p:spPr>
          <a:xfrm>
            <a:off x="5408194" y="2093496"/>
            <a:ext cx="733926" cy="2100846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16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98572" y="2658978"/>
            <a:ext cx="204536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smtClean="0"/>
              <a:t>List of C#</a:t>
            </a:r>
          </a:p>
          <a:p>
            <a:pPr algn="ctr"/>
            <a:r>
              <a:rPr lang="da-DK" sz="3200" dirty="0" err="1" smtClean="0"/>
              <a:t>objects</a:t>
            </a:r>
            <a:endParaRPr lang="da-DK" sz="3200" dirty="0"/>
          </a:p>
        </p:txBody>
      </p:sp>
      <p:sp>
        <p:nvSpPr>
          <p:cNvPr id="14" name="Afrundet rektangel 13"/>
          <p:cNvSpPr/>
          <p:nvPr/>
        </p:nvSpPr>
        <p:spPr>
          <a:xfrm>
            <a:off x="9420726" y="2658977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</p:txBody>
      </p:sp>
      <p:sp>
        <p:nvSpPr>
          <p:cNvPr id="4" name="Opad-nedadgående pil 3"/>
          <p:cNvSpPr/>
          <p:nvPr/>
        </p:nvSpPr>
        <p:spPr>
          <a:xfrm rot="5400000">
            <a:off x="5665369" y="235783"/>
            <a:ext cx="733926" cy="62420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311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758743" y="2294241"/>
            <a:ext cx="2045368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List of C#</a:t>
            </a:r>
          </a:p>
          <a:p>
            <a:pPr algn="ctr"/>
            <a:r>
              <a:rPr lang="da-DK" sz="3200" smtClean="0"/>
              <a:t>objects</a:t>
            </a:r>
            <a:endParaRPr lang="da-DK" sz="3200"/>
          </a:p>
        </p:txBody>
      </p:sp>
      <p:sp>
        <p:nvSpPr>
          <p:cNvPr id="14" name="Afrundet rektangel 13"/>
          <p:cNvSpPr/>
          <p:nvPr/>
        </p:nvSpPr>
        <p:spPr>
          <a:xfrm>
            <a:off x="9420726" y="2294244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</p:txBody>
      </p:sp>
      <p:sp>
        <p:nvSpPr>
          <p:cNvPr id="4" name="Opad-nedadgående pil 3"/>
          <p:cNvSpPr/>
          <p:nvPr/>
        </p:nvSpPr>
        <p:spPr>
          <a:xfrm rot="5400000">
            <a:off x="3483142" y="2011501"/>
            <a:ext cx="733926" cy="1961147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009649" y="2294243"/>
            <a:ext cx="2045368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</p:txBody>
      </p:sp>
      <p:sp>
        <p:nvSpPr>
          <p:cNvPr id="6" name="Opad-nedadgående pil 5"/>
          <p:cNvSpPr/>
          <p:nvPr/>
        </p:nvSpPr>
        <p:spPr>
          <a:xfrm rot="5400000">
            <a:off x="7870910" y="2011500"/>
            <a:ext cx="733926" cy="1961147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457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72133" y="3213782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9394290" y="3213778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107882" y="3250795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3131234" y="2938166"/>
            <a:ext cx="1857101" cy="312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Serialization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540932" y="2940747"/>
            <a:ext cx="1778812" cy="3383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WritteToFile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51992" y="232725"/>
            <a:ext cx="10390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Why JSON?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latin typeface="Arial Black" panose="020B0A04020102020204" pitchFamily="34" charset="0"/>
              </a:rPr>
              <a:t>JSON provides </a:t>
            </a:r>
            <a:r>
              <a:rPr lang="en-US" sz="2400" b="1" i="1" dirty="0">
                <a:latin typeface="Arial Black" panose="020B0A04020102020204" pitchFamily="34" charset="0"/>
              </a:rPr>
              <a:t>a general and convenient way of transform­ing C# objects to a text format, which can then easily be written to a file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190134" y="4609442"/>
            <a:ext cx="1857101" cy="49167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Deserialisation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Højrepil 1"/>
          <p:cNvSpPr/>
          <p:nvPr/>
        </p:nvSpPr>
        <p:spPr>
          <a:xfrm>
            <a:off x="3295970" y="3279060"/>
            <a:ext cx="1527628" cy="450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frundet rektangel 12"/>
          <p:cNvSpPr/>
          <p:nvPr/>
        </p:nvSpPr>
        <p:spPr>
          <a:xfrm>
            <a:off x="7615477" y="4664467"/>
            <a:ext cx="1778812" cy="35564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ReadFromFile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>
            <a:off x="7660872" y="3367348"/>
            <a:ext cx="1422970" cy="4220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øjrepil 15"/>
          <p:cNvSpPr/>
          <p:nvPr/>
        </p:nvSpPr>
        <p:spPr>
          <a:xfrm rot="10800000">
            <a:off x="7615477" y="4073295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øjrepil 16"/>
          <p:cNvSpPr/>
          <p:nvPr/>
        </p:nvSpPr>
        <p:spPr>
          <a:xfrm rot="10800000">
            <a:off x="3383093" y="4027336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572133" y="3213782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9394290" y="3213778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197680" y="3250795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3131234" y="2938166"/>
            <a:ext cx="1857101" cy="312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Serialization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540932" y="2940747"/>
            <a:ext cx="1778812" cy="3383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WritteToFile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190134" y="4609442"/>
            <a:ext cx="1857101" cy="49167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Deserialisation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2" name="Højrepil 1"/>
          <p:cNvSpPr/>
          <p:nvPr/>
        </p:nvSpPr>
        <p:spPr>
          <a:xfrm>
            <a:off x="3295970" y="3279060"/>
            <a:ext cx="1527628" cy="450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frundet rektangel 12"/>
          <p:cNvSpPr/>
          <p:nvPr/>
        </p:nvSpPr>
        <p:spPr>
          <a:xfrm>
            <a:off x="7615477" y="4664467"/>
            <a:ext cx="1778812" cy="35564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ReadFromFile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15" name="Højrepil 14"/>
          <p:cNvSpPr/>
          <p:nvPr/>
        </p:nvSpPr>
        <p:spPr>
          <a:xfrm>
            <a:off x="7660872" y="3367348"/>
            <a:ext cx="1422970" cy="4220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øjrepil 15"/>
          <p:cNvSpPr/>
          <p:nvPr/>
        </p:nvSpPr>
        <p:spPr>
          <a:xfrm rot="10800000">
            <a:off x="7615477" y="4073295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øjrepil 16"/>
          <p:cNvSpPr/>
          <p:nvPr/>
        </p:nvSpPr>
        <p:spPr>
          <a:xfrm rot="10800000">
            <a:off x="3383093" y="4027336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billedforklaring 17"/>
          <p:cNvSpPr/>
          <p:nvPr/>
        </p:nvSpPr>
        <p:spPr>
          <a:xfrm>
            <a:off x="2511790" y="1273995"/>
            <a:ext cx="3837640" cy="739318"/>
          </a:xfrm>
          <a:prstGeom prst="wedgeEllipseCallout">
            <a:avLst>
              <a:gd name="adj1" fmla="val -8258"/>
              <a:gd name="adj2" fmla="val 137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 dirty="0" err="1" smtClean="0"/>
              <a:t>NewtonSoft.Json</a:t>
            </a:r>
            <a:endParaRPr lang="en-US" sz="2800" b="1" dirty="0"/>
          </a:p>
        </p:txBody>
      </p:sp>
      <p:sp>
        <p:nvSpPr>
          <p:cNvPr id="4" name="Afrundet rektangel 3"/>
          <p:cNvSpPr/>
          <p:nvPr/>
        </p:nvSpPr>
        <p:spPr>
          <a:xfrm>
            <a:off x="3062042" y="2681750"/>
            <a:ext cx="1995483" cy="278309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449596" y="1415805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9271753" y="1415801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985345" y="1452818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string</a:t>
            </a:r>
          </a:p>
          <a:p>
            <a:pPr algn="ctr"/>
            <a:r>
              <a:rPr lang="da-DK" sz="2400" smtClean="0"/>
              <a:t>(JSON format)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3021780" y="1678784"/>
            <a:ext cx="1857101" cy="312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Serialization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405312" y="1693154"/>
            <a:ext cx="1778812" cy="3383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i="1" dirty="0" err="1" smtClean="0">
                <a:solidFill>
                  <a:schemeClr val="tx1"/>
                </a:solidFill>
              </a:rPr>
              <a:t>WritteToFile</a:t>
            </a:r>
            <a:endParaRPr lang="da-DK" sz="2000" b="1" i="1" dirty="0" smtClean="0">
              <a:solidFill>
                <a:schemeClr val="tx1"/>
              </a:solidFill>
            </a:endParaRPr>
          </a:p>
        </p:txBody>
      </p:sp>
      <p:sp>
        <p:nvSpPr>
          <p:cNvPr id="2" name="Højrepil 1"/>
          <p:cNvSpPr/>
          <p:nvPr/>
        </p:nvSpPr>
        <p:spPr>
          <a:xfrm>
            <a:off x="3186516" y="2019678"/>
            <a:ext cx="1527628" cy="45070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øjrepil 14"/>
          <p:cNvSpPr/>
          <p:nvPr/>
        </p:nvSpPr>
        <p:spPr>
          <a:xfrm>
            <a:off x="7525252" y="2119755"/>
            <a:ext cx="1422970" cy="4220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9" y="3320383"/>
            <a:ext cx="11834648" cy="3441551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3241497" y="5039474"/>
            <a:ext cx="1515438" cy="488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651124" y="1103447"/>
            <a:ext cx="2465720" cy="13956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List&lt;…&gt;</a:t>
            </a:r>
          </a:p>
          <a:p>
            <a:pPr algn="ctr"/>
            <a:r>
              <a:rPr lang="da-DK" sz="2400" smtClean="0"/>
              <a:t>(domain objects)</a:t>
            </a:r>
            <a:endParaRPr lang="da-DK" sz="2400"/>
          </a:p>
        </p:txBody>
      </p:sp>
      <p:sp>
        <p:nvSpPr>
          <p:cNvPr id="14" name="Afrundet rektangel 13"/>
          <p:cNvSpPr/>
          <p:nvPr/>
        </p:nvSpPr>
        <p:spPr>
          <a:xfrm>
            <a:off x="9473281" y="1103443"/>
            <a:ext cx="2268706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400" smtClean="0"/>
              <a:t>(text)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186873" y="1140460"/>
            <a:ext cx="2268706" cy="13956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 err="1" smtClean="0"/>
              <a:t>string</a:t>
            </a:r>
            <a:endParaRPr lang="da-DK" sz="4800" dirty="0" smtClean="0"/>
          </a:p>
          <a:p>
            <a:pPr algn="ctr"/>
            <a:r>
              <a:rPr lang="da-DK" sz="2400" dirty="0" smtClean="0"/>
              <a:t>(JSON format)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3223307" y="1845999"/>
            <a:ext cx="1857101" cy="49167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Deserialisation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7575024" y="1982031"/>
            <a:ext cx="1778812" cy="35564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 err="1" smtClean="0">
                <a:solidFill>
                  <a:schemeClr val="bg1"/>
                </a:solidFill>
              </a:rPr>
              <a:t>ReadFromFile</a:t>
            </a:r>
            <a:endParaRPr lang="da-DK" sz="2000" b="1" dirty="0" smtClean="0">
              <a:solidFill>
                <a:schemeClr val="bg1"/>
              </a:solidFill>
            </a:endParaRPr>
          </a:p>
        </p:txBody>
      </p:sp>
      <p:sp>
        <p:nvSpPr>
          <p:cNvPr id="16" name="Højrepil 15"/>
          <p:cNvSpPr/>
          <p:nvPr/>
        </p:nvSpPr>
        <p:spPr>
          <a:xfrm rot="10800000">
            <a:off x="7652426" y="1140460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øjrepil 16"/>
          <p:cNvSpPr/>
          <p:nvPr/>
        </p:nvSpPr>
        <p:spPr>
          <a:xfrm rot="10800000">
            <a:off x="3440373" y="1228115"/>
            <a:ext cx="1422970" cy="531997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3" y="2964094"/>
            <a:ext cx="11283917" cy="3546897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2636419" y="5327151"/>
            <a:ext cx="1515438" cy="488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353</Words>
  <Application>Microsoft Office PowerPoint</Application>
  <PresentationFormat>Widescreen</PresentationFormat>
  <Paragraphs>102</Paragraphs>
  <Slides>15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Segoe UI</vt:lpstr>
      <vt:lpstr>SFMono-Regular</vt:lpstr>
      <vt:lpstr>Wingdings</vt:lpstr>
      <vt:lpstr>Office-tema</vt:lpstr>
      <vt:lpstr> Persistency Files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Text.Json ( new Json Serialization)</vt:lpstr>
      <vt:lpstr>Text.Json ( new Json Serialization)</vt:lpstr>
      <vt:lpstr>PowerPoint-præsentation</vt:lpstr>
      <vt:lpstr>PowerPoint-præsentation</vt:lpstr>
      <vt:lpstr>Limitations of System.Text.Json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EASJ</cp:lastModifiedBy>
  <cp:revision>119</cp:revision>
  <dcterms:created xsi:type="dcterms:W3CDTF">2017-09-05T14:00:27Z</dcterms:created>
  <dcterms:modified xsi:type="dcterms:W3CDTF">2020-10-23T10:30:49Z</dcterms:modified>
</cp:coreProperties>
</file>