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71" r:id="rId4"/>
    <p:sldId id="257" r:id="rId5"/>
    <p:sldId id="269" r:id="rId6"/>
    <p:sldId id="275" r:id="rId7"/>
    <p:sldId id="262" r:id="rId8"/>
    <p:sldId id="277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6" autoAdjust="0"/>
    <p:restoredTop sz="94660"/>
  </p:normalViewPr>
  <p:slideViewPr>
    <p:cSldViewPr snapToGrid="0">
      <p:cViewPr>
        <p:scale>
          <a:sx n="101" d="100"/>
          <a:sy n="101" d="100"/>
        </p:scale>
        <p:origin x="69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AABF-58BB-4943-BB39-98524145E8E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4F84-1D7A-475C-88AF-E405CB28D3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94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AABF-58BB-4943-BB39-98524145E8E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4F84-1D7A-475C-88AF-E405CB28D3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61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AABF-58BB-4943-BB39-98524145E8E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4F84-1D7A-475C-88AF-E405CB28D3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21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AABF-58BB-4943-BB39-98524145E8E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4F84-1D7A-475C-88AF-E405CB28D3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6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AABF-58BB-4943-BB39-98524145E8E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4F84-1D7A-475C-88AF-E405CB28D3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5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AABF-58BB-4943-BB39-98524145E8E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4F84-1D7A-475C-88AF-E405CB28D3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91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AABF-58BB-4943-BB39-98524145E8E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4F84-1D7A-475C-88AF-E405CB28D3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88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AABF-58BB-4943-BB39-98524145E8E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4F84-1D7A-475C-88AF-E405CB28D3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0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AABF-58BB-4943-BB39-98524145E8E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4F84-1D7A-475C-88AF-E405CB28D3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99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AABF-58BB-4943-BB39-98524145E8E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4F84-1D7A-475C-88AF-E405CB28D3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64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AABF-58BB-4943-BB39-98524145E8E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4F84-1D7A-475C-88AF-E405CB28D3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72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6AABF-58BB-4943-BB39-98524145E8E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74F84-1D7A-475C-88AF-E405CB28D3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17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09786" y="181882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da-DK" b="1" i="1" dirty="0" err="1" smtClean="0">
                <a:solidFill>
                  <a:srgbClr val="7030A0"/>
                </a:solidFill>
                <a:latin typeface="Arial Black" panose="020B0A04020102020204" pitchFamily="34" charset="0"/>
              </a:rPr>
              <a:t>Dependency</a:t>
            </a:r>
            <a:r>
              <a:rPr lang="da-DK" b="1" i="1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 </a:t>
            </a:r>
            <a:r>
              <a:rPr lang="da-DK" b="1" i="1" dirty="0" err="1" smtClean="0">
                <a:solidFill>
                  <a:srgbClr val="7030A0"/>
                </a:solidFill>
                <a:latin typeface="Arial Black" panose="020B0A04020102020204" pitchFamily="34" charset="0"/>
              </a:rPr>
              <a:t>injection</a:t>
            </a:r>
            <a:r>
              <a:rPr lang="da-DK" b="1" i="1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 in </a:t>
            </a:r>
            <a:br>
              <a:rPr lang="da-DK" b="1" i="1" dirty="0" smtClean="0">
                <a:solidFill>
                  <a:srgbClr val="7030A0"/>
                </a:solidFill>
                <a:latin typeface="Arial Black" panose="020B0A04020102020204" pitchFamily="34" charset="0"/>
              </a:rPr>
            </a:br>
            <a:r>
              <a:rPr lang="da-DK" b="1" i="1" dirty="0">
                <a:solidFill>
                  <a:srgbClr val="7030A0"/>
                </a:solidFill>
                <a:latin typeface="Arial Black" panose="020B0A04020102020204" pitchFamily="34" charset="0"/>
              </a:rPr>
              <a:t/>
            </a:r>
            <a:br>
              <a:rPr lang="da-DK" b="1" i="1" dirty="0">
                <a:solidFill>
                  <a:srgbClr val="7030A0"/>
                </a:solidFill>
                <a:latin typeface="Arial Black" panose="020B0A04020102020204" pitchFamily="34" charset="0"/>
              </a:rPr>
            </a:br>
            <a:r>
              <a:rPr lang="da-DK" b="1" i="1" dirty="0" err="1" smtClean="0">
                <a:solidFill>
                  <a:srgbClr val="7030A0"/>
                </a:solidFill>
                <a:latin typeface="Arial Black" panose="020B0A04020102020204" pitchFamily="34" charset="0"/>
              </a:rPr>
              <a:t>Razor</a:t>
            </a:r>
            <a:r>
              <a:rPr lang="da-DK" b="1" i="1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 Pages</a:t>
            </a:r>
            <a:endParaRPr lang="en-US" b="1" i="1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67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86084" y="554326"/>
            <a:ext cx="10515600" cy="93263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Class coupling (why it’s bad)</a:t>
            </a:r>
            <a:endParaRPr lang="en-US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69983" y="1782985"/>
            <a:ext cx="10025630" cy="2860083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One class </a:t>
            </a:r>
            <a:r>
              <a:rPr lang="en-US" sz="2200" u="sng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depending on another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Cannot exist (compile) without other class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Limits functionality to </a:t>
            </a:r>
            <a:r>
              <a:rPr lang="en-US" sz="2200" u="sng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single implementation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 </a:t>
            </a:r>
            <a:r>
              <a:rPr lang="en-US" sz="2200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Example</a:t>
            </a:r>
            <a:r>
              <a:rPr lang="en-US" sz="22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 : If </a:t>
            </a:r>
            <a:r>
              <a:rPr lang="en-US" sz="22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classes perform DB work, </a:t>
            </a:r>
            <a:r>
              <a:rPr lang="en-US" sz="2200" u="sng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difficult to test without hitting Data Access code </a:t>
            </a:r>
            <a:endParaRPr lang="en-US" sz="2200" u="sng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00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133" y="1807453"/>
            <a:ext cx="10515600" cy="323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38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00484" y="57167"/>
            <a:ext cx="7846231" cy="970941"/>
          </a:xfrm>
        </p:spPr>
        <p:txBody>
          <a:bodyPr>
            <a:normAutofit/>
          </a:bodyPr>
          <a:lstStyle/>
          <a:p>
            <a:r>
              <a:rPr lang="da-DK" i="1" dirty="0" err="1">
                <a:solidFill>
                  <a:srgbClr val="7030A0"/>
                </a:solidFill>
                <a:latin typeface="Arial Black" panose="020B0A04020102020204" pitchFamily="34" charset="0"/>
              </a:rPr>
              <a:t>Dependency</a:t>
            </a:r>
            <a:r>
              <a:rPr lang="da-DK" i="1" dirty="0">
                <a:solidFill>
                  <a:srgbClr val="7030A0"/>
                </a:solidFill>
                <a:latin typeface="Arial Black" panose="020B0A04020102020204" pitchFamily="34" charset="0"/>
              </a:rPr>
              <a:t> </a:t>
            </a:r>
            <a:r>
              <a:rPr lang="da-DK" i="1" dirty="0" err="1">
                <a:solidFill>
                  <a:srgbClr val="7030A0"/>
                </a:solidFill>
                <a:latin typeface="Arial Black" panose="020B0A04020102020204" pitchFamily="34" charset="0"/>
              </a:rPr>
              <a:t>Injection</a:t>
            </a:r>
            <a:endParaRPr lang="en-US" i="1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89093" y="1276037"/>
            <a:ext cx="11290630" cy="5380605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Dependency 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Injection (</a:t>
            </a:r>
            <a:r>
              <a:rPr lang="en-US" b="1" dirty="0">
                <a:solidFill>
                  <a:srgbClr val="FF0000"/>
                </a:solidFill>
                <a:latin typeface="Arial Black" panose="020B0A04020102020204" pitchFamily="34" charset="0"/>
              </a:rPr>
              <a:t>DI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) </a:t>
            </a:r>
            <a:r>
              <a:rPr lang="en-US" dirty="0">
                <a:latin typeface="Arial Black" panose="020B0A04020102020204" pitchFamily="34" charset="0"/>
              </a:rPr>
              <a:t>is </a:t>
            </a:r>
            <a:r>
              <a:rPr lang="en-US" dirty="0" smtClean="0">
                <a:latin typeface="Arial Black" panose="020B0A04020102020204" pitchFamily="34" charset="0"/>
              </a:rPr>
              <a:t>an </a:t>
            </a:r>
            <a:r>
              <a:rPr lang="en-US" i="1" dirty="0">
                <a:latin typeface="Arial Black" panose="020B0A04020102020204" pitchFamily="34" charset="0"/>
              </a:rPr>
              <a:t>architectural pattern</a:t>
            </a:r>
            <a:r>
              <a:rPr lang="en-US" dirty="0" smtClean="0">
                <a:latin typeface="Arial Black" panose="020B0A04020102020204" pitchFamily="34" charset="0"/>
              </a:rPr>
              <a:t> </a:t>
            </a:r>
            <a:r>
              <a:rPr lang="en-US" dirty="0">
                <a:latin typeface="Arial Black" panose="020B0A04020102020204" pitchFamily="34" charset="0"/>
              </a:rPr>
              <a:t>that promotes loose coupling of software through separation of concerns</a:t>
            </a:r>
            <a:r>
              <a:rPr lang="en-US" dirty="0" smtClean="0">
                <a:latin typeface="Arial Black" panose="020B0A04020102020204" pitchFamily="34" charset="0"/>
              </a:rPr>
              <a:t>.</a:t>
            </a:r>
          </a:p>
          <a:p>
            <a:pPr marL="0" indent="0" algn="just">
              <a:lnSpc>
                <a:spcPct val="170000"/>
              </a:lnSpc>
              <a:buNone/>
            </a:pPr>
            <a:endParaRPr lang="en-US" dirty="0" smtClean="0">
              <a:latin typeface="Arial Black" panose="020B0A04020102020204" pitchFamily="34" charset="0"/>
            </a:endParaRPr>
          </a:p>
          <a:p>
            <a:pPr algn="just">
              <a:lnSpc>
                <a:spcPct val="170000"/>
              </a:lnSpc>
            </a:pPr>
            <a:r>
              <a:rPr lang="en-US" dirty="0" smtClean="0">
                <a:latin typeface="Arial Black" panose="020B0A04020102020204" pitchFamily="34" charset="0"/>
              </a:rPr>
              <a:t>In </a:t>
            </a:r>
            <a:r>
              <a:rPr lang="en-US" dirty="0">
                <a:latin typeface="Arial Black" panose="020B0A04020102020204" pitchFamily="34" charset="0"/>
              </a:rPr>
              <a:t>the context of a Razor Pages application, 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DI</a:t>
            </a:r>
            <a:r>
              <a:rPr lang="en-US" dirty="0">
                <a:latin typeface="Arial Black" panose="020B0A04020102020204" pitchFamily="34" charset="0"/>
              </a:rPr>
              <a:t> encourages you to develop </a:t>
            </a:r>
            <a:r>
              <a:rPr lang="en-US" u="sng" dirty="0">
                <a:solidFill>
                  <a:srgbClr val="0070C0"/>
                </a:solidFill>
                <a:latin typeface="Arial Black" panose="020B0A04020102020204" pitchFamily="34" charset="0"/>
              </a:rPr>
              <a:t>discrete components for specific tasks</a:t>
            </a:r>
            <a:r>
              <a:rPr lang="en-US" dirty="0">
                <a:latin typeface="Arial Black" panose="020B0A04020102020204" pitchFamily="34" charset="0"/>
              </a:rPr>
              <a:t>, which are then injected into classes that need to use their functionality. </a:t>
            </a:r>
            <a:endParaRPr lang="en-US" dirty="0" smtClean="0">
              <a:latin typeface="Arial Black" panose="020B0A04020102020204" pitchFamily="34" charset="0"/>
            </a:endParaRPr>
          </a:p>
          <a:p>
            <a:pPr algn="just">
              <a:lnSpc>
                <a:spcPct val="170000"/>
              </a:lnSpc>
            </a:pPr>
            <a:endParaRPr lang="en-US" dirty="0" smtClean="0">
              <a:latin typeface="Arial Black" panose="020B0A04020102020204" pitchFamily="34" charset="0"/>
            </a:endParaRPr>
          </a:p>
          <a:p>
            <a:pPr algn="just">
              <a:lnSpc>
                <a:spcPct val="170000"/>
              </a:lnSpc>
            </a:pPr>
            <a:r>
              <a:rPr lang="en-US" u="sng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Dependency injection </a:t>
            </a:r>
            <a:r>
              <a:rPr lang="en-US" dirty="0" smtClean="0">
                <a:latin typeface="Arial Black" panose="020B0A04020102020204" pitchFamily="34" charset="0"/>
              </a:rPr>
              <a:t>results in </a:t>
            </a:r>
            <a:r>
              <a:rPr lang="en-US" dirty="0">
                <a:latin typeface="Arial Black" panose="020B0A04020102020204" pitchFamily="34" charset="0"/>
              </a:rPr>
              <a:t>an application that is </a:t>
            </a:r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easier to maintain and test</a:t>
            </a:r>
            <a:r>
              <a:rPr lang="en-US" dirty="0">
                <a:latin typeface="+mj-lt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57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392844" y="309061"/>
            <a:ext cx="1149356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Advantages of Dependency </a:t>
            </a:r>
            <a:r>
              <a:rPr lang="en-US" dirty="0">
                <a:solidFill>
                  <a:srgbClr val="002060"/>
                </a:solidFill>
                <a:latin typeface="Arial Black" panose="020B0A04020102020204" pitchFamily="34" charset="0"/>
              </a:rPr>
              <a:t>Injection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2844" y="1843088"/>
            <a:ext cx="11480143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i="1" dirty="0">
                <a:latin typeface="Arial Black" panose="020B0A04020102020204" pitchFamily="34" charset="0"/>
              </a:rPr>
              <a:t>Typically implemented with the aid of </a:t>
            </a:r>
            <a:r>
              <a:rPr lang="en-US" sz="2200" i="1" dirty="0">
                <a:solidFill>
                  <a:srgbClr val="0070C0"/>
                </a:solidFill>
                <a:latin typeface="Arial Black" panose="020B0A04020102020204" pitchFamily="34" charset="0"/>
              </a:rPr>
              <a:t>an object DI container</a:t>
            </a:r>
          </a:p>
          <a:p>
            <a:pPr>
              <a:lnSpc>
                <a:spcPct val="150000"/>
              </a:lnSpc>
            </a:pPr>
            <a:r>
              <a:rPr lang="en-US" sz="2200" i="1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Advantages</a:t>
            </a:r>
            <a:r>
              <a:rPr lang="en-US" sz="2200" i="1" dirty="0" smtClean="0">
                <a:latin typeface="Arial Black" panose="020B0A04020102020204" pitchFamily="34" charset="0"/>
              </a:rPr>
              <a:t> :</a:t>
            </a:r>
            <a:endParaRPr lang="en-US" sz="2200" i="1" dirty="0">
              <a:latin typeface="Arial Black" panose="020B0A040201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200" i="1" dirty="0">
                <a:latin typeface="Arial Black" panose="020B0A04020102020204" pitchFamily="34" charset="0"/>
              </a:rPr>
              <a:t>Allows us to write decoupled code</a:t>
            </a:r>
          </a:p>
          <a:p>
            <a:pPr lvl="1">
              <a:lnSpc>
                <a:spcPct val="150000"/>
              </a:lnSpc>
            </a:pPr>
            <a:r>
              <a:rPr lang="en-US" sz="2200" i="1" dirty="0">
                <a:latin typeface="Arial Black" panose="020B0A04020102020204" pitchFamily="34" charset="0"/>
              </a:rPr>
              <a:t>Facilitate </a:t>
            </a:r>
            <a:r>
              <a:rPr lang="en-US" sz="2200" i="1" dirty="0" smtClean="0">
                <a:latin typeface="Arial Black" panose="020B0A04020102020204" pitchFamily="34" charset="0"/>
              </a:rPr>
              <a:t>testability and extendibility.</a:t>
            </a:r>
            <a:endParaRPr lang="en-US" sz="2200" i="1" dirty="0">
              <a:latin typeface="Arial Black" panose="020B0A040201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200" i="1" dirty="0">
                <a:latin typeface="Arial Black" panose="020B0A04020102020204" pitchFamily="34" charset="0"/>
              </a:rPr>
              <a:t>Ease deployment of </a:t>
            </a:r>
            <a:r>
              <a:rPr lang="en-US" sz="2200" i="1" dirty="0" smtClean="0">
                <a:latin typeface="Arial Black" panose="020B0A04020102020204" pitchFamily="34" charset="0"/>
              </a:rPr>
              <a:t>components</a:t>
            </a:r>
            <a:endParaRPr lang="en-US" sz="2200" i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55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/>
        </p:nvSpPr>
        <p:spPr>
          <a:xfrm>
            <a:off x="256939" y="829853"/>
            <a:ext cx="31365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>
                <a:solidFill>
                  <a:srgbClr val="7030A0"/>
                </a:solidFill>
              </a:rPr>
              <a:t>Registering Services</a:t>
            </a:r>
          </a:p>
        </p:txBody>
      </p:sp>
      <p:sp>
        <p:nvSpPr>
          <p:cNvPr id="9" name="Rektangel 8"/>
          <p:cNvSpPr/>
          <p:nvPr/>
        </p:nvSpPr>
        <p:spPr>
          <a:xfrm>
            <a:off x="294113" y="3709125"/>
            <a:ext cx="73961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 smtClean="0">
                <a:solidFill>
                  <a:srgbClr val="7030A0"/>
                </a:solidFill>
              </a:rPr>
              <a:t>Injecting </a:t>
            </a:r>
            <a:r>
              <a:rPr lang="en-US" sz="2800" b="1" i="1" dirty="0" smtClean="0">
                <a:solidFill>
                  <a:srgbClr val="7030A0"/>
                </a:solidFill>
              </a:rPr>
              <a:t>Services ( in the </a:t>
            </a:r>
            <a:r>
              <a:rPr lang="en-US" sz="2800" b="1" i="1" dirty="0" err="1" smtClean="0">
                <a:solidFill>
                  <a:srgbClr val="7030A0"/>
                </a:solidFill>
              </a:rPr>
              <a:t>contructor</a:t>
            </a:r>
            <a:r>
              <a:rPr lang="en-US" sz="2800" b="1" i="1" dirty="0" smtClean="0">
                <a:solidFill>
                  <a:srgbClr val="7030A0"/>
                </a:solidFill>
              </a:rPr>
              <a:t> of the page)</a:t>
            </a:r>
            <a:endParaRPr lang="en-US" sz="2800" dirty="0"/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13" y="1342309"/>
            <a:ext cx="10664474" cy="2366816"/>
          </a:xfrm>
          <a:prstGeom prst="rect">
            <a:avLst/>
          </a:prstGeom>
        </p:spPr>
      </p:pic>
      <p:sp>
        <p:nvSpPr>
          <p:cNvPr id="14" name="Afrundet rektangel 13"/>
          <p:cNvSpPr/>
          <p:nvPr/>
        </p:nvSpPr>
        <p:spPr>
          <a:xfrm>
            <a:off x="1111584" y="2274871"/>
            <a:ext cx="9248232" cy="38850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13" y="4188236"/>
            <a:ext cx="10883175" cy="2669764"/>
          </a:xfrm>
          <a:prstGeom prst="rect">
            <a:avLst/>
          </a:prstGeom>
        </p:spPr>
      </p:pic>
      <p:cxnSp>
        <p:nvCxnSpPr>
          <p:cNvPr id="13" name="Lige pilforbindelse 12"/>
          <p:cNvCxnSpPr/>
          <p:nvPr/>
        </p:nvCxnSpPr>
        <p:spPr>
          <a:xfrm flipH="1">
            <a:off x="7457335" y="2657624"/>
            <a:ext cx="686984" cy="21323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ktangel 10"/>
          <p:cNvSpPr/>
          <p:nvPr/>
        </p:nvSpPr>
        <p:spPr>
          <a:xfrm>
            <a:off x="1247205" y="115257"/>
            <a:ext cx="101805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Dependency  Injection   in Razor Pages Application</a:t>
            </a:r>
            <a:endParaRPr lang="en-US" sz="2800" b="1" i="1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03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3B32F-73E1-9F42-82D1-08C8B0CC9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579" y="3344184"/>
            <a:ext cx="11034991" cy="3377291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latin typeface="Arial Black" panose="020B0A04020102020204" pitchFamily="34" charset="0"/>
              </a:rPr>
              <a:t>Transient</a:t>
            </a:r>
            <a:r>
              <a:rPr lang="en-US" sz="2400" b="1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 </a:t>
            </a:r>
            <a:r>
              <a:rPr lang="en-US" sz="2400" b="1" i="1" dirty="0"/>
              <a:t>(</a:t>
            </a:r>
            <a:r>
              <a:rPr lang="en-US" sz="2400" b="1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 </a:t>
            </a:r>
            <a:r>
              <a:rPr lang="en-US" sz="2400" b="1" i="1" dirty="0" smtClean="0"/>
              <a:t>use </a:t>
            </a:r>
            <a:r>
              <a:rPr lang="en-US" sz="2400" b="1" i="1" u="sng" dirty="0" err="1" smtClean="0">
                <a:solidFill>
                  <a:srgbClr val="FF0000"/>
                </a:solidFill>
              </a:rPr>
              <a:t>AddTranscient</a:t>
            </a:r>
            <a:r>
              <a:rPr lang="en-US" sz="2400" b="1" i="1" u="sng" dirty="0" smtClean="0"/>
              <a:t> </a:t>
            </a:r>
            <a:r>
              <a:rPr lang="en-US" sz="2400" b="1" i="1" dirty="0" smtClean="0"/>
              <a:t>method</a:t>
            </a:r>
            <a:r>
              <a:rPr lang="en-US" sz="2400" b="1" i="1" dirty="0"/>
              <a:t>)</a:t>
            </a:r>
            <a:endParaRPr lang="en-US" sz="2400" b="1" i="1" dirty="0"/>
          </a:p>
          <a:p>
            <a:pPr lvl="1">
              <a:lnSpc>
                <a:spcPct val="160000"/>
              </a:lnSpc>
            </a:pPr>
            <a:r>
              <a:rPr lang="en-US" dirty="0">
                <a:latin typeface="Lato Black" panose="020F0A02020204030203" pitchFamily="34" charset="0"/>
              </a:rPr>
              <a:t>Transient lifetime services are created each time they're requested. This lifetime works best for lightweight, stateless services.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b="1" dirty="0">
                <a:latin typeface="Arial Black" panose="020B0A04020102020204" pitchFamily="34" charset="0"/>
              </a:rPr>
              <a:t>Scoped</a:t>
            </a:r>
            <a:r>
              <a:rPr lang="en-US" sz="2400" b="1" dirty="0">
                <a:solidFill>
                  <a:srgbClr val="0070C0"/>
                </a:solidFill>
                <a:latin typeface="Arial Black" panose="020B0A04020102020204" pitchFamily="34" charset="0"/>
              </a:rPr>
              <a:t> </a:t>
            </a:r>
            <a:r>
              <a:rPr lang="en-US" sz="2400" b="1" i="1" dirty="0"/>
              <a:t>( use </a:t>
            </a:r>
            <a:r>
              <a:rPr lang="en-US" sz="2400" b="1" i="1" u="sng" dirty="0" err="1">
                <a:solidFill>
                  <a:srgbClr val="FF0000"/>
                </a:solidFill>
              </a:rPr>
              <a:t>AddScopped</a:t>
            </a:r>
            <a:r>
              <a:rPr lang="en-US" sz="2400" b="1" i="1" dirty="0"/>
              <a:t> method</a:t>
            </a:r>
            <a:r>
              <a:rPr lang="en-US" sz="2400" b="1" i="1" dirty="0"/>
              <a:t>)</a:t>
            </a:r>
            <a:endParaRPr lang="en-US" sz="2400" b="1" i="1" dirty="0"/>
          </a:p>
          <a:p>
            <a:pPr lvl="1">
              <a:lnSpc>
                <a:spcPct val="160000"/>
              </a:lnSpc>
            </a:pPr>
            <a:r>
              <a:rPr lang="en-US" dirty="0">
                <a:latin typeface="Lato Black" panose="020F0A02020204030203" pitchFamily="34" charset="0"/>
              </a:rPr>
              <a:t>Scoped lifetime services are created once per http request.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b="1" dirty="0">
                <a:latin typeface="Arial Black" panose="020B0A04020102020204" pitchFamily="34" charset="0"/>
              </a:rPr>
              <a:t>Singleton</a:t>
            </a:r>
            <a:r>
              <a:rPr lang="en-US" sz="2400" b="1" dirty="0">
                <a:solidFill>
                  <a:srgbClr val="0070C0"/>
                </a:solidFill>
                <a:latin typeface="Arial Black" panose="020B0A04020102020204" pitchFamily="34" charset="0"/>
              </a:rPr>
              <a:t> </a:t>
            </a:r>
            <a:r>
              <a:rPr lang="en-US" sz="2400" b="1" i="1" dirty="0"/>
              <a:t>( use </a:t>
            </a:r>
            <a:r>
              <a:rPr lang="en-US" sz="2400" b="1" i="1" u="sng" dirty="0" err="1">
                <a:solidFill>
                  <a:srgbClr val="FF0000"/>
                </a:solidFill>
              </a:rPr>
              <a:t>AddSingleton</a:t>
            </a:r>
            <a:r>
              <a:rPr lang="en-US" sz="2400" b="1" i="1" dirty="0"/>
              <a:t> method</a:t>
            </a:r>
            <a:r>
              <a:rPr lang="en-US" sz="2400" b="1" i="1" dirty="0"/>
              <a:t>)</a:t>
            </a:r>
            <a:endParaRPr lang="en-US" sz="2400" b="1" i="1" dirty="0"/>
          </a:p>
          <a:p>
            <a:pPr lvl="1">
              <a:lnSpc>
                <a:spcPct val="160000"/>
              </a:lnSpc>
            </a:pPr>
            <a:r>
              <a:rPr lang="en-US" dirty="0">
                <a:latin typeface="Lato Black" panose="020F0A02020204030203" pitchFamily="34" charset="0"/>
              </a:rPr>
              <a:t>Singleton lifetime services are created the first time they're requested. </a:t>
            </a:r>
            <a:endParaRPr lang="en-US" dirty="0" smtClean="0">
              <a:latin typeface="Lato Black" panose="020F0A02020204030203" pitchFamily="34" charset="0"/>
            </a:endParaRPr>
          </a:p>
          <a:p>
            <a:pPr lvl="1">
              <a:lnSpc>
                <a:spcPct val="160000"/>
              </a:lnSpc>
            </a:pPr>
            <a:r>
              <a:rPr lang="en-US" dirty="0" smtClean="0">
                <a:latin typeface="Lato Black" panose="020F0A02020204030203" pitchFamily="34" charset="0"/>
              </a:rPr>
              <a:t>Every </a:t>
            </a:r>
            <a:r>
              <a:rPr lang="en-US" dirty="0">
                <a:latin typeface="Lato Black" panose="020F0A02020204030203" pitchFamily="34" charset="0"/>
              </a:rPr>
              <a:t>subsequent request uses the same instance.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6BF57-BF67-8B49-973B-099A5A9F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475550" y="45392"/>
            <a:ext cx="1069645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i="1" dirty="0">
                <a:solidFill>
                  <a:srgbClr val="7030A0"/>
                </a:solidFill>
                <a:latin typeface="Arial Black" panose="020B0A04020102020204" pitchFamily="34" charset="0"/>
                <a:ea typeface="+mj-ea"/>
                <a:cs typeface="+mj-cs"/>
              </a:rPr>
              <a:t>Lifetime and registration options</a:t>
            </a:r>
          </a:p>
        </p:txBody>
      </p:sp>
      <p:sp>
        <p:nvSpPr>
          <p:cNvPr id="7" name="Rektangel 6"/>
          <p:cNvSpPr/>
          <p:nvPr/>
        </p:nvSpPr>
        <p:spPr>
          <a:xfrm>
            <a:off x="99494" y="903979"/>
            <a:ext cx="11908519" cy="2240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da-DK" sz="2200" dirty="0" smtClean="0">
                <a:latin typeface="Arial Black" panose="020B0A04020102020204" pitchFamily="34" charset="0"/>
              </a:rPr>
              <a:t>Three </a:t>
            </a:r>
            <a:r>
              <a:rPr lang="da-DK" sz="2200" dirty="0" err="1" smtClean="0">
                <a:latin typeface="Arial Black" panose="020B0A04020102020204" pitchFamily="34" charset="0"/>
              </a:rPr>
              <a:t>different</a:t>
            </a:r>
            <a:r>
              <a:rPr lang="da-DK" sz="2200" dirty="0" smtClean="0">
                <a:latin typeface="Arial Black" panose="020B0A04020102020204" pitchFamily="34" charset="0"/>
              </a:rPr>
              <a:t> </a:t>
            </a:r>
            <a:r>
              <a:rPr lang="da-DK" sz="2200" dirty="0" err="1" smtClean="0">
                <a:latin typeface="Arial Black" panose="020B0A04020102020204" pitchFamily="34" charset="0"/>
              </a:rPr>
              <a:t>lifetimes</a:t>
            </a:r>
            <a:endParaRPr lang="da-DK" sz="2200" dirty="0" smtClean="0">
              <a:latin typeface="Arial Black" panose="020B0A04020102020204" pitchFamily="34" charset="0"/>
            </a:endParaRPr>
          </a:p>
          <a:p>
            <a:endParaRPr lang="en-US" sz="2200" dirty="0" smtClean="0">
              <a:latin typeface="Arial Black" panose="020B0A040201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Arial Black" panose="020B0A04020102020204" pitchFamily="34" charset="0"/>
              </a:rPr>
              <a:t>Depending </a:t>
            </a:r>
            <a:r>
              <a:rPr lang="en-US" sz="2200" dirty="0">
                <a:latin typeface="Arial Black" panose="020B0A04020102020204" pitchFamily="34" charset="0"/>
              </a:rPr>
              <a:t>on how the lifetime of an operation's service is </a:t>
            </a:r>
            <a:r>
              <a:rPr lang="en-US" sz="2200" dirty="0" smtClean="0">
                <a:latin typeface="Arial Black" panose="020B0A04020102020204" pitchFamily="34" charset="0"/>
              </a:rPr>
              <a:t>configured, </a:t>
            </a:r>
            <a:r>
              <a:rPr lang="en-US" sz="2200" dirty="0">
                <a:latin typeface="Arial Black" panose="020B0A04020102020204" pitchFamily="34" charset="0"/>
              </a:rPr>
              <a:t>the </a:t>
            </a:r>
            <a:r>
              <a:rPr lang="en-US" sz="2200" dirty="0" smtClean="0">
                <a:latin typeface="Arial Black" panose="020B0A04020102020204" pitchFamily="34" charset="0"/>
              </a:rPr>
              <a:t>DI container </a:t>
            </a:r>
            <a:r>
              <a:rPr lang="en-US" sz="2200" dirty="0">
                <a:latin typeface="Arial Black" panose="020B0A04020102020204" pitchFamily="34" charset="0"/>
              </a:rPr>
              <a:t>provides either the same or different instances of the service when requested by a class:</a:t>
            </a:r>
          </a:p>
        </p:txBody>
      </p:sp>
    </p:spTree>
    <p:extLst>
      <p:ext uri="{BB962C8B-B14F-4D97-AF65-F5344CB8AC3E}">
        <p14:creationId xmlns:p14="http://schemas.microsoft.com/office/powerpoint/2010/main" val="7574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93E17-37B6-0040-86A1-A3F5B1F34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617" y="114022"/>
            <a:ext cx="10515600" cy="757738"/>
          </a:xfrm>
        </p:spPr>
        <p:txBody>
          <a:bodyPr/>
          <a:lstStyle/>
          <a:p>
            <a:r>
              <a:rPr lang="en-US" i="1" dirty="0">
                <a:solidFill>
                  <a:srgbClr val="7030A0"/>
                </a:solidFill>
                <a:latin typeface="Arial Black" panose="020B0A04020102020204" pitchFamily="34" charset="0"/>
              </a:rPr>
              <a:t>ASP.NET Core DI - Lifetime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3B32F-73E1-9F42-82D1-08C8B0CC9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617" y="1776683"/>
            <a:ext cx="11034991" cy="4761513"/>
          </a:xfrm>
        </p:spPr>
        <p:txBody>
          <a:bodyPr>
            <a:normAutofit lnSpcReduction="10000"/>
          </a:bodyPr>
          <a:lstStyle/>
          <a:p>
            <a:r>
              <a:rPr lang="en-US" b="1" dirty="0" err="1" smtClean="0">
                <a:solidFill>
                  <a:srgbClr val="0070C0"/>
                </a:solidFill>
                <a:latin typeface="Arial Black" panose="020B0A04020102020204" pitchFamily="34" charset="0"/>
              </a:rPr>
              <a:t>AddTransient</a:t>
            </a:r>
            <a:endParaRPr lang="en-US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lvl="1">
              <a:lnSpc>
                <a:spcPct val="160000"/>
              </a:lnSpc>
            </a:pPr>
            <a:r>
              <a:rPr lang="en-US" dirty="0">
                <a:latin typeface="Lato Black" panose="020F0A02020204030203" pitchFamily="34" charset="0"/>
              </a:rPr>
              <a:t>Transient lifetime services are created each time they're requested. This lifetime works best for lightweight, stateless services.</a:t>
            </a:r>
          </a:p>
          <a:p>
            <a:pPr>
              <a:lnSpc>
                <a:spcPct val="100000"/>
              </a:lnSpc>
            </a:pPr>
            <a:r>
              <a:rPr lang="en-US" b="1" dirty="0" err="1" smtClean="0">
                <a:solidFill>
                  <a:srgbClr val="0070C0"/>
                </a:solidFill>
                <a:latin typeface="Arial Black" panose="020B0A04020102020204" pitchFamily="34" charset="0"/>
              </a:rPr>
              <a:t>AddScoped</a:t>
            </a:r>
            <a:endParaRPr lang="en-US" b="1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lvl="1">
              <a:lnSpc>
                <a:spcPct val="160000"/>
              </a:lnSpc>
            </a:pPr>
            <a:r>
              <a:rPr lang="en-US" dirty="0">
                <a:latin typeface="Lato Black" panose="020F0A02020204030203" pitchFamily="34" charset="0"/>
              </a:rPr>
              <a:t>Scoped lifetime services are created once per http request.</a:t>
            </a:r>
          </a:p>
          <a:p>
            <a:pPr>
              <a:lnSpc>
                <a:spcPct val="100000"/>
              </a:lnSpc>
            </a:pPr>
            <a:r>
              <a:rPr lang="en-US" b="1" dirty="0" err="1" smtClean="0">
                <a:solidFill>
                  <a:srgbClr val="0070C0"/>
                </a:solidFill>
                <a:latin typeface="Arial Black" panose="020B0A04020102020204" pitchFamily="34" charset="0"/>
              </a:rPr>
              <a:t>AddSingleton</a:t>
            </a:r>
            <a:endParaRPr lang="en-US" b="1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lvl="1">
              <a:lnSpc>
                <a:spcPct val="160000"/>
              </a:lnSpc>
            </a:pPr>
            <a:r>
              <a:rPr lang="en-US" dirty="0">
                <a:latin typeface="Lato Black" panose="020F0A02020204030203" pitchFamily="34" charset="0"/>
              </a:rPr>
              <a:t>Singleton lifetime services are created the first time they're requested. </a:t>
            </a:r>
            <a:endParaRPr lang="en-US" dirty="0" smtClean="0">
              <a:latin typeface="Lato Black" panose="020F0A02020204030203" pitchFamily="34" charset="0"/>
            </a:endParaRPr>
          </a:p>
          <a:p>
            <a:pPr lvl="1">
              <a:lnSpc>
                <a:spcPct val="160000"/>
              </a:lnSpc>
            </a:pPr>
            <a:r>
              <a:rPr lang="en-US" dirty="0" smtClean="0">
                <a:latin typeface="Lato Black" panose="020F0A02020204030203" pitchFamily="34" charset="0"/>
              </a:rPr>
              <a:t>Every </a:t>
            </a:r>
            <a:r>
              <a:rPr lang="en-US" dirty="0">
                <a:latin typeface="Lato Black" panose="020F0A02020204030203" pitchFamily="34" charset="0"/>
              </a:rPr>
              <a:t>subsequent request uses the same instance.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6BF57-BF67-8B49-973B-099A5A9F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2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49753" y="104546"/>
            <a:ext cx="4037021" cy="738788"/>
          </a:xfrm>
        </p:spPr>
        <p:txBody>
          <a:bodyPr/>
          <a:lstStyle/>
          <a:p>
            <a:r>
              <a:rPr lang="en-US" b="1" i="1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Conclusion</a:t>
            </a:r>
            <a:endParaRPr lang="en-US" dirty="0"/>
          </a:p>
        </p:txBody>
      </p:sp>
      <p:sp>
        <p:nvSpPr>
          <p:cNvPr id="4" name="Rektangel 3"/>
          <p:cNvSpPr/>
          <p:nvPr/>
        </p:nvSpPr>
        <p:spPr>
          <a:xfrm>
            <a:off x="1285528" y="2301594"/>
            <a:ext cx="1076275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b="1" dirty="0" smtClean="0">
                <a:solidFill>
                  <a:srgbClr val="7030A0"/>
                </a:solidFill>
              </a:rPr>
              <a:t>Low </a:t>
            </a:r>
            <a:r>
              <a:rPr lang="en-US" sz="2000" b="1" dirty="0">
                <a:solidFill>
                  <a:srgbClr val="7030A0"/>
                </a:solidFill>
              </a:rPr>
              <a:t>coupling - </a:t>
            </a:r>
            <a:r>
              <a:rPr lang="en-US" sz="2000" b="1" i="1" dirty="0"/>
              <a:t>Easy to refactor and reuse classes </a:t>
            </a:r>
            <a:endParaRPr lang="en-US" sz="2000" b="1" i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b="1" dirty="0" smtClean="0">
                <a:solidFill>
                  <a:srgbClr val="7030A0"/>
                </a:solidFill>
              </a:rPr>
              <a:t>Plug-In </a:t>
            </a:r>
            <a:r>
              <a:rPr lang="en-US" sz="2000" b="1" dirty="0">
                <a:solidFill>
                  <a:srgbClr val="7030A0"/>
                </a:solidFill>
              </a:rPr>
              <a:t>architecture - </a:t>
            </a:r>
            <a:r>
              <a:rPr lang="en-US" sz="2000" b="1" i="1" dirty="0"/>
              <a:t>Easy to replace or extend functionality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b="1" dirty="0" smtClean="0">
                <a:solidFill>
                  <a:srgbClr val="7030A0"/>
                </a:solidFill>
              </a:rPr>
              <a:t>Late </a:t>
            </a:r>
            <a:r>
              <a:rPr lang="en-US" sz="2000" b="1" dirty="0">
                <a:solidFill>
                  <a:srgbClr val="7030A0"/>
                </a:solidFill>
              </a:rPr>
              <a:t>Binding - </a:t>
            </a:r>
            <a:r>
              <a:rPr lang="en-US" sz="2000" b="1" i="1" dirty="0"/>
              <a:t>Implementation can be </a:t>
            </a:r>
            <a:r>
              <a:rPr lang="en-US" sz="2000" b="1" i="1" u="sng" dirty="0"/>
              <a:t>swapped at runtime</a:t>
            </a:r>
            <a:r>
              <a:rPr lang="en-US" sz="2000" b="1" i="1" dirty="0"/>
              <a:t>, typically based on configuration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b="1" dirty="0" smtClean="0">
                <a:solidFill>
                  <a:srgbClr val="7030A0"/>
                </a:solidFill>
              </a:rPr>
              <a:t>Transparency </a:t>
            </a:r>
            <a:r>
              <a:rPr lang="en-US" sz="2000" b="1" dirty="0">
                <a:solidFill>
                  <a:srgbClr val="7030A0"/>
                </a:solidFill>
              </a:rPr>
              <a:t>– </a:t>
            </a:r>
            <a:r>
              <a:rPr lang="en-US" sz="2000" b="1" i="1" dirty="0"/>
              <a:t>Explicit dependencies makes it clearer what each component </a:t>
            </a:r>
            <a:r>
              <a:rPr lang="en-US" sz="2000" b="1" i="1" dirty="0" smtClean="0"/>
              <a:t>does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b="1" dirty="0">
                <a:solidFill>
                  <a:srgbClr val="7030A0"/>
                </a:solidFill>
              </a:rPr>
              <a:t>Easier maintenance </a:t>
            </a:r>
            <a:r>
              <a:rPr lang="en-US" sz="2000" b="1" i="1" dirty="0" smtClean="0"/>
              <a:t>: </a:t>
            </a:r>
            <a:r>
              <a:rPr lang="en-US" sz="2000" b="1" i="1" dirty="0" smtClean="0"/>
              <a:t> No need to change existing code and re-test it.</a:t>
            </a:r>
            <a:endParaRPr lang="en-US" sz="2000" b="1" i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b="1" dirty="0" smtClean="0">
                <a:solidFill>
                  <a:srgbClr val="7030A0"/>
                </a:solidFill>
              </a:rPr>
              <a:t>Testability </a:t>
            </a:r>
            <a:r>
              <a:rPr lang="en-US" sz="2000" b="1" dirty="0">
                <a:solidFill>
                  <a:srgbClr val="7030A0"/>
                </a:solidFill>
              </a:rPr>
              <a:t>– </a:t>
            </a:r>
            <a:r>
              <a:rPr lang="en-US" sz="2000" b="1" i="1" dirty="0"/>
              <a:t>Easy to isolate dependencies and create mocks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b="1" dirty="0" smtClean="0">
                <a:solidFill>
                  <a:srgbClr val="7030A0"/>
                </a:solidFill>
              </a:rPr>
              <a:t>Work </a:t>
            </a:r>
            <a:r>
              <a:rPr lang="en-US" sz="2000" b="1" dirty="0">
                <a:solidFill>
                  <a:srgbClr val="7030A0"/>
                </a:solidFill>
              </a:rPr>
              <a:t>in Parallel – </a:t>
            </a:r>
            <a:r>
              <a:rPr lang="en-US" sz="2000" b="1" i="1" dirty="0"/>
              <a:t>contracts enable simultaneous development of interacting components (no need to wait for dependencies to be finished)</a:t>
            </a:r>
          </a:p>
        </p:txBody>
      </p:sp>
      <p:sp>
        <p:nvSpPr>
          <p:cNvPr id="3" name="Rektangel 2"/>
          <p:cNvSpPr/>
          <p:nvPr/>
        </p:nvSpPr>
        <p:spPr>
          <a:xfrm>
            <a:off x="560641" y="1158589"/>
            <a:ext cx="10431110" cy="114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  <a:latin typeface="Arial Black" panose="020B0A04020102020204" pitchFamily="34" charset="0"/>
              </a:rPr>
              <a:t>Dependency Injection (</a:t>
            </a:r>
            <a:r>
              <a:rPr lang="en-US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DI</a:t>
            </a:r>
            <a:r>
              <a:rPr lang="en-US" sz="2400" dirty="0">
                <a:solidFill>
                  <a:srgbClr val="FF0000"/>
                </a:solidFill>
                <a:latin typeface="Arial Black" panose="020B0A04020102020204" pitchFamily="34" charset="0"/>
              </a:rPr>
              <a:t>) </a:t>
            </a:r>
            <a:r>
              <a:rPr lang="en-US" sz="2400" dirty="0">
                <a:latin typeface="Arial Black" panose="020B0A04020102020204" pitchFamily="34" charset="0"/>
              </a:rPr>
              <a:t>is an </a:t>
            </a:r>
            <a:r>
              <a:rPr lang="en-US" sz="2400" i="1" dirty="0">
                <a:latin typeface="Arial Black" panose="020B0A04020102020204" pitchFamily="34" charset="0"/>
              </a:rPr>
              <a:t>architectural pattern</a:t>
            </a:r>
            <a:r>
              <a:rPr lang="en-US" sz="2400" dirty="0">
                <a:latin typeface="Arial Black" panose="020B0A04020102020204" pitchFamily="34" charset="0"/>
              </a:rPr>
              <a:t> that </a:t>
            </a:r>
            <a:r>
              <a:rPr lang="en-US" sz="2400" dirty="0" smtClean="0">
                <a:latin typeface="Arial Black" panose="020B0A04020102020204" pitchFamily="34" charset="0"/>
              </a:rPr>
              <a:t>promotes :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911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431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6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Lato Black</vt:lpstr>
      <vt:lpstr>Wingdings</vt:lpstr>
      <vt:lpstr>Office-tema</vt:lpstr>
      <vt:lpstr>Dependency injection in   Razor Pages</vt:lpstr>
      <vt:lpstr>PowerPoint-præsentation</vt:lpstr>
      <vt:lpstr>PowerPoint-præsentation</vt:lpstr>
      <vt:lpstr>Dependency Injection</vt:lpstr>
      <vt:lpstr>PowerPoint-præsentation</vt:lpstr>
      <vt:lpstr>PowerPoint-præsentation</vt:lpstr>
      <vt:lpstr>PowerPoint-præsentation</vt:lpstr>
      <vt:lpstr>ASP.NET Core DI - Lifetime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Dependency injection in   Razor Pages</dc:title>
  <dc:creator>EASJ</dc:creator>
  <cp:lastModifiedBy>EASJ</cp:lastModifiedBy>
  <cp:revision>28</cp:revision>
  <dcterms:created xsi:type="dcterms:W3CDTF">2020-09-19T17:29:49Z</dcterms:created>
  <dcterms:modified xsi:type="dcterms:W3CDTF">2020-10-23T08:53:42Z</dcterms:modified>
</cp:coreProperties>
</file>