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C4B4-0FC8-4ECB-8CA0-AEF6CF8808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5A8150-31DB-4120-B258-F9264A54FC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70F508-92CA-4941-B978-CE65A4E1D7F1}"/>
              </a:ext>
            </a:extLst>
          </p:cNvPr>
          <p:cNvSpPr>
            <a:spLocks noGrp="1"/>
          </p:cNvSpPr>
          <p:nvPr>
            <p:ph type="dt" sz="half" idx="10"/>
          </p:nvPr>
        </p:nvSpPr>
        <p:spPr/>
        <p:txBody>
          <a:bodyPr/>
          <a:lstStyle/>
          <a:p>
            <a:fld id="{B915ECC4-3CAF-4C7D-B0CB-FF3E10AA3B02}" type="datetimeFigureOut">
              <a:rPr lang="en-US" smtClean="0"/>
              <a:t>17-Oct-19</a:t>
            </a:fld>
            <a:endParaRPr lang="en-US"/>
          </a:p>
        </p:txBody>
      </p:sp>
      <p:sp>
        <p:nvSpPr>
          <p:cNvPr id="5" name="Footer Placeholder 4">
            <a:extLst>
              <a:ext uri="{FF2B5EF4-FFF2-40B4-BE49-F238E27FC236}">
                <a16:creationId xmlns:a16="http://schemas.microsoft.com/office/drawing/2014/main" id="{EE8E4C93-E1F9-487E-A262-B38ABC8131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5C41B4-1086-4CD1-9461-2982844136BD}"/>
              </a:ext>
            </a:extLst>
          </p:cNvPr>
          <p:cNvSpPr>
            <a:spLocks noGrp="1"/>
          </p:cNvSpPr>
          <p:nvPr>
            <p:ph type="sldNum" sz="quarter" idx="12"/>
          </p:nvPr>
        </p:nvSpPr>
        <p:spPr/>
        <p:txBody>
          <a:bodyPr/>
          <a:lstStyle/>
          <a:p>
            <a:fld id="{9338C892-5466-41EF-8319-E500CCBB542F}" type="slidenum">
              <a:rPr lang="en-US" smtClean="0"/>
              <a:t>‹#›</a:t>
            </a:fld>
            <a:endParaRPr lang="en-US"/>
          </a:p>
        </p:txBody>
      </p:sp>
    </p:spTree>
    <p:extLst>
      <p:ext uri="{BB962C8B-B14F-4D97-AF65-F5344CB8AC3E}">
        <p14:creationId xmlns:p14="http://schemas.microsoft.com/office/powerpoint/2010/main" val="2142337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2439D-36B6-4C86-8590-A4F1C48893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E2B2FD-3EC0-42F4-BA90-F89F40AF5D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DE1177-BCB2-4D06-9150-629601C7F47D}"/>
              </a:ext>
            </a:extLst>
          </p:cNvPr>
          <p:cNvSpPr>
            <a:spLocks noGrp="1"/>
          </p:cNvSpPr>
          <p:nvPr>
            <p:ph type="dt" sz="half" idx="10"/>
          </p:nvPr>
        </p:nvSpPr>
        <p:spPr/>
        <p:txBody>
          <a:bodyPr/>
          <a:lstStyle/>
          <a:p>
            <a:fld id="{B915ECC4-3CAF-4C7D-B0CB-FF3E10AA3B02}" type="datetimeFigureOut">
              <a:rPr lang="en-US" smtClean="0"/>
              <a:t>17-Oct-19</a:t>
            </a:fld>
            <a:endParaRPr lang="en-US"/>
          </a:p>
        </p:txBody>
      </p:sp>
      <p:sp>
        <p:nvSpPr>
          <p:cNvPr id="5" name="Footer Placeholder 4">
            <a:extLst>
              <a:ext uri="{FF2B5EF4-FFF2-40B4-BE49-F238E27FC236}">
                <a16:creationId xmlns:a16="http://schemas.microsoft.com/office/drawing/2014/main" id="{F2B5C826-FF81-456A-B249-68178A8AF3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D4B317-CA35-47FB-88C0-C1021A1C34E7}"/>
              </a:ext>
            </a:extLst>
          </p:cNvPr>
          <p:cNvSpPr>
            <a:spLocks noGrp="1"/>
          </p:cNvSpPr>
          <p:nvPr>
            <p:ph type="sldNum" sz="quarter" idx="12"/>
          </p:nvPr>
        </p:nvSpPr>
        <p:spPr/>
        <p:txBody>
          <a:bodyPr/>
          <a:lstStyle/>
          <a:p>
            <a:fld id="{9338C892-5466-41EF-8319-E500CCBB542F}" type="slidenum">
              <a:rPr lang="en-US" smtClean="0"/>
              <a:t>‹#›</a:t>
            </a:fld>
            <a:endParaRPr lang="en-US"/>
          </a:p>
        </p:txBody>
      </p:sp>
    </p:spTree>
    <p:extLst>
      <p:ext uri="{BB962C8B-B14F-4D97-AF65-F5344CB8AC3E}">
        <p14:creationId xmlns:p14="http://schemas.microsoft.com/office/powerpoint/2010/main" val="374746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6FF0-4014-47CB-94DE-88591D3CFD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9AB02B-7CD6-42FA-B176-E9A82D3A4F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B6CC0C-ACD8-4C8C-993E-34A92D40F708}"/>
              </a:ext>
            </a:extLst>
          </p:cNvPr>
          <p:cNvSpPr>
            <a:spLocks noGrp="1"/>
          </p:cNvSpPr>
          <p:nvPr>
            <p:ph type="dt" sz="half" idx="10"/>
          </p:nvPr>
        </p:nvSpPr>
        <p:spPr/>
        <p:txBody>
          <a:bodyPr/>
          <a:lstStyle/>
          <a:p>
            <a:fld id="{B915ECC4-3CAF-4C7D-B0CB-FF3E10AA3B02}" type="datetimeFigureOut">
              <a:rPr lang="en-US" smtClean="0"/>
              <a:t>17-Oct-19</a:t>
            </a:fld>
            <a:endParaRPr lang="en-US"/>
          </a:p>
        </p:txBody>
      </p:sp>
      <p:sp>
        <p:nvSpPr>
          <p:cNvPr id="5" name="Footer Placeholder 4">
            <a:extLst>
              <a:ext uri="{FF2B5EF4-FFF2-40B4-BE49-F238E27FC236}">
                <a16:creationId xmlns:a16="http://schemas.microsoft.com/office/drawing/2014/main" id="{DD61172A-1C88-4F64-904C-7289738620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970E8-847B-4444-BDB1-31A0149953C9}"/>
              </a:ext>
            </a:extLst>
          </p:cNvPr>
          <p:cNvSpPr>
            <a:spLocks noGrp="1"/>
          </p:cNvSpPr>
          <p:nvPr>
            <p:ph type="sldNum" sz="quarter" idx="12"/>
          </p:nvPr>
        </p:nvSpPr>
        <p:spPr/>
        <p:txBody>
          <a:bodyPr/>
          <a:lstStyle/>
          <a:p>
            <a:fld id="{9338C892-5466-41EF-8319-E500CCBB542F}" type="slidenum">
              <a:rPr lang="en-US" smtClean="0"/>
              <a:t>‹#›</a:t>
            </a:fld>
            <a:endParaRPr lang="en-US"/>
          </a:p>
        </p:txBody>
      </p:sp>
    </p:spTree>
    <p:extLst>
      <p:ext uri="{BB962C8B-B14F-4D97-AF65-F5344CB8AC3E}">
        <p14:creationId xmlns:p14="http://schemas.microsoft.com/office/powerpoint/2010/main" val="311757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EC33B-45C7-44CB-8646-D5767E4FBD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09AAC2-21E2-480B-A2E7-764085B450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17487-BAFD-4CF7-A250-0282F446AA67}"/>
              </a:ext>
            </a:extLst>
          </p:cNvPr>
          <p:cNvSpPr>
            <a:spLocks noGrp="1"/>
          </p:cNvSpPr>
          <p:nvPr>
            <p:ph type="dt" sz="half" idx="10"/>
          </p:nvPr>
        </p:nvSpPr>
        <p:spPr/>
        <p:txBody>
          <a:bodyPr/>
          <a:lstStyle/>
          <a:p>
            <a:fld id="{B915ECC4-3CAF-4C7D-B0CB-FF3E10AA3B02}" type="datetimeFigureOut">
              <a:rPr lang="en-US" smtClean="0"/>
              <a:t>17-Oct-19</a:t>
            </a:fld>
            <a:endParaRPr lang="en-US"/>
          </a:p>
        </p:txBody>
      </p:sp>
      <p:sp>
        <p:nvSpPr>
          <p:cNvPr id="5" name="Footer Placeholder 4">
            <a:extLst>
              <a:ext uri="{FF2B5EF4-FFF2-40B4-BE49-F238E27FC236}">
                <a16:creationId xmlns:a16="http://schemas.microsoft.com/office/drawing/2014/main" id="{A14D519B-89B0-447B-A012-D781EB665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4B79CC-F33D-48BF-A1C3-278AC0A79B9E}"/>
              </a:ext>
            </a:extLst>
          </p:cNvPr>
          <p:cNvSpPr>
            <a:spLocks noGrp="1"/>
          </p:cNvSpPr>
          <p:nvPr>
            <p:ph type="sldNum" sz="quarter" idx="12"/>
          </p:nvPr>
        </p:nvSpPr>
        <p:spPr/>
        <p:txBody>
          <a:bodyPr/>
          <a:lstStyle/>
          <a:p>
            <a:fld id="{9338C892-5466-41EF-8319-E500CCBB542F}" type="slidenum">
              <a:rPr lang="en-US" smtClean="0"/>
              <a:t>‹#›</a:t>
            </a:fld>
            <a:endParaRPr lang="en-US"/>
          </a:p>
        </p:txBody>
      </p:sp>
    </p:spTree>
    <p:extLst>
      <p:ext uri="{BB962C8B-B14F-4D97-AF65-F5344CB8AC3E}">
        <p14:creationId xmlns:p14="http://schemas.microsoft.com/office/powerpoint/2010/main" val="129546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7ADC7-7C93-446E-8CED-808EB1417A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2D6E80-3242-487F-B40D-3258CF4A87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8A779B-6707-488C-8BCA-8FDFCEE9EB4C}"/>
              </a:ext>
            </a:extLst>
          </p:cNvPr>
          <p:cNvSpPr>
            <a:spLocks noGrp="1"/>
          </p:cNvSpPr>
          <p:nvPr>
            <p:ph type="dt" sz="half" idx="10"/>
          </p:nvPr>
        </p:nvSpPr>
        <p:spPr/>
        <p:txBody>
          <a:bodyPr/>
          <a:lstStyle/>
          <a:p>
            <a:fld id="{B915ECC4-3CAF-4C7D-B0CB-FF3E10AA3B02}" type="datetimeFigureOut">
              <a:rPr lang="en-US" smtClean="0"/>
              <a:t>17-Oct-19</a:t>
            </a:fld>
            <a:endParaRPr lang="en-US"/>
          </a:p>
        </p:txBody>
      </p:sp>
      <p:sp>
        <p:nvSpPr>
          <p:cNvPr id="5" name="Footer Placeholder 4">
            <a:extLst>
              <a:ext uri="{FF2B5EF4-FFF2-40B4-BE49-F238E27FC236}">
                <a16:creationId xmlns:a16="http://schemas.microsoft.com/office/drawing/2014/main" id="{329CF45E-CDFB-48CD-959D-5ADAA41D6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3156E3-FDF5-4DC7-9257-B64A07E51E07}"/>
              </a:ext>
            </a:extLst>
          </p:cNvPr>
          <p:cNvSpPr>
            <a:spLocks noGrp="1"/>
          </p:cNvSpPr>
          <p:nvPr>
            <p:ph type="sldNum" sz="quarter" idx="12"/>
          </p:nvPr>
        </p:nvSpPr>
        <p:spPr/>
        <p:txBody>
          <a:bodyPr/>
          <a:lstStyle/>
          <a:p>
            <a:fld id="{9338C892-5466-41EF-8319-E500CCBB542F}" type="slidenum">
              <a:rPr lang="en-US" smtClean="0"/>
              <a:t>‹#›</a:t>
            </a:fld>
            <a:endParaRPr lang="en-US"/>
          </a:p>
        </p:txBody>
      </p:sp>
    </p:spTree>
    <p:extLst>
      <p:ext uri="{BB962C8B-B14F-4D97-AF65-F5344CB8AC3E}">
        <p14:creationId xmlns:p14="http://schemas.microsoft.com/office/powerpoint/2010/main" val="562583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A56F-DE28-4D09-8891-A5E672C48B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DD9B2E-3B49-4498-8229-8B07B41ED5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341952-628F-4375-B736-2BA9FAEE33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CF2EFA-A95E-4BDB-99C6-DD7420D8C7E3}"/>
              </a:ext>
            </a:extLst>
          </p:cNvPr>
          <p:cNvSpPr>
            <a:spLocks noGrp="1"/>
          </p:cNvSpPr>
          <p:nvPr>
            <p:ph type="dt" sz="half" idx="10"/>
          </p:nvPr>
        </p:nvSpPr>
        <p:spPr/>
        <p:txBody>
          <a:bodyPr/>
          <a:lstStyle/>
          <a:p>
            <a:fld id="{B915ECC4-3CAF-4C7D-B0CB-FF3E10AA3B02}" type="datetimeFigureOut">
              <a:rPr lang="en-US" smtClean="0"/>
              <a:t>17-Oct-19</a:t>
            </a:fld>
            <a:endParaRPr lang="en-US"/>
          </a:p>
        </p:txBody>
      </p:sp>
      <p:sp>
        <p:nvSpPr>
          <p:cNvPr id="6" name="Footer Placeholder 5">
            <a:extLst>
              <a:ext uri="{FF2B5EF4-FFF2-40B4-BE49-F238E27FC236}">
                <a16:creationId xmlns:a16="http://schemas.microsoft.com/office/drawing/2014/main" id="{38CB25EF-3733-4978-9BEB-13BC51959F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C5AA1B-38CE-4A66-9042-BBAB7C7651AF}"/>
              </a:ext>
            </a:extLst>
          </p:cNvPr>
          <p:cNvSpPr>
            <a:spLocks noGrp="1"/>
          </p:cNvSpPr>
          <p:nvPr>
            <p:ph type="sldNum" sz="quarter" idx="12"/>
          </p:nvPr>
        </p:nvSpPr>
        <p:spPr/>
        <p:txBody>
          <a:bodyPr/>
          <a:lstStyle/>
          <a:p>
            <a:fld id="{9338C892-5466-41EF-8319-E500CCBB542F}" type="slidenum">
              <a:rPr lang="en-US" smtClean="0"/>
              <a:t>‹#›</a:t>
            </a:fld>
            <a:endParaRPr lang="en-US"/>
          </a:p>
        </p:txBody>
      </p:sp>
    </p:spTree>
    <p:extLst>
      <p:ext uri="{BB962C8B-B14F-4D97-AF65-F5344CB8AC3E}">
        <p14:creationId xmlns:p14="http://schemas.microsoft.com/office/powerpoint/2010/main" val="3489197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A1FA-8450-4745-BCA9-C8F677EE15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6E413D-681F-494A-B268-657EDC3FF2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AC6F01-6AE7-4C16-98BB-F5A025BEBE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E3C1CC-1523-49E4-BDED-610E90DFAA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5CB398-DB06-4A00-8F5C-676E588C4F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D5AE54-D51A-465E-AF3C-A4C2EAF72CE7}"/>
              </a:ext>
            </a:extLst>
          </p:cNvPr>
          <p:cNvSpPr>
            <a:spLocks noGrp="1"/>
          </p:cNvSpPr>
          <p:nvPr>
            <p:ph type="dt" sz="half" idx="10"/>
          </p:nvPr>
        </p:nvSpPr>
        <p:spPr/>
        <p:txBody>
          <a:bodyPr/>
          <a:lstStyle/>
          <a:p>
            <a:fld id="{B915ECC4-3CAF-4C7D-B0CB-FF3E10AA3B02}" type="datetimeFigureOut">
              <a:rPr lang="en-US" smtClean="0"/>
              <a:t>17-Oct-19</a:t>
            </a:fld>
            <a:endParaRPr lang="en-US"/>
          </a:p>
        </p:txBody>
      </p:sp>
      <p:sp>
        <p:nvSpPr>
          <p:cNvPr id="8" name="Footer Placeholder 7">
            <a:extLst>
              <a:ext uri="{FF2B5EF4-FFF2-40B4-BE49-F238E27FC236}">
                <a16:creationId xmlns:a16="http://schemas.microsoft.com/office/drawing/2014/main" id="{269B35B4-0995-495E-8600-C6B2503FC6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415EF8-CF5C-4899-9A61-EEE7CC03DF2D}"/>
              </a:ext>
            </a:extLst>
          </p:cNvPr>
          <p:cNvSpPr>
            <a:spLocks noGrp="1"/>
          </p:cNvSpPr>
          <p:nvPr>
            <p:ph type="sldNum" sz="quarter" idx="12"/>
          </p:nvPr>
        </p:nvSpPr>
        <p:spPr/>
        <p:txBody>
          <a:bodyPr/>
          <a:lstStyle/>
          <a:p>
            <a:fld id="{9338C892-5466-41EF-8319-E500CCBB542F}" type="slidenum">
              <a:rPr lang="en-US" smtClean="0"/>
              <a:t>‹#›</a:t>
            </a:fld>
            <a:endParaRPr lang="en-US"/>
          </a:p>
        </p:txBody>
      </p:sp>
    </p:spTree>
    <p:extLst>
      <p:ext uri="{BB962C8B-B14F-4D97-AF65-F5344CB8AC3E}">
        <p14:creationId xmlns:p14="http://schemas.microsoft.com/office/powerpoint/2010/main" val="1739628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D723-2011-4448-8B5D-AA866AD060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0E0ACD-A5C0-4F64-A2A6-4F83FF2C0019}"/>
              </a:ext>
            </a:extLst>
          </p:cNvPr>
          <p:cNvSpPr>
            <a:spLocks noGrp="1"/>
          </p:cNvSpPr>
          <p:nvPr>
            <p:ph type="dt" sz="half" idx="10"/>
          </p:nvPr>
        </p:nvSpPr>
        <p:spPr/>
        <p:txBody>
          <a:bodyPr/>
          <a:lstStyle/>
          <a:p>
            <a:fld id="{B915ECC4-3CAF-4C7D-B0CB-FF3E10AA3B02}" type="datetimeFigureOut">
              <a:rPr lang="en-US" smtClean="0"/>
              <a:t>17-Oct-19</a:t>
            </a:fld>
            <a:endParaRPr lang="en-US"/>
          </a:p>
        </p:txBody>
      </p:sp>
      <p:sp>
        <p:nvSpPr>
          <p:cNvPr id="4" name="Footer Placeholder 3">
            <a:extLst>
              <a:ext uri="{FF2B5EF4-FFF2-40B4-BE49-F238E27FC236}">
                <a16:creationId xmlns:a16="http://schemas.microsoft.com/office/drawing/2014/main" id="{818A7CE9-E97C-480F-A1BF-09B1CBBB17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B09CEF-DD87-445F-BCAE-A322C8267006}"/>
              </a:ext>
            </a:extLst>
          </p:cNvPr>
          <p:cNvSpPr>
            <a:spLocks noGrp="1"/>
          </p:cNvSpPr>
          <p:nvPr>
            <p:ph type="sldNum" sz="quarter" idx="12"/>
          </p:nvPr>
        </p:nvSpPr>
        <p:spPr/>
        <p:txBody>
          <a:bodyPr/>
          <a:lstStyle/>
          <a:p>
            <a:fld id="{9338C892-5466-41EF-8319-E500CCBB542F}" type="slidenum">
              <a:rPr lang="en-US" smtClean="0"/>
              <a:t>‹#›</a:t>
            </a:fld>
            <a:endParaRPr lang="en-US"/>
          </a:p>
        </p:txBody>
      </p:sp>
    </p:spTree>
    <p:extLst>
      <p:ext uri="{BB962C8B-B14F-4D97-AF65-F5344CB8AC3E}">
        <p14:creationId xmlns:p14="http://schemas.microsoft.com/office/powerpoint/2010/main" val="1967522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560FFA-7A6B-4623-8A3C-35CDDAC3FEA8}"/>
              </a:ext>
            </a:extLst>
          </p:cNvPr>
          <p:cNvSpPr>
            <a:spLocks noGrp="1"/>
          </p:cNvSpPr>
          <p:nvPr>
            <p:ph type="dt" sz="half" idx="10"/>
          </p:nvPr>
        </p:nvSpPr>
        <p:spPr/>
        <p:txBody>
          <a:bodyPr/>
          <a:lstStyle/>
          <a:p>
            <a:fld id="{B915ECC4-3CAF-4C7D-B0CB-FF3E10AA3B02}" type="datetimeFigureOut">
              <a:rPr lang="en-US" smtClean="0"/>
              <a:t>17-Oct-19</a:t>
            </a:fld>
            <a:endParaRPr lang="en-US"/>
          </a:p>
        </p:txBody>
      </p:sp>
      <p:sp>
        <p:nvSpPr>
          <p:cNvPr id="3" name="Footer Placeholder 2">
            <a:extLst>
              <a:ext uri="{FF2B5EF4-FFF2-40B4-BE49-F238E27FC236}">
                <a16:creationId xmlns:a16="http://schemas.microsoft.com/office/drawing/2014/main" id="{D56DA615-D2E1-4017-A46C-A2AE7DC599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B44B55-CE6B-4697-8931-0E6115075443}"/>
              </a:ext>
            </a:extLst>
          </p:cNvPr>
          <p:cNvSpPr>
            <a:spLocks noGrp="1"/>
          </p:cNvSpPr>
          <p:nvPr>
            <p:ph type="sldNum" sz="quarter" idx="12"/>
          </p:nvPr>
        </p:nvSpPr>
        <p:spPr/>
        <p:txBody>
          <a:bodyPr/>
          <a:lstStyle/>
          <a:p>
            <a:fld id="{9338C892-5466-41EF-8319-E500CCBB542F}" type="slidenum">
              <a:rPr lang="en-US" smtClean="0"/>
              <a:t>‹#›</a:t>
            </a:fld>
            <a:endParaRPr lang="en-US"/>
          </a:p>
        </p:txBody>
      </p:sp>
    </p:spTree>
    <p:extLst>
      <p:ext uri="{BB962C8B-B14F-4D97-AF65-F5344CB8AC3E}">
        <p14:creationId xmlns:p14="http://schemas.microsoft.com/office/powerpoint/2010/main" val="1296899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92131-39A2-43AD-987C-EED72FBC54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99E591-AB4D-4F1C-803C-1AFE6EE2C6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C42096-7FBC-46FE-958F-800E7181B7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AA2DA7-AB74-4F8E-818D-0CCABAA8DE1A}"/>
              </a:ext>
            </a:extLst>
          </p:cNvPr>
          <p:cNvSpPr>
            <a:spLocks noGrp="1"/>
          </p:cNvSpPr>
          <p:nvPr>
            <p:ph type="dt" sz="half" idx="10"/>
          </p:nvPr>
        </p:nvSpPr>
        <p:spPr/>
        <p:txBody>
          <a:bodyPr/>
          <a:lstStyle/>
          <a:p>
            <a:fld id="{B915ECC4-3CAF-4C7D-B0CB-FF3E10AA3B02}" type="datetimeFigureOut">
              <a:rPr lang="en-US" smtClean="0"/>
              <a:t>17-Oct-19</a:t>
            </a:fld>
            <a:endParaRPr lang="en-US"/>
          </a:p>
        </p:txBody>
      </p:sp>
      <p:sp>
        <p:nvSpPr>
          <p:cNvPr id="6" name="Footer Placeholder 5">
            <a:extLst>
              <a:ext uri="{FF2B5EF4-FFF2-40B4-BE49-F238E27FC236}">
                <a16:creationId xmlns:a16="http://schemas.microsoft.com/office/drawing/2014/main" id="{876766DE-72B0-4EA0-BECD-0EDCFB655F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2B9206-652E-4923-8A90-01DEAD21F5F5}"/>
              </a:ext>
            </a:extLst>
          </p:cNvPr>
          <p:cNvSpPr>
            <a:spLocks noGrp="1"/>
          </p:cNvSpPr>
          <p:nvPr>
            <p:ph type="sldNum" sz="quarter" idx="12"/>
          </p:nvPr>
        </p:nvSpPr>
        <p:spPr/>
        <p:txBody>
          <a:bodyPr/>
          <a:lstStyle/>
          <a:p>
            <a:fld id="{9338C892-5466-41EF-8319-E500CCBB542F}" type="slidenum">
              <a:rPr lang="en-US" smtClean="0"/>
              <a:t>‹#›</a:t>
            </a:fld>
            <a:endParaRPr lang="en-US"/>
          </a:p>
        </p:txBody>
      </p:sp>
    </p:spTree>
    <p:extLst>
      <p:ext uri="{BB962C8B-B14F-4D97-AF65-F5344CB8AC3E}">
        <p14:creationId xmlns:p14="http://schemas.microsoft.com/office/powerpoint/2010/main" val="588076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E6FB5-4E86-4150-82DD-F4FFB4F6D9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C2DB96-54C0-44D4-B1FE-8E90941B1F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2FA234-2BBC-40BC-A6B3-C7432BDF46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42366E-97E7-425C-948A-1A875B2CD492}"/>
              </a:ext>
            </a:extLst>
          </p:cNvPr>
          <p:cNvSpPr>
            <a:spLocks noGrp="1"/>
          </p:cNvSpPr>
          <p:nvPr>
            <p:ph type="dt" sz="half" idx="10"/>
          </p:nvPr>
        </p:nvSpPr>
        <p:spPr/>
        <p:txBody>
          <a:bodyPr/>
          <a:lstStyle/>
          <a:p>
            <a:fld id="{B915ECC4-3CAF-4C7D-B0CB-FF3E10AA3B02}" type="datetimeFigureOut">
              <a:rPr lang="en-US" smtClean="0"/>
              <a:t>17-Oct-19</a:t>
            </a:fld>
            <a:endParaRPr lang="en-US"/>
          </a:p>
        </p:txBody>
      </p:sp>
      <p:sp>
        <p:nvSpPr>
          <p:cNvPr id="6" name="Footer Placeholder 5">
            <a:extLst>
              <a:ext uri="{FF2B5EF4-FFF2-40B4-BE49-F238E27FC236}">
                <a16:creationId xmlns:a16="http://schemas.microsoft.com/office/drawing/2014/main" id="{091D6576-77F7-4E30-8F3A-A622B76E41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02739B-C381-420C-9983-8040B5FE3BED}"/>
              </a:ext>
            </a:extLst>
          </p:cNvPr>
          <p:cNvSpPr>
            <a:spLocks noGrp="1"/>
          </p:cNvSpPr>
          <p:nvPr>
            <p:ph type="sldNum" sz="quarter" idx="12"/>
          </p:nvPr>
        </p:nvSpPr>
        <p:spPr/>
        <p:txBody>
          <a:bodyPr/>
          <a:lstStyle/>
          <a:p>
            <a:fld id="{9338C892-5466-41EF-8319-E500CCBB542F}" type="slidenum">
              <a:rPr lang="en-US" smtClean="0"/>
              <a:t>‹#›</a:t>
            </a:fld>
            <a:endParaRPr lang="en-US"/>
          </a:p>
        </p:txBody>
      </p:sp>
    </p:spTree>
    <p:extLst>
      <p:ext uri="{BB962C8B-B14F-4D97-AF65-F5344CB8AC3E}">
        <p14:creationId xmlns:p14="http://schemas.microsoft.com/office/powerpoint/2010/main" val="3502307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7AC4AD-47FC-49AB-983F-8B4EDDAB04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C95CF0-B02B-473B-A74D-8238D0913B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A8DAE5-B850-4DE3-A39F-92F6817E2D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15ECC4-3CAF-4C7D-B0CB-FF3E10AA3B02}" type="datetimeFigureOut">
              <a:rPr lang="en-US" smtClean="0"/>
              <a:t>17-Oct-19</a:t>
            </a:fld>
            <a:endParaRPr lang="en-US"/>
          </a:p>
        </p:txBody>
      </p:sp>
      <p:sp>
        <p:nvSpPr>
          <p:cNvPr id="5" name="Footer Placeholder 4">
            <a:extLst>
              <a:ext uri="{FF2B5EF4-FFF2-40B4-BE49-F238E27FC236}">
                <a16:creationId xmlns:a16="http://schemas.microsoft.com/office/drawing/2014/main" id="{B48511C5-5805-4604-8BCF-7F46C8655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8BDDDB-33BF-4841-A99E-BF95BCF502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38C892-5466-41EF-8319-E500CCBB542F}" type="slidenum">
              <a:rPr lang="en-US" smtClean="0"/>
              <a:t>‹#›</a:t>
            </a:fld>
            <a:endParaRPr lang="en-US"/>
          </a:p>
        </p:txBody>
      </p:sp>
    </p:spTree>
    <p:extLst>
      <p:ext uri="{BB962C8B-B14F-4D97-AF65-F5344CB8AC3E}">
        <p14:creationId xmlns:p14="http://schemas.microsoft.com/office/powerpoint/2010/main" val="1598061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6D3B-DE31-453D-8F5D-10523E9DAB9F}"/>
              </a:ext>
            </a:extLst>
          </p:cNvPr>
          <p:cNvSpPr>
            <a:spLocks noGrp="1"/>
          </p:cNvSpPr>
          <p:nvPr>
            <p:ph type="ctrTitle"/>
          </p:nvPr>
        </p:nvSpPr>
        <p:spPr/>
        <p:txBody>
          <a:bodyPr/>
          <a:lstStyle/>
          <a:p>
            <a:r>
              <a:rPr lang="en-US" dirty="0"/>
              <a:t>Analysis of Israeli restaurants in NYC</a:t>
            </a:r>
          </a:p>
        </p:txBody>
      </p:sp>
      <p:sp>
        <p:nvSpPr>
          <p:cNvPr id="3" name="Subtitle 2">
            <a:extLst>
              <a:ext uri="{FF2B5EF4-FFF2-40B4-BE49-F238E27FC236}">
                <a16:creationId xmlns:a16="http://schemas.microsoft.com/office/drawing/2014/main" id="{9BD5AD83-AB42-4775-967B-F17D972F7967}"/>
              </a:ext>
            </a:extLst>
          </p:cNvPr>
          <p:cNvSpPr>
            <a:spLocks noGrp="1"/>
          </p:cNvSpPr>
          <p:nvPr>
            <p:ph type="subTitle" idx="1"/>
          </p:nvPr>
        </p:nvSpPr>
        <p:spPr/>
        <p:txBody>
          <a:bodyPr/>
          <a:lstStyle/>
          <a:p>
            <a:r>
              <a:rPr lang="en-US" dirty="0"/>
              <a:t>Coursera capstone project</a:t>
            </a:r>
          </a:p>
          <a:p>
            <a:r>
              <a:rPr lang="en-US" dirty="0"/>
              <a:t>Ela Markovsky</a:t>
            </a:r>
          </a:p>
        </p:txBody>
      </p:sp>
    </p:spTree>
    <p:extLst>
      <p:ext uri="{BB962C8B-B14F-4D97-AF65-F5344CB8AC3E}">
        <p14:creationId xmlns:p14="http://schemas.microsoft.com/office/powerpoint/2010/main" val="33988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38CC8-4BFC-4C32-9407-47DBCB74FF2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85DFA2F-A453-44A2-8D1F-324BF67A917C}"/>
              </a:ext>
            </a:extLst>
          </p:cNvPr>
          <p:cNvSpPr>
            <a:spLocks noGrp="1"/>
          </p:cNvSpPr>
          <p:nvPr>
            <p:ph idx="1"/>
          </p:nvPr>
        </p:nvSpPr>
        <p:spPr/>
        <p:txBody>
          <a:bodyPr>
            <a:normAutofit fontScale="92500" lnSpcReduction="10000"/>
          </a:bodyPr>
          <a:lstStyle/>
          <a:p>
            <a:r>
              <a:rPr lang="en-US" dirty="0"/>
              <a:t>The 2000 United States Census estimated that as many as 106,839 Israelis live in the United States, while other unsourced estimates say the number is much higher, around 500,000. New York City is the city where most Israeli-Americans reside. Immigrants tend to bring their cuisine with them and Israelis are no exception, evidenced by new Israeli restaurants constantly popping up in New York City.</a:t>
            </a:r>
          </a:p>
          <a:p>
            <a:r>
              <a:rPr lang="en-US" dirty="0"/>
              <a:t>In this project I plan to analyze Israeli restaurants in New York City and obtain the number of restaurants by borough, their ratings and the number of ratings they receive. This analysis would be valuable to people who consider opening a restaurant serving Israeli cuisine. This analysis will help determine whether there is a sufficient demand for such restaurants and in which borough it would be best to open one. This analysis would also be of interest to Israeli-Americans and anyone who enjoys Israeli cuisine.</a:t>
            </a:r>
          </a:p>
          <a:p>
            <a:endParaRPr lang="en-US" dirty="0"/>
          </a:p>
          <a:p>
            <a:endParaRPr lang="en-US" dirty="0"/>
          </a:p>
        </p:txBody>
      </p:sp>
    </p:spTree>
    <p:extLst>
      <p:ext uri="{BB962C8B-B14F-4D97-AF65-F5344CB8AC3E}">
        <p14:creationId xmlns:p14="http://schemas.microsoft.com/office/powerpoint/2010/main" val="507967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DE433-908D-4982-AE2C-2A26AF0AD0C7}"/>
              </a:ext>
            </a:extLst>
          </p:cNvPr>
          <p:cNvSpPr>
            <a:spLocks noGrp="1"/>
          </p:cNvSpPr>
          <p:nvPr>
            <p:ph type="title"/>
          </p:nvPr>
        </p:nvSpPr>
        <p:spPr/>
        <p:txBody>
          <a:bodyPr/>
          <a:lstStyle/>
          <a:p>
            <a:r>
              <a:rPr lang="en-US" dirty="0"/>
              <a:t>Data and methodology</a:t>
            </a:r>
          </a:p>
        </p:txBody>
      </p:sp>
      <p:sp>
        <p:nvSpPr>
          <p:cNvPr id="3" name="Content Placeholder 2">
            <a:extLst>
              <a:ext uri="{FF2B5EF4-FFF2-40B4-BE49-F238E27FC236}">
                <a16:creationId xmlns:a16="http://schemas.microsoft.com/office/drawing/2014/main" id="{9FCD3F02-0C2F-4491-90BD-C508AD2E6A35}"/>
              </a:ext>
            </a:extLst>
          </p:cNvPr>
          <p:cNvSpPr>
            <a:spLocks noGrp="1"/>
          </p:cNvSpPr>
          <p:nvPr>
            <p:ph idx="1"/>
          </p:nvPr>
        </p:nvSpPr>
        <p:spPr/>
        <p:txBody>
          <a:bodyPr/>
          <a:lstStyle/>
          <a:p>
            <a:r>
              <a:rPr lang="en-US" dirty="0"/>
              <a:t>Data on names and locations was collected from Foursquare by making a basic request for restaurants labeled as “Israeli”. </a:t>
            </a:r>
          </a:p>
          <a:p>
            <a:r>
              <a:rPr lang="en-US" dirty="0"/>
              <a:t>Data was imported and analyzed using Python and pandas library. Data was visualized using matplotlib and folium libraries.</a:t>
            </a:r>
          </a:p>
          <a:p>
            <a:r>
              <a:rPr lang="en-US" dirty="0"/>
              <a:t>A separate dataset was used to assign each restaurant to the borough according to its zip code.</a:t>
            </a:r>
          </a:p>
          <a:p>
            <a:r>
              <a:rPr lang="en-US" dirty="0"/>
              <a:t>A separate premium request was made for each restaurant to get their rating and number of ratings. </a:t>
            </a:r>
          </a:p>
        </p:txBody>
      </p:sp>
    </p:spTree>
    <p:extLst>
      <p:ext uri="{BB962C8B-B14F-4D97-AF65-F5344CB8AC3E}">
        <p14:creationId xmlns:p14="http://schemas.microsoft.com/office/powerpoint/2010/main" val="3226926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42500-4865-407D-8BBD-DB162B700E56}"/>
              </a:ext>
            </a:extLst>
          </p:cNvPr>
          <p:cNvSpPr>
            <a:spLocks noGrp="1"/>
          </p:cNvSpPr>
          <p:nvPr>
            <p:ph type="title"/>
          </p:nvPr>
        </p:nvSpPr>
        <p:spPr/>
        <p:txBody>
          <a:bodyPr/>
          <a:lstStyle/>
          <a:p>
            <a:r>
              <a:rPr lang="en-US" b="1" dirty="0"/>
              <a:t>Number of restaurants in each borough</a:t>
            </a:r>
            <a:endParaRPr lang="en-US" dirty="0"/>
          </a:p>
        </p:txBody>
      </p:sp>
      <p:graphicFrame>
        <p:nvGraphicFramePr>
          <p:cNvPr id="4" name="Content Placeholder 3">
            <a:extLst>
              <a:ext uri="{FF2B5EF4-FFF2-40B4-BE49-F238E27FC236}">
                <a16:creationId xmlns:a16="http://schemas.microsoft.com/office/drawing/2014/main" id="{72D1BCE3-AB63-4579-A43C-226A505F65DF}"/>
              </a:ext>
            </a:extLst>
          </p:cNvPr>
          <p:cNvGraphicFramePr>
            <a:graphicFrameLocks noGrp="1"/>
          </p:cNvGraphicFramePr>
          <p:nvPr>
            <p:ph idx="1"/>
            <p:extLst>
              <p:ext uri="{D42A27DB-BD31-4B8C-83A1-F6EECF244321}">
                <p14:modId xmlns:p14="http://schemas.microsoft.com/office/powerpoint/2010/main" val="152106546"/>
              </p:ext>
            </p:extLst>
          </p:nvPr>
        </p:nvGraphicFramePr>
        <p:xfrm>
          <a:off x="3805381" y="1913339"/>
          <a:ext cx="4056438" cy="3031321"/>
        </p:xfrm>
        <a:graphic>
          <a:graphicData uri="http://schemas.openxmlformats.org/drawingml/2006/table">
            <a:tbl>
              <a:tblPr firstRow="1" firstCol="1" bandRow="1">
                <a:tableStyleId>{5FD0F851-EC5A-4D38-B0AD-8093EC10F338}</a:tableStyleId>
              </a:tblPr>
              <a:tblGrid>
                <a:gridCol w="3465857">
                  <a:extLst>
                    <a:ext uri="{9D8B030D-6E8A-4147-A177-3AD203B41FA5}">
                      <a16:colId xmlns:a16="http://schemas.microsoft.com/office/drawing/2014/main" val="3815348388"/>
                    </a:ext>
                  </a:extLst>
                </a:gridCol>
                <a:gridCol w="590581">
                  <a:extLst>
                    <a:ext uri="{9D8B030D-6E8A-4147-A177-3AD203B41FA5}">
                      <a16:colId xmlns:a16="http://schemas.microsoft.com/office/drawing/2014/main" val="3417814998"/>
                    </a:ext>
                  </a:extLst>
                </a:gridCol>
              </a:tblGrid>
              <a:tr h="767567">
                <a:tc>
                  <a:txBody>
                    <a:bodyPr/>
                    <a:lstStyle/>
                    <a:p>
                      <a:pPr>
                        <a:lnSpc>
                          <a:spcPct val="107000"/>
                        </a:lnSpc>
                        <a:spcAft>
                          <a:spcPts val="0"/>
                        </a:spcAft>
                      </a:pPr>
                      <a:r>
                        <a:rPr lang="en-US" sz="3200" dirty="0">
                          <a:effectLst/>
                        </a:rPr>
                        <a:t>Manhattan    </a:t>
                      </a:r>
                      <a:endParaRPr lang="en-US" sz="32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3200" kern="1200" dirty="0">
                          <a:effectLst/>
                        </a:rPr>
                        <a:t>63</a:t>
                      </a:r>
                      <a:endParaRPr lang="en-US" sz="3200" b="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2237216476"/>
                  </a:ext>
                </a:extLst>
              </a:tr>
              <a:tr h="767567">
                <a:tc>
                  <a:txBody>
                    <a:bodyPr/>
                    <a:lstStyle/>
                    <a:p>
                      <a:pPr>
                        <a:lnSpc>
                          <a:spcPct val="107000"/>
                        </a:lnSpc>
                        <a:spcAft>
                          <a:spcPts val="0"/>
                        </a:spcAft>
                      </a:pPr>
                      <a:r>
                        <a:rPr lang="en-US" sz="3200" dirty="0">
                          <a:effectLst/>
                        </a:rPr>
                        <a:t>Brooklyn     </a:t>
                      </a:r>
                      <a:endParaRPr lang="en-US" sz="32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3200" dirty="0">
                          <a:effectLst/>
                        </a:rPr>
                        <a:t>20</a:t>
                      </a:r>
                      <a:endParaRPr lang="en-US" sz="32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45322389"/>
                  </a:ext>
                </a:extLst>
              </a:tr>
              <a:tr h="375100">
                <a:tc>
                  <a:txBody>
                    <a:bodyPr/>
                    <a:lstStyle/>
                    <a:p>
                      <a:pPr>
                        <a:lnSpc>
                          <a:spcPct val="107000"/>
                        </a:lnSpc>
                        <a:spcAft>
                          <a:spcPts val="0"/>
                        </a:spcAft>
                      </a:pPr>
                      <a:r>
                        <a:rPr lang="en-US" sz="3200" dirty="0">
                          <a:effectLst/>
                        </a:rPr>
                        <a:t>Queens        </a:t>
                      </a:r>
                      <a:endParaRPr lang="en-US" sz="32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3200">
                          <a:effectLst/>
                        </a:rPr>
                        <a:t>2</a:t>
                      </a:r>
                      <a:endParaRPr lang="en-US" sz="32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46854176"/>
                  </a:ext>
                </a:extLst>
              </a:tr>
              <a:tr h="375100">
                <a:tc>
                  <a:txBody>
                    <a:bodyPr/>
                    <a:lstStyle/>
                    <a:p>
                      <a:pPr>
                        <a:lnSpc>
                          <a:spcPct val="107000"/>
                        </a:lnSpc>
                        <a:spcAft>
                          <a:spcPts val="0"/>
                        </a:spcAft>
                      </a:pPr>
                      <a:r>
                        <a:rPr lang="en-US" sz="3200" dirty="0">
                          <a:effectLst/>
                        </a:rPr>
                        <a:t>Bronx</a:t>
                      </a:r>
                      <a:endParaRPr lang="en-US" sz="32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3200" dirty="0">
                          <a:effectLst/>
                        </a:rPr>
                        <a:t>0</a:t>
                      </a:r>
                      <a:endParaRPr lang="en-US" sz="32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68181361"/>
                  </a:ext>
                </a:extLst>
              </a:tr>
              <a:tr h="375100">
                <a:tc>
                  <a:txBody>
                    <a:bodyPr/>
                    <a:lstStyle/>
                    <a:p>
                      <a:pPr>
                        <a:lnSpc>
                          <a:spcPct val="107000"/>
                        </a:lnSpc>
                        <a:spcAft>
                          <a:spcPts val="0"/>
                        </a:spcAft>
                      </a:pPr>
                      <a:r>
                        <a:rPr lang="en-US" sz="3200">
                          <a:effectLst/>
                        </a:rPr>
                        <a:t>Staten Island</a:t>
                      </a:r>
                      <a:endParaRPr lang="en-US" sz="32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3200" dirty="0">
                          <a:effectLst/>
                        </a:rPr>
                        <a:t>0</a:t>
                      </a:r>
                      <a:endParaRPr lang="en-US" sz="32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46217393"/>
                  </a:ext>
                </a:extLst>
              </a:tr>
            </a:tbl>
          </a:graphicData>
        </a:graphic>
      </p:graphicFrame>
    </p:spTree>
    <p:extLst>
      <p:ext uri="{BB962C8B-B14F-4D97-AF65-F5344CB8AC3E}">
        <p14:creationId xmlns:p14="http://schemas.microsoft.com/office/powerpoint/2010/main" val="326695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02A2-46DC-4B42-82C0-F7DF611C7763}"/>
              </a:ext>
            </a:extLst>
          </p:cNvPr>
          <p:cNvSpPr>
            <a:spLocks noGrp="1"/>
          </p:cNvSpPr>
          <p:nvPr>
            <p:ph type="title"/>
          </p:nvPr>
        </p:nvSpPr>
        <p:spPr/>
        <p:txBody>
          <a:bodyPr/>
          <a:lstStyle/>
          <a:p>
            <a:r>
              <a:rPr lang="en-US" b="1" dirty="0"/>
              <a:t>Average ratings</a:t>
            </a:r>
            <a:endParaRPr lang="en-US" dirty="0"/>
          </a:p>
        </p:txBody>
      </p:sp>
      <p:graphicFrame>
        <p:nvGraphicFramePr>
          <p:cNvPr id="4" name="Content Placeholder 3">
            <a:extLst>
              <a:ext uri="{FF2B5EF4-FFF2-40B4-BE49-F238E27FC236}">
                <a16:creationId xmlns:a16="http://schemas.microsoft.com/office/drawing/2014/main" id="{4C8BB43D-31D1-49EC-8143-722F0FBD5655}"/>
              </a:ext>
            </a:extLst>
          </p:cNvPr>
          <p:cNvGraphicFramePr>
            <a:graphicFrameLocks noGrp="1"/>
          </p:cNvGraphicFramePr>
          <p:nvPr>
            <p:ph idx="1"/>
            <p:extLst>
              <p:ext uri="{D42A27DB-BD31-4B8C-83A1-F6EECF244321}">
                <p14:modId xmlns:p14="http://schemas.microsoft.com/office/powerpoint/2010/main" val="2475026977"/>
              </p:ext>
            </p:extLst>
          </p:nvPr>
        </p:nvGraphicFramePr>
        <p:xfrm>
          <a:off x="718128" y="3004531"/>
          <a:ext cx="10515600" cy="2043303"/>
        </p:xfrm>
        <a:graphic>
          <a:graphicData uri="http://schemas.openxmlformats.org/drawingml/2006/table">
            <a:tbl>
              <a:tblPr firstRow="1" firstCol="1" bandRow="1">
                <a:tableStyleId>{5C22544A-7EE6-4342-B048-85BDC9FD1C3A}</a:tableStyleId>
              </a:tblPr>
              <a:tblGrid>
                <a:gridCol w="3505200">
                  <a:extLst>
                    <a:ext uri="{9D8B030D-6E8A-4147-A177-3AD203B41FA5}">
                      <a16:colId xmlns:a16="http://schemas.microsoft.com/office/drawing/2014/main" val="3399559081"/>
                    </a:ext>
                  </a:extLst>
                </a:gridCol>
                <a:gridCol w="3505200">
                  <a:extLst>
                    <a:ext uri="{9D8B030D-6E8A-4147-A177-3AD203B41FA5}">
                      <a16:colId xmlns:a16="http://schemas.microsoft.com/office/drawing/2014/main" val="966008888"/>
                    </a:ext>
                  </a:extLst>
                </a:gridCol>
                <a:gridCol w="3505200">
                  <a:extLst>
                    <a:ext uri="{9D8B030D-6E8A-4147-A177-3AD203B41FA5}">
                      <a16:colId xmlns:a16="http://schemas.microsoft.com/office/drawing/2014/main" val="3501186169"/>
                    </a:ext>
                  </a:extLst>
                </a:gridCol>
              </a:tblGrid>
              <a:tr h="0">
                <a:tc>
                  <a:txBody>
                    <a:bodyPr/>
                    <a:lstStyle/>
                    <a:p>
                      <a:pPr>
                        <a:lnSpc>
                          <a:spcPct val="107000"/>
                        </a:lnSpc>
                      </a:pPr>
                      <a:endParaRPr lang="en-US" sz="3200">
                        <a:effectLst/>
                        <a:latin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2000">
                          <a:effectLst/>
                        </a:rPr>
                        <a:t>Rating</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2000">
                          <a:effectLst/>
                        </a:rPr>
                        <a:t>No. of Ratings</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2058519716"/>
                  </a:ext>
                </a:extLst>
              </a:tr>
              <a:tr h="0">
                <a:tc>
                  <a:txBody>
                    <a:bodyPr/>
                    <a:lstStyle/>
                    <a:p>
                      <a:pPr algn="r">
                        <a:lnSpc>
                          <a:spcPct val="107000"/>
                        </a:lnSpc>
                        <a:spcBef>
                          <a:spcPts val="1200"/>
                        </a:spcBef>
                        <a:spcAft>
                          <a:spcPts val="0"/>
                        </a:spcAft>
                      </a:pPr>
                      <a:r>
                        <a:rPr lang="en-US" sz="2000">
                          <a:effectLst/>
                        </a:rPr>
                        <a:t>Brooklyn</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2000">
                          <a:effectLst/>
                        </a:rPr>
                        <a:t>8.1</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2000">
                          <a:effectLst/>
                        </a:rPr>
                        <a:t>507</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1971898433"/>
                  </a:ext>
                </a:extLst>
              </a:tr>
              <a:tr h="0">
                <a:tc>
                  <a:txBody>
                    <a:bodyPr/>
                    <a:lstStyle/>
                    <a:p>
                      <a:pPr algn="r">
                        <a:lnSpc>
                          <a:spcPct val="107000"/>
                        </a:lnSpc>
                        <a:spcBef>
                          <a:spcPts val="1200"/>
                        </a:spcBef>
                        <a:spcAft>
                          <a:spcPts val="0"/>
                        </a:spcAft>
                      </a:pPr>
                      <a:r>
                        <a:rPr lang="en-US" sz="2000">
                          <a:effectLst/>
                        </a:rPr>
                        <a:t>Manhattan</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2000">
                          <a:effectLst/>
                        </a:rPr>
                        <a:t>8.1</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2000">
                          <a:effectLst/>
                        </a:rPr>
                        <a:t>430</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731026729"/>
                  </a:ext>
                </a:extLst>
              </a:tr>
              <a:tr h="0">
                <a:tc>
                  <a:txBody>
                    <a:bodyPr/>
                    <a:lstStyle/>
                    <a:p>
                      <a:pPr algn="r">
                        <a:lnSpc>
                          <a:spcPct val="107000"/>
                        </a:lnSpc>
                        <a:spcBef>
                          <a:spcPts val="1200"/>
                        </a:spcBef>
                        <a:spcAft>
                          <a:spcPts val="0"/>
                        </a:spcAft>
                      </a:pPr>
                      <a:r>
                        <a:rPr lang="en-US" sz="2000" dirty="0">
                          <a:effectLst/>
                        </a:rPr>
                        <a:t>Queens</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2000">
                          <a:effectLst/>
                        </a:rPr>
                        <a:t>7.5</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2000" dirty="0">
                          <a:effectLst/>
                        </a:rPr>
                        <a:t>206</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3647551753"/>
                  </a:ext>
                </a:extLst>
              </a:tr>
            </a:tbl>
          </a:graphicData>
        </a:graphic>
      </p:graphicFrame>
      <p:sp>
        <p:nvSpPr>
          <p:cNvPr id="5" name="TextBox 4">
            <a:extLst>
              <a:ext uri="{FF2B5EF4-FFF2-40B4-BE49-F238E27FC236}">
                <a16:creationId xmlns:a16="http://schemas.microsoft.com/office/drawing/2014/main" id="{71FA1E19-7A80-472F-AD57-44B37CD04F57}"/>
              </a:ext>
            </a:extLst>
          </p:cNvPr>
          <p:cNvSpPr txBox="1"/>
          <p:nvPr/>
        </p:nvSpPr>
        <p:spPr>
          <a:xfrm>
            <a:off x="1016000" y="2013527"/>
            <a:ext cx="5188728" cy="369332"/>
          </a:xfrm>
          <a:prstGeom prst="rect">
            <a:avLst/>
          </a:prstGeom>
          <a:noFill/>
        </p:spPr>
        <p:txBody>
          <a:bodyPr wrap="none" rtlCol="0">
            <a:spAutoFit/>
          </a:bodyPr>
          <a:lstStyle/>
          <a:p>
            <a:r>
              <a:rPr lang="en-US" dirty="0"/>
              <a:t>Average rating of all Israeli restaurants in NYC was 8.1</a:t>
            </a:r>
          </a:p>
        </p:txBody>
      </p:sp>
    </p:spTree>
    <p:extLst>
      <p:ext uri="{BB962C8B-B14F-4D97-AF65-F5344CB8AC3E}">
        <p14:creationId xmlns:p14="http://schemas.microsoft.com/office/powerpoint/2010/main" val="2652139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B8196-2439-4804-8430-0659BD6C09DB}"/>
              </a:ext>
            </a:extLst>
          </p:cNvPr>
          <p:cNvSpPr>
            <a:spLocks noGrp="1"/>
          </p:cNvSpPr>
          <p:nvPr>
            <p:ph type="title"/>
          </p:nvPr>
        </p:nvSpPr>
        <p:spPr/>
        <p:txBody>
          <a:bodyPr/>
          <a:lstStyle/>
          <a:p>
            <a:r>
              <a:rPr lang="en-US" b="1" dirty="0"/>
              <a:t>Average ratings</a:t>
            </a:r>
            <a:endParaRPr lang="en-US" dirty="0"/>
          </a:p>
        </p:txBody>
      </p:sp>
      <p:pic>
        <p:nvPicPr>
          <p:cNvPr id="4" name="Picture 3" descr="C:\Users\elama\AppData\Local\Microsoft\Windows\INetCache\Content.MSO\8892F4C.tmp">
            <a:extLst>
              <a:ext uri="{FF2B5EF4-FFF2-40B4-BE49-F238E27FC236}">
                <a16:creationId xmlns:a16="http://schemas.microsoft.com/office/drawing/2014/main" id="{E497F0DA-161B-4DAA-A5BC-778A1B382D9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38282" y="2470265"/>
            <a:ext cx="3888000" cy="3024000"/>
          </a:xfrm>
          <a:prstGeom prst="rect">
            <a:avLst/>
          </a:prstGeom>
          <a:noFill/>
          <a:ln>
            <a:noFill/>
          </a:ln>
        </p:spPr>
      </p:pic>
      <p:pic>
        <p:nvPicPr>
          <p:cNvPr id="5" name="Picture 4" descr="C:\Users\elama\AppData\Local\Microsoft\Windows\INetCache\Content.MSO\44A74379.tmp">
            <a:extLst>
              <a:ext uri="{FF2B5EF4-FFF2-40B4-BE49-F238E27FC236}">
                <a16:creationId xmlns:a16="http://schemas.microsoft.com/office/drawing/2014/main" id="{16946464-8686-483C-B2EA-2B6CCAADCA0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42185" y="2517616"/>
            <a:ext cx="3888000" cy="3024000"/>
          </a:xfrm>
          <a:prstGeom prst="rect">
            <a:avLst/>
          </a:prstGeom>
          <a:noFill/>
          <a:ln>
            <a:noFill/>
          </a:ln>
        </p:spPr>
      </p:pic>
    </p:spTree>
    <p:extLst>
      <p:ext uri="{BB962C8B-B14F-4D97-AF65-F5344CB8AC3E}">
        <p14:creationId xmlns:p14="http://schemas.microsoft.com/office/powerpoint/2010/main" val="81417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6250-A67C-4623-A1E6-11D43CF103DC}"/>
              </a:ext>
            </a:extLst>
          </p:cNvPr>
          <p:cNvSpPr>
            <a:spLocks noGrp="1"/>
          </p:cNvSpPr>
          <p:nvPr>
            <p:ph type="title"/>
          </p:nvPr>
        </p:nvSpPr>
        <p:spPr/>
        <p:txBody>
          <a:bodyPr/>
          <a:lstStyle/>
          <a:p>
            <a:r>
              <a:rPr lang="en-US" b="1" dirty="0"/>
              <a:t>Visualization of restaurants on NYC map</a:t>
            </a:r>
            <a:endParaRPr lang="en-US" dirty="0"/>
          </a:p>
        </p:txBody>
      </p:sp>
      <p:pic>
        <p:nvPicPr>
          <p:cNvPr id="4" name="Picture 3">
            <a:extLst>
              <a:ext uri="{FF2B5EF4-FFF2-40B4-BE49-F238E27FC236}">
                <a16:creationId xmlns:a16="http://schemas.microsoft.com/office/drawing/2014/main" id="{DC112634-DD04-45ED-A67A-8B371CB2A83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75163" y="1930401"/>
            <a:ext cx="7841673" cy="4682836"/>
          </a:xfrm>
          <a:prstGeom prst="rect">
            <a:avLst/>
          </a:prstGeom>
          <a:noFill/>
          <a:ln>
            <a:noFill/>
          </a:ln>
        </p:spPr>
      </p:pic>
    </p:spTree>
    <p:extLst>
      <p:ext uri="{BB962C8B-B14F-4D97-AF65-F5344CB8AC3E}">
        <p14:creationId xmlns:p14="http://schemas.microsoft.com/office/powerpoint/2010/main" val="637463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D3CE-1B46-43E6-AB79-56E1A6385C27}"/>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2BAD4694-F893-42AC-AF96-3F5931B7049F}"/>
              </a:ext>
            </a:extLst>
          </p:cNvPr>
          <p:cNvSpPr>
            <a:spLocks noGrp="1"/>
          </p:cNvSpPr>
          <p:nvPr>
            <p:ph idx="1"/>
          </p:nvPr>
        </p:nvSpPr>
        <p:spPr/>
        <p:txBody>
          <a:bodyPr>
            <a:normAutofit fontScale="92500" lnSpcReduction="10000"/>
          </a:bodyPr>
          <a:lstStyle/>
          <a:p>
            <a:r>
              <a:rPr lang="en-US" dirty="0"/>
              <a:t>Most Israeli restaurants are in Manhattan, despite the large Israeli populations in Brooklyn and Queens. </a:t>
            </a:r>
          </a:p>
          <a:p>
            <a:r>
              <a:rPr lang="en-US" dirty="0"/>
              <a:t>Israeli restaurants are usually highly rated (average rating 8.1) and there is no significant difference in rating between boroughs. </a:t>
            </a:r>
          </a:p>
          <a:p>
            <a:r>
              <a:rPr lang="en-US" dirty="0"/>
              <a:t>Restaurants in Brooklyn had the most ratings on average, and Queens had the least. </a:t>
            </a:r>
          </a:p>
          <a:p>
            <a:r>
              <a:rPr lang="en-US" dirty="0"/>
              <a:t>Opening a restaurant in Brooklyn has the most potential. since there are much less restaurants there than in NYC, meaning a less saturated market, while there is a large Israeli population there. Moreover, restaurants in Brooklyn usually get a large number  of ratings, which can be translated into a large number of visitors. </a:t>
            </a:r>
          </a:p>
          <a:p>
            <a:endParaRPr lang="en-US" dirty="0"/>
          </a:p>
        </p:txBody>
      </p:sp>
    </p:spTree>
    <p:extLst>
      <p:ext uri="{BB962C8B-B14F-4D97-AF65-F5344CB8AC3E}">
        <p14:creationId xmlns:p14="http://schemas.microsoft.com/office/powerpoint/2010/main" val="1091007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419</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Analysis of Israeli restaurants in NYC</vt:lpstr>
      <vt:lpstr>Introduction</vt:lpstr>
      <vt:lpstr>Data and methodology</vt:lpstr>
      <vt:lpstr>Number of restaurants in each borough</vt:lpstr>
      <vt:lpstr>Average ratings</vt:lpstr>
      <vt:lpstr>Average ratings</vt:lpstr>
      <vt:lpstr>Visualization of restaurants on NYC map</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Israeli restaurants in NYC</dc:title>
  <dc:creator>Ela Markovsky</dc:creator>
  <cp:lastModifiedBy>Ela Markovsky</cp:lastModifiedBy>
  <cp:revision>4</cp:revision>
  <dcterms:created xsi:type="dcterms:W3CDTF">2019-10-17T14:41:47Z</dcterms:created>
  <dcterms:modified xsi:type="dcterms:W3CDTF">2019-10-17T14:59:16Z</dcterms:modified>
</cp:coreProperties>
</file>