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7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OneDrive\Documents\ELAMATHI%20NAAN%20MUDALVAN%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OneDrive\Documents\ELAMATHI%20NAAN%20MUDALVAN%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OneDrive\Documents\ELAMATHI%20NAAN%20MUDALVAN%20EXCE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[ELAMATHI NAAN MUDALVAN EXCEL.xlsx]PIVOT TABLE!PivotTable1</c:name>
    <c:fmtId val="3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VALUES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s>
    <c:plotArea>
      <c:layout/>
      <c:barChart>
        <c:barDir val="col"/>
        <c:grouping val="clustered"/>
        <c:varyColors val="0"/>
        <c:ser>
          <c:idx val="0"/>
          <c:order val="0"/>
          <c:tx>
            <c:strRef>
              <c:f>'PIVOT TABLE'!$B$3:$B$4</c:f>
              <c:strCache>
                <c:ptCount val="1"/>
                <c:pt idx="0">
                  <c:v>HIGH</c:v>
                </c:pt>
              </c:strCache>
            </c:strRef>
          </c:tx>
          <c:spPr>
            <a:solidFill>
              <a:schemeClr val="accent1"/>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7519-4BE1-BBA1-32DBB06EFACC}"/>
            </c:ext>
          </c:extLst>
        </c:ser>
        <c:ser>
          <c:idx val="1"/>
          <c:order val="1"/>
          <c:tx>
            <c:strRef>
              <c:f>'PIVOT TABLE'!$C$3:$C$4</c:f>
              <c:strCache>
                <c:ptCount val="1"/>
                <c:pt idx="0">
                  <c:v>LOW</c:v>
                </c:pt>
              </c:strCache>
            </c:strRef>
          </c:tx>
          <c:spPr>
            <a:solidFill>
              <a:schemeClr val="accent2"/>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7519-4BE1-BBA1-32DBB06EFACC}"/>
            </c:ext>
          </c:extLst>
        </c:ser>
        <c:ser>
          <c:idx val="2"/>
          <c:order val="2"/>
          <c:tx>
            <c:strRef>
              <c:f>'PIVOT TABLE'!$D$3:$D$4</c:f>
              <c:strCache>
                <c:ptCount val="1"/>
                <c:pt idx="0">
                  <c:v>MED</c:v>
                </c:pt>
              </c:strCache>
            </c:strRef>
          </c:tx>
          <c:spPr>
            <a:solidFill>
              <a:schemeClr val="accent3"/>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7519-4BE1-BBA1-32DBB06EFACC}"/>
            </c:ext>
          </c:extLst>
        </c:ser>
        <c:ser>
          <c:idx val="3"/>
          <c:order val="3"/>
          <c:tx>
            <c:strRef>
              <c:f>'PIVOT TABLE'!$E$3:$E$4</c:f>
              <c:strCache>
                <c:ptCount val="1"/>
                <c:pt idx="0">
                  <c:v>VERY HIGH</c:v>
                </c:pt>
              </c:strCache>
            </c:strRef>
          </c:tx>
          <c:spPr>
            <a:solidFill>
              <a:schemeClr val="accent4"/>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7519-4BE1-BBA1-32DBB06EFACC}"/>
            </c:ext>
          </c:extLst>
        </c:ser>
        <c:dLbls>
          <c:showLegendKey val="0"/>
          <c:showVal val="0"/>
          <c:showCatName val="0"/>
          <c:showSerName val="0"/>
          <c:showPercent val="0"/>
          <c:showBubbleSize val="0"/>
        </c:dLbls>
        <c:gapWidth val="219"/>
        <c:overlap val="-27"/>
        <c:axId val="618570703"/>
        <c:axId val="618573199"/>
      </c:barChart>
      <c:catAx>
        <c:axId val="618570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8573199"/>
        <c:crosses val="autoZero"/>
        <c:auto val="1"/>
        <c:lblAlgn val="ctr"/>
        <c:lblOffset val="100"/>
        <c:noMultiLvlLbl val="0"/>
      </c:catAx>
      <c:valAx>
        <c:axId val="6185731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857070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[ELAMATHI NAAN MUDALVAN EXCEL.xlsx]PIVOT TABLE!PivotTable1</c:name>
    <c:fmtId val="39"/>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s>
    <c:plotArea>
      <c:layout/>
      <c:barChart>
        <c:barDir val="bar"/>
        <c:grouping val="clustered"/>
        <c:varyColors val="0"/>
        <c:ser>
          <c:idx val="0"/>
          <c:order val="0"/>
          <c:tx>
            <c:strRef>
              <c:f>'PIVOT TABLE'!$B$3:$B$4</c:f>
              <c:strCache>
                <c:ptCount val="1"/>
                <c:pt idx="0">
                  <c:v>HIGH</c:v>
                </c:pt>
              </c:strCache>
            </c:strRef>
          </c:tx>
          <c:spPr>
            <a:solidFill>
              <a:schemeClr val="accent1"/>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7814-42EF-9797-DE7B4E7B6B67}"/>
            </c:ext>
          </c:extLst>
        </c:ser>
        <c:ser>
          <c:idx val="1"/>
          <c:order val="1"/>
          <c:tx>
            <c:strRef>
              <c:f>'PIVOT TABLE'!$C$3:$C$4</c:f>
              <c:strCache>
                <c:ptCount val="1"/>
                <c:pt idx="0">
                  <c:v>LOW</c:v>
                </c:pt>
              </c:strCache>
            </c:strRef>
          </c:tx>
          <c:spPr>
            <a:solidFill>
              <a:schemeClr val="accent2"/>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7814-42EF-9797-DE7B4E7B6B67}"/>
            </c:ext>
          </c:extLst>
        </c:ser>
        <c:ser>
          <c:idx val="2"/>
          <c:order val="2"/>
          <c:tx>
            <c:strRef>
              <c:f>'PIVOT TABLE'!$D$3:$D$4</c:f>
              <c:strCache>
                <c:ptCount val="1"/>
                <c:pt idx="0">
                  <c:v>MED</c:v>
                </c:pt>
              </c:strCache>
            </c:strRef>
          </c:tx>
          <c:spPr>
            <a:solidFill>
              <a:schemeClr val="accent3"/>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7814-42EF-9797-DE7B4E7B6B67}"/>
            </c:ext>
          </c:extLst>
        </c:ser>
        <c:ser>
          <c:idx val="3"/>
          <c:order val="3"/>
          <c:tx>
            <c:strRef>
              <c:f>'PIVOT TABLE'!$E$3:$E$4</c:f>
              <c:strCache>
                <c:ptCount val="1"/>
                <c:pt idx="0">
                  <c:v>VERY HIGH</c:v>
                </c:pt>
              </c:strCache>
            </c:strRef>
          </c:tx>
          <c:spPr>
            <a:solidFill>
              <a:schemeClr val="accent4"/>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7814-42EF-9797-DE7B4E7B6B67}"/>
            </c:ext>
          </c:extLst>
        </c:ser>
        <c:dLbls>
          <c:showLegendKey val="0"/>
          <c:showVal val="0"/>
          <c:showCatName val="0"/>
          <c:showSerName val="0"/>
          <c:showPercent val="0"/>
          <c:showBubbleSize val="0"/>
        </c:dLbls>
        <c:gapWidth val="182"/>
        <c:axId val="617602095"/>
        <c:axId val="617606671"/>
      </c:barChart>
      <c:catAx>
        <c:axId val="6176020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606671"/>
        <c:crosses val="autoZero"/>
        <c:auto val="1"/>
        <c:lblAlgn val="ctr"/>
        <c:lblOffset val="100"/>
        <c:noMultiLvlLbl val="0"/>
      </c:catAx>
      <c:valAx>
        <c:axId val="61760667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60209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[ELAMATHI NAAN MUDALVAN EXCEL.xlsx]PIVOT TABLE!PivotTable1</c:name>
    <c:fmtId val="42"/>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marker>
          <c:symbol val="none"/>
        </c:marke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marker>
          <c:symbol val="none"/>
        </c:marke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marker>
          <c:symbol val="none"/>
        </c:marke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marker>
          <c:symbol val="none"/>
        </c:marke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marker>
          <c:symbol val="none"/>
        </c:marke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marker>
          <c:symbol val="none"/>
        </c:marker>
      </c:pivotFmt>
      <c:pivotFmt>
        <c:idx val="148"/>
        <c:spPr>
          <a:solidFill>
            <a:schemeClr val="accent1"/>
          </a:solidFill>
          <a:ln w="19050">
            <a:solidFill>
              <a:schemeClr val="lt1"/>
            </a:solidFill>
          </a:ln>
          <a:effectLst/>
        </c:spPr>
      </c:pivotFmt>
      <c:pivotFmt>
        <c:idx val="149"/>
        <c:spPr>
          <a:solidFill>
            <a:schemeClr val="accent1"/>
          </a:solidFill>
          <a:ln w="19050">
            <a:solidFill>
              <a:schemeClr val="lt1"/>
            </a:solidFill>
          </a:ln>
          <a:effectLst/>
        </c:spPr>
      </c:pivotFmt>
      <c:pivotFmt>
        <c:idx val="150"/>
        <c:spPr>
          <a:solidFill>
            <a:schemeClr val="accent1"/>
          </a:solidFill>
          <a:ln w="19050">
            <a:solidFill>
              <a:schemeClr val="lt1"/>
            </a:solidFill>
          </a:ln>
          <a:effectLst/>
        </c:spPr>
      </c:pivotFmt>
      <c:pivotFmt>
        <c:idx val="151"/>
        <c:spPr>
          <a:solidFill>
            <a:schemeClr val="accent1"/>
          </a:solidFill>
          <a:ln w="19050">
            <a:solidFill>
              <a:schemeClr val="lt1"/>
            </a:solidFill>
          </a:ln>
          <a:effectLst/>
        </c:spPr>
      </c:pivotFmt>
      <c:pivotFmt>
        <c:idx val="152"/>
        <c:spPr>
          <a:solidFill>
            <a:schemeClr val="accent1"/>
          </a:solidFill>
          <a:ln w="19050">
            <a:solidFill>
              <a:schemeClr val="lt1"/>
            </a:solidFill>
          </a:ln>
          <a:effectLst/>
        </c:spPr>
      </c:pivotFmt>
      <c:pivotFmt>
        <c:idx val="153"/>
        <c:spPr>
          <a:solidFill>
            <a:schemeClr val="accent1"/>
          </a:solidFill>
          <a:ln w="19050">
            <a:solidFill>
              <a:schemeClr val="lt1"/>
            </a:solidFill>
          </a:ln>
          <a:effectLst/>
        </c:spPr>
      </c:pivotFmt>
      <c:pivotFmt>
        <c:idx val="154"/>
        <c:spPr>
          <a:solidFill>
            <a:schemeClr val="accent1"/>
          </a:solidFill>
          <a:ln w="19050">
            <a:solidFill>
              <a:schemeClr val="lt1"/>
            </a:solidFill>
          </a:ln>
          <a:effectLst/>
        </c:spPr>
      </c:pivotFmt>
      <c:pivotFmt>
        <c:idx val="155"/>
        <c:spPr>
          <a:solidFill>
            <a:schemeClr val="accent1"/>
          </a:solidFill>
          <a:ln w="19050">
            <a:solidFill>
              <a:schemeClr val="lt1"/>
            </a:solidFill>
          </a:ln>
          <a:effectLst/>
        </c:spPr>
      </c:pivotFmt>
      <c:pivotFmt>
        <c:idx val="156"/>
        <c:spPr>
          <a:solidFill>
            <a:schemeClr val="accent1"/>
          </a:solidFill>
          <a:ln w="19050">
            <a:solidFill>
              <a:schemeClr val="lt1"/>
            </a:solidFill>
          </a:ln>
          <a:effectLst/>
        </c:spPr>
      </c:pivotFmt>
      <c:pivotFmt>
        <c:idx val="157"/>
        <c:spPr>
          <a:solidFill>
            <a:schemeClr val="accent1"/>
          </a:solidFill>
          <a:ln w="19050">
            <a:solidFill>
              <a:schemeClr val="lt1"/>
            </a:solidFill>
          </a:ln>
          <a:effectLst/>
        </c:spPr>
      </c:pivotFmt>
      <c:pivotFmt>
        <c:idx val="158"/>
        <c:spPr>
          <a:solidFill>
            <a:schemeClr val="accent1"/>
          </a:solidFill>
          <a:ln w="19050">
            <a:solidFill>
              <a:schemeClr val="lt1"/>
            </a:solidFill>
          </a:ln>
          <a:effectLst/>
        </c:spPr>
        <c:marker>
          <c:symbol val="none"/>
        </c:marker>
      </c:pivotFmt>
      <c:pivotFmt>
        <c:idx val="159"/>
        <c:spPr>
          <a:solidFill>
            <a:schemeClr val="accent1"/>
          </a:solidFill>
          <a:ln w="19050">
            <a:solidFill>
              <a:schemeClr val="lt1"/>
            </a:solidFill>
          </a:ln>
          <a:effectLst/>
        </c:spPr>
      </c:pivotFmt>
      <c:pivotFmt>
        <c:idx val="160"/>
        <c:spPr>
          <a:solidFill>
            <a:schemeClr val="accent1"/>
          </a:solidFill>
          <a:ln w="19050">
            <a:solidFill>
              <a:schemeClr val="lt1"/>
            </a:solidFill>
          </a:ln>
          <a:effectLst/>
        </c:spPr>
      </c:pivotFmt>
      <c:pivotFmt>
        <c:idx val="161"/>
        <c:spPr>
          <a:solidFill>
            <a:schemeClr val="accent1"/>
          </a:solidFill>
          <a:ln w="19050">
            <a:solidFill>
              <a:schemeClr val="lt1"/>
            </a:solidFill>
          </a:ln>
          <a:effectLst/>
        </c:spPr>
      </c:pivotFmt>
      <c:pivotFmt>
        <c:idx val="162"/>
        <c:spPr>
          <a:solidFill>
            <a:schemeClr val="accent1"/>
          </a:solidFill>
          <a:ln w="19050">
            <a:solidFill>
              <a:schemeClr val="lt1"/>
            </a:solidFill>
          </a:ln>
          <a:effectLst/>
        </c:spPr>
      </c:pivotFmt>
      <c:pivotFmt>
        <c:idx val="163"/>
        <c:spPr>
          <a:solidFill>
            <a:schemeClr val="accent1"/>
          </a:solidFill>
          <a:ln w="19050">
            <a:solidFill>
              <a:schemeClr val="lt1"/>
            </a:solidFill>
          </a:ln>
          <a:effectLst/>
        </c:spPr>
      </c:pivotFmt>
      <c:pivotFmt>
        <c:idx val="164"/>
        <c:spPr>
          <a:solidFill>
            <a:schemeClr val="accent1"/>
          </a:solidFill>
          <a:ln w="19050">
            <a:solidFill>
              <a:schemeClr val="lt1"/>
            </a:solidFill>
          </a:ln>
          <a:effectLst/>
        </c:spPr>
      </c:pivotFmt>
      <c:pivotFmt>
        <c:idx val="165"/>
        <c:spPr>
          <a:solidFill>
            <a:schemeClr val="accent1"/>
          </a:solidFill>
          <a:ln w="19050">
            <a:solidFill>
              <a:schemeClr val="lt1"/>
            </a:solidFill>
          </a:ln>
          <a:effectLst/>
        </c:spPr>
      </c:pivotFmt>
      <c:pivotFmt>
        <c:idx val="166"/>
        <c:spPr>
          <a:solidFill>
            <a:schemeClr val="accent1"/>
          </a:solidFill>
          <a:ln w="19050">
            <a:solidFill>
              <a:schemeClr val="lt1"/>
            </a:solidFill>
          </a:ln>
          <a:effectLst/>
        </c:spPr>
      </c:pivotFmt>
      <c:pivotFmt>
        <c:idx val="167"/>
        <c:spPr>
          <a:solidFill>
            <a:schemeClr val="accent1"/>
          </a:solidFill>
          <a:ln w="19050">
            <a:solidFill>
              <a:schemeClr val="lt1"/>
            </a:solidFill>
          </a:ln>
          <a:effectLst/>
        </c:spPr>
      </c:pivotFmt>
      <c:pivotFmt>
        <c:idx val="168"/>
        <c:spPr>
          <a:solidFill>
            <a:schemeClr val="accent1"/>
          </a:solidFill>
          <a:ln w="19050">
            <a:solidFill>
              <a:schemeClr val="lt1"/>
            </a:solidFill>
          </a:ln>
          <a:effectLst/>
        </c:spPr>
      </c:pivotFmt>
      <c:pivotFmt>
        <c:idx val="169"/>
        <c:spPr>
          <a:solidFill>
            <a:schemeClr val="accent1"/>
          </a:solidFill>
          <a:ln w="19050">
            <a:solidFill>
              <a:schemeClr val="lt1"/>
            </a:solidFill>
          </a:ln>
          <a:effectLst/>
        </c:spPr>
        <c:marker>
          <c:symbol val="none"/>
        </c:marker>
      </c:pivotFmt>
      <c:pivotFmt>
        <c:idx val="170"/>
        <c:spPr>
          <a:solidFill>
            <a:schemeClr val="accent1"/>
          </a:solidFill>
          <a:ln w="19050">
            <a:solidFill>
              <a:schemeClr val="lt1"/>
            </a:solidFill>
          </a:ln>
          <a:effectLst/>
        </c:spPr>
      </c:pivotFmt>
      <c:pivotFmt>
        <c:idx val="171"/>
        <c:spPr>
          <a:solidFill>
            <a:schemeClr val="accent1"/>
          </a:solidFill>
          <a:ln w="19050">
            <a:solidFill>
              <a:schemeClr val="lt1"/>
            </a:solidFill>
          </a:ln>
          <a:effectLst/>
        </c:spPr>
      </c:pivotFmt>
      <c:pivotFmt>
        <c:idx val="172"/>
        <c:spPr>
          <a:solidFill>
            <a:schemeClr val="accent1"/>
          </a:solidFill>
          <a:ln w="19050">
            <a:solidFill>
              <a:schemeClr val="lt1"/>
            </a:solidFill>
          </a:ln>
          <a:effectLst/>
        </c:spPr>
      </c:pivotFmt>
      <c:pivotFmt>
        <c:idx val="173"/>
        <c:spPr>
          <a:solidFill>
            <a:schemeClr val="accent1"/>
          </a:solidFill>
          <a:ln w="19050">
            <a:solidFill>
              <a:schemeClr val="lt1"/>
            </a:solidFill>
          </a:ln>
          <a:effectLst/>
        </c:spPr>
      </c:pivotFmt>
      <c:pivotFmt>
        <c:idx val="174"/>
        <c:spPr>
          <a:solidFill>
            <a:schemeClr val="accent1"/>
          </a:solidFill>
          <a:ln w="19050">
            <a:solidFill>
              <a:schemeClr val="lt1"/>
            </a:solidFill>
          </a:ln>
          <a:effectLst/>
        </c:spPr>
      </c:pivotFmt>
      <c:pivotFmt>
        <c:idx val="175"/>
        <c:spPr>
          <a:solidFill>
            <a:schemeClr val="accent1"/>
          </a:solidFill>
          <a:ln w="19050">
            <a:solidFill>
              <a:schemeClr val="lt1"/>
            </a:solidFill>
          </a:ln>
          <a:effectLst/>
        </c:spPr>
      </c:pivotFmt>
      <c:pivotFmt>
        <c:idx val="176"/>
        <c:spPr>
          <a:solidFill>
            <a:schemeClr val="accent1"/>
          </a:solidFill>
          <a:ln w="19050">
            <a:solidFill>
              <a:schemeClr val="lt1"/>
            </a:solidFill>
          </a:ln>
          <a:effectLst/>
        </c:spPr>
      </c:pivotFmt>
      <c:pivotFmt>
        <c:idx val="177"/>
        <c:spPr>
          <a:solidFill>
            <a:schemeClr val="accent1"/>
          </a:solidFill>
          <a:ln w="19050">
            <a:solidFill>
              <a:schemeClr val="lt1"/>
            </a:solidFill>
          </a:ln>
          <a:effectLst/>
        </c:spPr>
      </c:pivotFmt>
      <c:pivotFmt>
        <c:idx val="178"/>
        <c:spPr>
          <a:solidFill>
            <a:schemeClr val="accent1"/>
          </a:solidFill>
          <a:ln w="19050">
            <a:solidFill>
              <a:schemeClr val="lt1"/>
            </a:solidFill>
          </a:ln>
          <a:effectLst/>
        </c:spPr>
      </c:pivotFmt>
      <c:pivotFmt>
        <c:idx val="179"/>
        <c:spPr>
          <a:solidFill>
            <a:schemeClr val="accent1"/>
          </a:solidFill>
          <a:ln w="19050">
            <a:solidFill>
              <a:schemeClr val="lt1"/>
            </a:solidFill>
          </a:ln>
          <a:effectLst/>
        </c:spPr>
      </c:pivotFmt>
    </c:pivotFmts>
    <c:plotArea>
      <c:layout/>
      <c:pieChart>
        <c:varyColors val="1"/>
        <c:ser>
          <c:idx val="0"/>
          <c:order val="0"/>
          <c:tx>
            <c:strRef>
              <c:f>'PIVOT TABLE'!$B$3:$B$4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A7-461E-A438-4C30FCA6C2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A7-461E-A438-4C30FCA6C2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AA7-461E-A438-4C30FCA6C2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AA7-461E-A438-4C30FCA6C2E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AA7-461E-A438-4C30FCA6C2E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AA7-461E-A438-4C30FCA6C2E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AA7-461E-A438-4C30FCA6C2E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AA7-461E-A438-4C30FCA6C2E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AA7-461E-A438-4C30FCA6C2E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AA7-461E-A438-4C30FCA6C2E0}"/>
              </c:ext>
            </c:extLst>
          </c:dPt>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9AA7-461E-A438-4C30FCA6C2E0}"/>
            </c:ext>
          </c:extLst>
        </c:ser>
        <c:ser>
          <c:idx val="1"/>
          <c:order val="1"/>
          <c:tx>
            <c:strRef>
              <c:f>'PIVOT TABLE'!$C$3:$C$4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AA7-461E-A438-4C30FCA6C2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AA7-461E-A438-4C30FCA6C2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AA7-461E-A438-4C30FCA6C2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AA7-461E-A438-4C30FCA6C2E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AA7-461E-A438-4C30FCA6C2E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AA7-461E-A438-4C30FCA6C2E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AA7-461E-A438-4C30FCA6C2E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AA7-461E-A438-4C30FCA6C2E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AA7-461E-A438-4C30FCA6C2E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AA7-461E-A438-4C30FCA6C2E0}"/>
              </c:ext>
            </c:extLst>
          </c:dPt>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9AA7-461E-A438-4C30FCA6C2E0}"/>
            </c:ext>
          </c:extLst>
        </c:ser>
        <c:ser>
          <c:idx val="2"/>
          <c:order val="2"/>
          <c:tx>
            <c:strRef>
              <c:f>'PIVOT TABLE'!$D$3:$D$4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AA7-461E-A438-4C30FCA6C2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AA7-461E-A438-4C30FCA6C2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AA7-461E-A438-4C30FCA6C2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AA7-461E-A438-4C30FCA6C2E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AA7-461E-A438-4C30FCA6C2E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AA7-461E-A438-4C30FCA6C2E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AA7-461E-A438-4C30FCA6C2E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AA7-461E-A438-4C30FCA6C2E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AA7-461E-A438-4C30FCA6C2E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AA7-461E-A438-4C30FCA6C2E0}"/>
              </c:ext>
            </c:extLst>
          </c:dPt>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9AA7-461E-A438-4C30FCA6C2E0}"/>
            </c:ext>
          </c:extLst>
        </c:ser>
        <c:ser>
          <c:idx val="3"/>
          <c:order val="3"/>
          <c:tx>
            <c:strRef>
              <c:f>'PIVOT TABLE'!$E$3:$E$4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AA7-461E-A438-4C30FCA6C2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AA7-461E-A438-4C30FCA6C2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AA7-461E-A438-4C30FCA6C2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AA7-461E-A438-4C30FCA6C2E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AA7-461E-A438-4C30FCA6C2E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AA7-461E-A438-4C30FCA6C2E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AA7-461E-A438-4C30FCA6C2E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AA7-461E-A438-4C30FCA6C2E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AA7-461E-A438-4C30FCA6C2E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AA7-461E-A438-4C30FCA6C2E0}"/>
              </c:ext>
            </c:extLst>
          </c:dPt>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9AA7-461E-A438-4C30FCA6C2E0}"/>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474033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505375"/>
            <a:ext cx="9982200" cy="1617109"/>
          </a:xfrm>
          <a:prstGeom prst="rect">
            <a:avLst/>
          </a:prstGeom>
        </p:spPr>
        <p:txBody>
          <a:bodyPr vert="horz" wrap="square" lIns="0" tIns="16510" rIns="0" bIns="0" rtlCol="0">
            <a:spAutoFit/>
          </a:bodyPr>
          <a:lstStyle/>
          <a:p>
            <a:pPr marL="3213735" algn="ctr">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a:t>
            </a:r>
            <a:r>
              <a:rPr lang="en-US" sz="3600"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314150"/>
            <a:ext cx="10288843" cy="2308324"/>
          </a:xfrm>
          <a:prstGeom prst="rect">
            <a:avLst/>
          </a:prstGeom>
          <a:noFill/>
        </p:spPr>
        <p:txBody>
          <a:bodyPr wrap="square" rtlCol="0">
            <a:spAutoFit/>
          </a:bodyPr>
          <a:lstStyle/>
          <a:p>
            <a:r>
              <a:rPr lang="en-US" sz="2400" dirty="0">
                <a:latin typeface="Baskerville Old Face" panose="02020602080505020303" pitchFamily="18" charset="0"/>
              </a:rPr>
              <a:t>STUDENT NAME</a:t>
            </a:r>
            <a:r>
              <a:rPr lang="en-US" sz="2400" dirty="0" smtClean="0">
                <a:latin typeface="Baskerville Old Face" panose="02020602080505020303" pitchFamily="18" charset="0"/>
              </a:rPr>
              <a:t>: 	ELAMATHI V S</a:t>
            </a:r>
            <a:endParaRPr lang="en-US" sz="2400" dirty="0">
              <a:latin typeface="Baskerville Old Face" panose="02020602080505020303" pitchFamily="18" charset="0"/>
            </a:endParaRPr>
          </a:p>
          <a:p>
            <a:r>
              <a:rPr lang="en-US" sz="2400" dirty="0">
                <a:latin typeface="Baskerville Old Face" panose="02020602080505020303" pitchFamily="18" charset="0"/>
              </a:rPr>
              <a:t>REGISTER NO</a:t>
            </a:r>
            <a:r>
              <a:rPr lang="en-US" sz="2400" dirty="0" smtClean="0">
                <a:latin typeface="Baskerville Old Face" panose="02020602080505020303" pitchFamily="18" charset="0"/>
              </a:rPr>
              <a:t>: 	322200072</a:t>
            </a:r>
            <a:endParaRPr lang="en-US" sz="2400" dirty="0">
              <a:latin typeface="Baskerville Old Face" panose="02020602080505020303" pitchFamily="18" charset="0"/>
            </a:endParaRPr>
          </a:p>
          <a:p>
            <a:r>
              <a:rPr lang="en-US" sz="2400" dirty="0" smtClean="0">
                <a:latin typeface="Baskerville Old Face" panose="02020602080505020303" pitchFamily="18" charset="0"/>
              </a:rPr>
              <a:t>DEPARTMENT: 	B.COM HONOURS</a:t>
            </a:r>
            <a:endParaRPr lang="en-US" sz="2400" dirty="0">
              <a:latin typeface="Baskerville Old Face" panose="02020602080505020303" pitchFamily="18" charset="0"/>
            </a:endParaRPr>
          </a:p>
          <a:p>
            <a:r>
              <a:rPr lang="en-US" sz="2400" dirty="0" smtClean="0">
                <a:latin typeface="Baskerville Old Face" panose="02020602080505020303" pitchFamily="18" charset="0"/>
              </a:rPr>
              <a:t>COLLEGE:  		SHRI SHANKARLAL SUNDARBAI SHASUN JAIN 				COLLEGE FOR WOMEN</a:t>
            </a:r>
            <a:endParaRPr lang="en-US" sz="2400" dirty="0">
              <a:latin typeface="Baskerville Old Face" panose="02020602080505020303"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62000" y="579014"/>
            <a:ext cx="4822826"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2" name="Table 1"/>
          <p:cNvGraphicFramePr>
            <a:graphicFrameLocks noGrp="1"/>
          </p:cNvGraphicFramePr>
          <p:nvPr>
            <p:extLst>
              <p:ext uri="{D42A27DB-BD31-4B8C-83A1-F6EECF244321}">
                <p14:modId xmlns:p14="http://schemas.microsoft.com/office/powerpoint/2010/main" val="3850303894"/>
              </p:ext>
            </p:extLst>
          </p:nvPr>
        </p:nvGraphicFramePr>
        <p:xfrm>
          <a:off x="1371600" y="1524007"/>
          <a:ext cx="7848600" cy="3886194"/>
        </p:xfrm>
        <a:graphic>
          <a:graphicData uri="http://schemas.openxmlformats.org/drawingml/2006/table">
            <a:tbl>
              <a:tblPr>
                <a:tableStyleId>{5C22544A-7EE6-4342-B048-85BDC9FD1C3A}</a:tableStyleId>
              </a:tblPr>
              <a:tblGrid>
                <a:gridCol w="2155172">
                  <a:extLst>
                    <a:ext uri="{9D8B030D-6E8A-4147-A177-3AD203B41FA5}">
                      <a16:colId xmlns:a16="http://schemas.microsoft.com/office/drawing/2014/main" val="3316533574"/>
                    </a:ext>
                  </a:extLst>
                </a:gridCol>
                <a:gridCol w="1910771">
                  <a:extLst>
                    <a:ext uri="{9D8B030D-6E8A-4147-A177-3AD203B41FA5}">
                      <a16:colId xmlns:a16="http://schemas.microsoft.com/office/drawing/2014/main" val="3910521341"/>
                    </a:ext>
                  </a:extLst>
                </a:gridCol>
                <a:gridCol w="622110">
                  <a:extLst>
                    <a:ext uri="{9D8B030D-6E8A-4147-A177-3AD203B41FA5}">
                      <a16:colId xmlns:a16="http://schemas.microsoft.com/office/drawing/2014/main" val="482116025"/>
                    </a:ext>
                  </a:extLst>
                </a:gridCol>
                <a:gridCol w="599893">
                  <a:extLst>
                    <a:ext uri="{9D8B030D-6E8A-4147-A177-3AD203B41FA5}">
                      <a16:colId xmlns:a16="http://schemas.microsoft.com/office/drawing/2014/main" val="271204123"/>
                    </a:ext>
                  </a:extLst>
                </a:gridCol>
                <a:gridCol w="1244223">
                  <a:extLst>
                    <a:ext uri="{9D8B030D-6E8A-4147-A177-3AD203B41FA5}">
                      <a16:colId xmlns:a16="http://schemas.microsoft.com/office/drawing/2014/main" val="543369035"/>
                    </a:ext>
                  </a:extLst>
                </a:gridCol>
                <a:gridCol w="1316431">
                  <a:extLst>
                    <a:ext uri="{9D8B030D-6E8A-4147-A177-3AD203B41FA5}">
                      <a16:colId xmlns:a16="http://schemas.microsoft.com/office/drawing/2014/main" val="949598535"/>
                    </a:ext>
                  </a:extLst>
                </a:gridCol>
              </a:tblGrid>
              <a:tr h="298938">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5547088"/>
                  </a:ext>
                </a:extLst>
              </a:tr>
              <a:tr h="298938">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HIGH</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LOW</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MED</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VERY HIGH</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4621175"/>
                  </a:ext>
                </a:extLst>
              </a:tr>
              <a:tr h="298938">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152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303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953632"/>
                  </a:ext>
                </a:extLst>
              </a:tr>
              <a:tr h="298938">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141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9045535"/>
                  </a:ext>
                </a:extLst>
              </a:tr>
              <a:tr h="298938">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160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302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7524210"/>
                  </a:ext>
                </a:extLst>
              </a:tr>
              <a:tr h="298938">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158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9443581"/>
                  </a:ext>
                </a:extLst>
              </a:tr>
              <a:tr h="298938">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158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304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9681714"/>
                  </a:ext>
                </a:extLst>
              </a:tr>
              <a:tr h="298938">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151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301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3697284"/>
                  </a:ext>
                </a:extLst>
              </a:tr>
              <a:tr h="298938">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146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6642925"/>
                  </a:ext>
                </a:extLst>
              </a:tr>
              <a:tr h="298938">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156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304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74692"/>
                  </a:ext>
                </a:extLst>
              </a:tr>
              <a:tr h="298938">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160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7055963"/>
                  </a:ext>
                </a:extLst>
              </a:tr>
              <a:tr h="298938">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294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7377244"/>
                  </a:ext>
                </a:extLst>
              </a:tr>
              <a:tr h="298938">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419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781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1530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270</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3000</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847864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95600" y="609600"/>
            <a:ext cx="4625225" cy="6019800"/>
          </a:xfrm>
          <a:prstGeom prst="rect">
            <a:avLst/>
          </a:prstGeom>
        </p:spPr>
      </p:pic>
    </p:spTree>
    <p:extLst>
      <p:ext uri="{BB962C8B-B14F-4D97-AF65-F5344CB8AC3E}">
        <p14:creationId xmlns:p14="http://schemas.microsoft.com/office/powerpoint/2010/main" val="553565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71377"/>
            <a:ext cx="30546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67470032"/>
              </p:ext>
            </p:extLst>
          </p:nvPr>
        </p:nvGraphicFramePr>
        <p:xfrm>
          <a:off x="1666875" y="1905001"/>
          <a:ext cx="6838950" cy="34575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394364280"/>
              </p:ext>
            </p:extLst>
          </p:nvPr>
        </p:nvGraphicFramePr>
        <p:xfrm>
          <a:off x="1905000" y="1066800"/>
          <a:ext cx="6629400" cy="441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9091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576020788"/>
              </p:ext>
            </p:extLst>
          </p:nvPr>
        </p:nvGraphicFramePr>
        <p:xfrm>
          <a:off x="2362200" y="1066800"/>
          <a:ext cx="57912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8176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4568943"/>
          </a:xfrm>
        </p:spPr>
        <p:txBody>
          <a:bodyPr/>
          <a:lstStyle/>
          <a:p>
            <a:pPr algn="just">
              <a:lnSpc>
                <a:spcPct val="150000"/>
              </a:lnSpc>
            </a:pPr>
            <a:r>
              <a:rPr lang="en-US" sz="2000" dirty="0">
                <a:latin typeface="Baskerville Old Face" panose="02020602080505020303" pitchFamily="18" charset="0"/>
              </a:rPr>
              <a:t>This system provides a practical, efficient, and adaptable solution for optimizing employee performance management. By making performance data more accessible and actionable, it enhances workforce productivity and supports the development of a motivated, goal-oriented </a:t>
            </a:r>
            <a:r>
              <a:rPr lang="en-US" sz="2000" dirty="0" err="1">
                <a:latin typeface="Baskerville Old Face" panose="02020602080505020303" pitchFamily="18" charset="0"/>
              </a:rPr>
              <a:t>team.Implementing</a:t>
            </a:r>
            <a:r>
              <a:rPr lang="en-US" sz="2000" dirty="0">
                <a:latin typeface="Baskerville Old Face" panose="02020602080505020303" pitchFamily="18" charset="0"/>
              </a:rPr>
              <a:t> an Excel-based performance analysis system is a smart approach for organizations aiming to enhance workforce management. It simplifies tracking key performance metrics and offers real-time insights, enabling managers to make informed decisions. The system’s flexibility, cost-effectiveness, and scalability make it suitable for businesses of all </a:t>
            </a:r>
            <a:r>
              <a:rPr lang="en-US" sz="2000" dirty="0" err="1">
                <a:latin typeface="Baskerville Old Face" panose="02020602080505020303" pitchFamily="18" charset="0"/>
              </a:rPr>
              <a:t>sizes.Moreover</a:t>
            </a:r>
            <a:r>
              <a:rPr lang="en-US" sz="2000" dirty="0">
                <a:latin typeface="Baskerville Old Face" panose="02020602080505020303" pitchFamily="18" charset="0"/>
              </a:rPr>
              <a:t>, by promoting transparency in performance measurement, it encourages accountability and motivation among employees. This tool not only helps identify top performers and areas for improvement but also drives continuous growth and development, aligning employee efforts with organizational goals.</a:t>
            </a:r>
            <a:endParaRPr lang="en-IN" sz="2000" dirty="0">
              <a:latin typeface="Baskerville Old Face" panose="02020602080505020303"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0514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Baskerville Old Face" panose="02020602080505020303" pitchFamily="18" charset="0"/>
                <a:cs typeface="Times New Roman" panose="02020603050405020304" pitchFamily="18" charset="0"/>
              </a:rPr>
              <a:t>Employee Performance Analysis using Excel</a:t>
            </a:r>
            <a:endParaRPr lang="en-IN" sz="2800" dirty="0">
              <a:solidFill>
                <a:srgbClr val="7030A0"/>
              </a:solidFill>
              <a:latin typeface="Baskerville Old Face" panose="02020602080505020303"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70225" cy="752129"/>
          </a:xfrm>
          <a:prstGeom prst="rect">
            <a:avLst/>
          </a:prstGeom>
        </p:spPr>
        <p:txBody>
          <a:bodyPr vert="horz" wrap="square" lIns="0" tIns="13335" rIns="0" bIns="0" rtlCol="0">
            <a:spAutoFit/>
          </a:bodyPr>
          <a:lstStyle/>
          <a:p>
            <a:pPr marL="12700" algn="ctr">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Baskerville Old Face" panose="02020602080505020303"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anose="02020602080505020303"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Baskerville Old Face" panose="02020602080505020303"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Baskerville Old Face" panose="02020602080505020303"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Baskerville Old Face" panose="02020602080505020303"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Baskerville Old Face" panose="02020602080505020303" pitchFamily="18" charset="0"/>
                <a:cs typeface="Times New Roman" panose="02020603050405020304" pitchFamily="18" charset="0"/>
              </a:rPr>
              <a:t>Dataset Description</a:t>
            </a:r>
            <a:endParaRPr lang="en-US" sz="2800" b="0" i="0" dirty="0">
              <a:solidFill>
                <a:srgbClr val="0D0D0D"/>
              </a:solidFill>
              <a:effectLst/>
              <a:latin typeface="Baskerville Old Face" panose="02020602080505020303"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anose="02020602080505020303"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Baskerville Old Face" panose="02020602080505020303" pitchFamily="18" charset="0"/>
                <a:cs typeface="Times New Roman" panose="02020603050405020304" pitchFamily="18" charset="0"/>
              </a:rPr>
              <a:t>Results and </a:t>
            </a:r>
            <a:r>
              <a:rPr lang="en-US" sz="2800" dirty="0">
                <a:solidFill>
                  <a:srgbClr val="0D0D0D"/>
                </a:solidFill>
                <a:latin typeface="Baskerville Old Face" panose="02020602080505020303" pitchFamily="18" charset="0"/>
                <a:cs typeface="Times New Roman" panose="02020603050405020304" pitchFamily="18" charset="0"/>
              </a:rPr>
              <a:t>Discussion</a:t>
            </a:r>
            <a:endParaRPr lang="en-US" sz="2800" b="0" i="0" dirty="0">
              <a:solidFill>
                <a:srgbClr val="0D0D0D"/>
              </a:solidFill>
              <a:effectLst/>
              <a:latin typeface="Baskerville Old Face" panose="02020602080505020303"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anose="02020602080505020303"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2057400" y="641274"/>
            <a:ext cx="62484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sz="4250" dirty="0">
                <a:latin typeface="Times New Roman" panose="02020603050405020304" pitchFamily="18" charset="0"/>
                <a:cs typeface="Times New Roman" panose="02020603050405020304" pitchFamily="18" charset="0"/>
              </a:rPr>
              <a:t>	</a:t>
            </a:r>
            <a:r>
              <a:rPr sz="4250" spc="10" dirty="0" smtClean="0">
                <a:latin typeface="Times New Roman" panose="02020603050405020304" pitchFamily="18" charset="0"/>
                <a:cs typeface="Times New Roman" panose="02020603050405020304" pitchFamily="18" charset="0"/>
              </a:rPr>
              <a:t>S</a:t>
            </a:r>
            <a:r>
              <a:rPr sz="4250" spc="-370" dirty="0" smtClean="0">
                <a:latin typeface="Times New Roman" panose="02020603050405020304" pitchFamily="18" charset="0"/>
                <a:cs typeface="Times New Roman" panose="02020603050405020304" pitchFamily="18" charset="0"/>
              </a:rPr>
              <a:t>T</a:t>
            </a:r>
            <a:r>
              <a:rPr sz="4250" spc="-375" dirty="0" smtClean="0">
                <a:latin typeface="Times New Roman" panose="02020603050405020304" pitchFamily="18" charset="0"/>
                <a:cs typeface="Times New Roman" panose="02020603050405020304" pitchFamily="18" charset="0"/>
              </a:rPr>
              <a:t>A</a:t>
            </a:r>
            <a:r>
              <a:rPr sz="4250" spc="15" dirty="0" smtClean="0">
                <a:latin typeface="Times New Roman" panose="02020603050405020304" pitchFamily="18" charset="0"/>
                <a:cs typeface="Times New Roman" panose="02020603050405020304" pitchFamily="18" charset="0"/>
              </a:rPr>
              <a:t>T</a:t>
            </a:r>
            <a:r>
              <a:rPr sz="4250" spc="-10" dirty="0" smtClean="0">
                <a:latin typeface="Times New Roman" panose="02020603050405020304" pitchFamily="18" charset="0"/>
                <a:cs typeface="Times New Roman" panose="02020603050405020304" pitchFamily="18" charset="0"/>
              </a:rPr>
              <a:t>E</a:t>
            </a:r>
            <a:r>
              <a:rPr sz="4250" spc="-20" dirty="0" smtClean="0">
                <a:latin typeface="Times New Roman" panose="02020603050405020304" pitchFamily="18" charset="0"/>
                <a:cs typeface="Times New Roman" panose="02020603050405020304" pitchFamily="18" charset="0"/>
              </a:rPr>
              <a:t>ME</a:t>
            </a:r>
            <a:r>
              <a:rPr sz="4250" spc="10" dirty="0" smtClean="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9" name="Subtitle 8"/>
          <p:cNvSpPr>
            <a:spLocks noGrp="1"/>
          </p:cNvSpPr>
          <p:nvPr>
            <p:ph type="subTitle" idx="4"/>
          </p:nvPr>
        </p:nvSpPr>
        <p:spPr>
          <a:xfrm>
            <a:off x="1104899" y="2701659"/>
            <a:ext cx="6886575" cy="3118116"/>
          </a:xfrm>
        </p:spPr>
        <p:txBody>
          <a:bodyPr/>
          <a:lstStyle/>
          <a:p>
            <a:pPr algn="just"/>
            <a:r>
              <a:rPr lang="en-IN" dirty="0"/>
              <a:t> </a:t>
            </a:r>
            <a:r>
              <a:rPr lang="en-IN" b="1" dirty="0" smtClean="0">
                <a:latin typeface="Baskerville Old Face" panose="02020602080505020303" pitchFamily="18" charset="0"/>
              </a:rPr>
              <a:t>DATA COLLECTION AND ORGANISATION</a:t>
            </a:r>
          </a:p>
          <a:p>
            <a:pPr algn="just"/>
            <a:r>
              <a:rPr lang="en-US" dirty="0">
                <a:latin typeface="Baskerville Old Face" panose="02020602080505020303" pitchFamily="18" charset="0"/>
              </a:rPr>
              <a:t> </a:t>
            </a:r>
            <a:r>
              <a:rPr lang="en-US" dirty="0" smtClean="0">
                <a:latin typeface="Baskerville Old Face" panose="02020602080505020303" pitchFamily="18" charset="0"/>
              </a:rPr>
              <a:t>              Gather and clean employee performance data</a:t>
            </a:r>
          </a:p>
          <a:p>
            <a:pPr algn="just"/>
            <a:endParaRPr lang="en-US" dirty="0" smtClean="0">
              <a:latin typeface="Baskerville Old Face" panose="02020602080505020303" pitchFamily="18" charset="0"/>
            </a:endParaRPr>
          </a:p>
          <a:p>
            <a:pPr algn="just"/>
            <a:r>
              <a:rPr lang="en-US" b="1" dirty="0" smtClean="0">
                <a:latin typeface="Baskerville Old Face" panose="02020602080505020303" pitchFamily="18" charset="0"/>
              </a:rPr>
              <a:t>KEY PERFORMANCE INDICATORS</a:t>
            </a:r>
          </a:p>
          <a:p>
            <a:pPr algn="just"/>
            <a:r>
              <a:rPr lang="en-US" dirty="0">
                <a:latin typeface="Baskerville Old Face" panose="02020602080505020303" pitchFamily="18" charset="0"/>
              </a:rPr>
              <a:t> </a:t>
            </a:r>
            <a:r>
              <a:rPr lang="en-US" dirty="0" smtClean="0">
                <a:latin typeface="Baskerville Old Face" panose="02020602080505020303" pitchFamily="18" charset="0"/>
              </a:rPr>
              <a:t>               Identify and calculate relevant KPLs for employee performance using excel formulas</a:t>
            </a:r>
          </a:p>
          <a:p>
            <a:pPr algn="just"/>
            <a:endParaRPr lang="en-US" dirty="0" smtClean="0">
              <a:latin typeface="Baskerville Old Face" panose="02020602080505020303" pitchFamily="18" charset="0"/>
            </a:endParaRPr>
          </a:p>
          <a:p>
            <a:pPr algn="just"/>
            <a:r>
              <a:rPr lang="en-US" b="1" dirty="0" smtClean="0">
                <a:latin typeface="Baskerville Old Face" panose="02020602080505020303" pitchFamily="18" charset="0"/>
              </a:rPr>
              <a:t>TREND ANALYSIS</a:t>
            </a:r>
          </a:p>
          <a:p>
            <a:pPr algn="just"/>
            <a:r>
              <a:rPr lang="en-US" dirty="0">
                <a:latin typeface="Baskerville Old Face" panose="02020602080505020303" pitchFamily="18" charset="0"/>
              </a:rPr>
              <a:t> </a:t>
            </a:r>
            <a:r>
              <a:rPr lang="en-US" dirty="0" smtClean="0">
                <a:latin typeface="Baskerville Old Face" panose="02020602080505020303" pitchFamily="18" charset="0"/>
              </a:rPr>
              <a:t>               Use Excel to create charts and graphs that highlight performance trends over </a:t>
            </a:r>
            <a:r>
              <a:rPr lang="en-US" dirty="0">
                <a:latin typeface="Baskerville Old Face" panose="02020602080505020303" pitchFamily="18" charset="0"/>
              </a:rPr>
              <a:t>t</a:t>
            </a:r>
            <a:r>
              <a:rPr lang="en-US" dirty="0" smtClean="0">
                <a:latin typeface="Baskerville Old Face" panose="02020602080505020303" pitchFamily="18" charset="0"/>
              </a:rPr>
              <a:t>ime</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4992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857375"/>
            <a:ext cx="7924800" cy="4524315"/>
          </a:xfrm>
          <a:prstGeom prst="rect">
            <a:avLst/>
          </a:prstGeom>
          <a:noFill/>
        </p:spPr>
        <p:txBody>
          <a:bodyPr wrap="square" rtlCol="0">
            <a:spAutoFit/>
          </a:bodyPr>
          <a:lstStyle/>
          <a:p>
            <a:pPr algn="just"/>
            <a:r>
              <a:rPr lang="en-US" b="1" dirty="0">
                <a:solidFill>
                  <a:srgbClr val="0D0D0D"/>
                </a:solidFill>
                <a:latin typeface="Baskerville Old Face" panose="02020602080505020303" pitchFamily="18" charset="0"/>
                <a:cs typeface="Times New Roman" panose="02020603050405020304" pitchFamily="18" charset="0"/>
              </a:rPr>
              <a:t>Data Collection and Organization   </a:t>
            </a:r>
            <a:endParaRPr lang="en-US" b="1" dirty="0" smtClean="0">
              <a:solidFill>
                <a:srgbClr val="0D0D0D"/>
              </a:solidFill>
              <a:latin typeface="Baskerville Old Face" panose="02020602080505020303" pitchFamily="18" charset="0"/>
              <a:cs typeface="Times New Roman" panose="02020603050405020304" pitchFamily="18" charset="0"/>
            </a:endParaRPr>
          </a:p>
          <a:p>
            <a:pPr algn="just"/>
            <a:r>
              <a:rPr lang="en-US" dirty="0" smtClean="0">
                <a:solidFill>
                  <a:srgbClr val="0D0D0D"/>
                </a:solidFill>
                <a:latin typeface="Baskerville Old Face" panose="02020602080505020303" pitchFamily="18" charset="0"/>
                <a:cs typeface="Times New Roman" panose="02020603050405020304" pitchFamily="18" charset="0"/>
              </a:rPr>
              <a:t> Design </a:t>
            </a:r>
            <a:r>
              <a:rPr lang="en-US" dirty="0">
                <a:solidFill>
                  <a:srgbClr val="0D0D0D"/>
                </a:solidFill>
                <a:latin typeface="Baskerville Old Face" panose="02020602080505020303" pitchFamily="18" charset="0"/>
                <a:cs typeface="Times New Roman" panose="02020603050405020304" pitchFamily="18" charset="0"/>
              </a:rPr>
              <a:t>and set up Excel sheets for efficient employee data input</a:t>
            </a:r>
            <a:r>
              <a:rPr lang="en-US" dirty="0" smtClean="0">
                <a:solidFill>
                  <a:srgbClr val="0D0D0D"/>
                </a:solidFill>
                <a:latin typeface="Baskerville Old Face" panose="02020602080505020303" pitchFamily="18" charset="0"/>
                <a:cs typeface="Times New Roman" panose="02020603050405020304" pitchFamily="18" charset="0"/>
              </a:rPr>
              <a:t>. </a:t>
            </a:r>
            <a:r>
              <a:rPr lang="en-US" dirty="0">
                <a:solidFill>
                  <a:srgbClr val="0D0D0D"/>
                </a:solidFill>
                <a:latin typeface="Baskerville Old Face" panose="02020602080505020303" pitchFamily="18" charset="0"/>
                <a:cs typeface="Times New Roman" panose="02020603050405020304" pitchFamily="18" charset="0"/>
              </a:rPr>
              <a:t>Create a structured format to record and organize performance metrics. </a:t>
            </a:r>
            <a:r>
              <a:rPr lang="en-US" dirty="0" smtClean="0">
                <a:solidFill>
                  <a:srgbClr val="0D0D0D"/>
                </a:solidFill>
                <a:latin typeface="Baskerville Old Face" panose="02020602080505020303" pitchFamily="18" charset="0"/>
                <a:cs typeface="Times New Roman" panose="02020603050405020304" pitchFamily="18" charset="0"/>
              </a:rPr>
              <a:t>Implement </a:t>
            </a:r>
            <a:r>
              <a:rPr lang="en-US" dirty="0">
                <a:solidFill>
                  <a:srgbClr val="0D0D0D"/>
                </a:solidFill>
                <a:latin typeface="Baskerville Old Face" panose="02020602080505020303" pitchFamily="18" charset="0"/>
                <a:cs typeface="Times New Roman" panose="02020603050405020304" pitchFamily="18" charset="0"/>
              </a:rPr>
              <a:t>data validation rules to ensure accuracy and consistency</a:t>
            </a:r>
            <a:r>
              <a:rPr lang="en-US" dirty="0" smtClean="0">
                <a:solidFill>
                  <a:srgbClr val="0D0D0D"/>
                </a:solidFill>
                <a:latin typeface="Baskerville Old Face" panose="02020602080505020303" pitchFamily="18" charset="0"/>
                <a:cs typeface="Times New Roman" panose="02020603050405020304" pitchFamily="18" charset="0"/>
              </a:rPr>
              <a:t>.</a:t>
            </a:r>
          </a:p>
          <a:p>
            <a:pPr algn="just"/>
            <a:r>
              <a:rPr lang="en-US" dirty="0" smtClean="0">
                <a:solidFill>
                  <a:srgbClr val="0D0D0D"/>
                </a:solidFill>
                <a:latin typeface="Baskerville Old Face" panose="02020602080505020303" pitchFamily="18" charset="0"/>
                <a:cs typeface="Times New Roman" panose="02020603050405020304" pitchFamily="18" charset="0"/>
              </a:rPr>
              <a:t> </a:t>
            </a:r>
            <a:r>
              <a:rPr lang="en-US" b="1" dirty="0">
                <a:solidFill>
                  <a:srgbClr val="0D0D0D"/>
                </a:solidFill>
                <a:latin typeface="Baskerville Old Face" panose="02020602080505020303" pitchFamily="18" charset="0"/>
                <a:cs typeface="Times New Roman" panose="02020603050405020304" pitchFamily="18" charset="0"/>
              </a:rPr>
              <a:t>Performance Metric Calculation   </a:t>
            </a:r>
            <a:endParaRPr lang="en-US" dirty="0" smtClean="0">
              <a:solidFill>
                <a:srgbClr val="0D0D0D"/>
              </a:solidFill>
              <a:latin typeface="Baskerville Old Face" panose="02020602080505020303" pitchFamily="18" charset="0"/>
              <a:cs typeface="Times New Roman" panose="02020603050405020304" pitchFamily="18" charset="0"/>
            </a:endParaRPr>
          </a:p>
          <a:p>
            <a:pPr algn="just"/>
            <a:r>
              <a:rPr lang="en-US" dirty="0" smtClean="0">
                <a:solidFill>
                  <a:srgbClr val="0D0D0D"/>
                </a:solidFill>
                <a:latin typeface="Baskerville Old Face" panose="02020602080505020303" pitchFamily="18" charset="0"/>
                <a:cs typeface="Times New Roman" panose="02020603050405020304" pitchFamily="18" charset="0"/>
              </a:rPr>
              <a:t> </a:t>
            </a:r>
            <a:r>
              <a:rPr lang="en-US" dirty="0">
                <a:solidFill>
                  <a:srgbClr val="0D0D0D"/>
                </a:solidFill>
                <a:latin typeface="Baskerville Old Face" panose="02020602080505020303" pitchFamily="18" charset="0"/>
                <a:cs typeface="Times New Roman" panose="02020603050405020304" pitchFamily="18" charset="0"/>
              </a:rPr>
              <a:t>Apply formulas to compute key performance indicators (KPIs). </a:t>
            </a:r>
            <a:r>
              <a:rPr lang="en-US" dirty="0" smtClean="0">
                <a:solidFill>
                  <a:srgbClr val="0D0D0D"/>
                </a:solidFill>
                <a:latin typeface="Baskerville Old Face" panose="02020602080505020303" pitchFamily="18" charset="0"/>
                <a:cs typeface="Times New Roman" panose="02020603050405020304" pitchFamily="18" charset="0"/>
              </a:rPr>
              <a:t> </a:t>
            </a:r>
            <a:r>
              <a:rPr lang="en-US" dirty="0">
                <a:solidFill>
                  <a:srgbClr val="0D0D0D"/>
                </a:solidFill>
                <a:latin typeface="Baskerville Old Face" panose="02020602080505020303" pitchFamily="18" charset="0"/>
                <a:cs typeface="Times New Roman" panose="02020603050405020304" pitchFamily="18" charset="0"/>
              </a:rPr>
              <a:t>Establish a scoring system to evaluate different aspects of performance. </a:t>
            </a:r>
            <a:r>
              <a:rPr lang="en-US" dirty="0" smtClean="0">
                <a:solidFill>
                  <a:srgbClr val="0D0D0D"/>
                </a:solidFill>
                <a:latin typeface="Baskerville Old Face" panose="02020602080505020303" pitchFamily="18" charset="0"/>
                <a:cs typeface="Times New Roman" panose="02020603050405020304" pitchFamily="18" charset="0"/>
              </a:rPr>
              <a:t> </a:t>
            </a:r>
            <a:r>
              <a:rPr lang="en-US" dirty="0">
                <a:solidFill>
                  <a:srgbClr val="0D0D0D"/>
                </a:solidFill>
                <a:latin typeface="Baskerville Old Face" panose="02020602080505020303" pitchFamily="18" charset="0"/>
                <a:cs typeface="Times New Roman" panose="02020603050405020304" pitchFamily="18" charset="0"/>
              </a:rPr>
              <a:t>Develop weighted averages to assess overall performance </a:t>
            </a:r>
            <a:r>
              <a:rPr lang="en-US" dirty="0" smtClean="0">
                <a:solidFill>
                  <a:srgbClr val="0D0D0D"/>
                </a:solidFill>
                <a:latin typeface="Baskerville Old Face" panose="02020602080505020303" pitchFamily="18" charset="0"/>
                <a:cs typeface="Times New Roman" panose="02020603050405020304" pitchFamily="18" charset="0"/>
              </a:rPr>
              <a:t>comprehensively</a:t>
            </a:r>
          </a:p>
          <a:p>
            <a:pPr algn="just"/>
            <a:r>
              <a:rPr lang="en-US" b="1" dirty="0" smtClean="0">
                <a:solidFill>
                  <a:srgbClr val="0D0D0D"/>
                </a:solidFill>
                <a:latin typeface="Baskerville Old Face" panose="02020602080505020303" pitchFamily="18" charset="0"/>
                <a:cs typeface="Times New Roman" panose="02020603050405020304" pitchFamily="18" charset="0"/>
              </a:rPr>
              <a:t>Analysis </a:t>
            </a:r>
            <a:r>
              <a:rPr lang="en-US" b="1" dirty="0">
                <a:solidFill>
                  <a:srgbClr val="0D0D0D"/>
                </a:solidFill>
                <a:latin typeface="Baskerville Old Face" panose="02020602080505020303" pitchFamily="18" charset="0"/>
                <a:cs typeface="Times New Roman" panose="02020603050405020304" pitchFamily="18" charset="0"/>
              </a:rPr>
              <a:t>and Visualization Tools   </a:t>
            </a:r>
            <a:endParaRPr lang="en-US" dirty="0" smtClean="0">
              <a:solidFill>
                <a:srgbClr val="0D0D0D"/>
              </a:solidFill>
              <a:latin typeface="Baskerville Old Face" panose="02020602080505020303" pitchFamily="18" charset="0"/>
              <a:cs typeface="Times New Roman" panose="02020603050405020304" pitchFamily="18" charset="0"/>
            </a:endParaRPr>
          </a:p>
          <a:p>
            <a:pPr algn="just"/>
            <a:r>
              <a:rPr lang="en-US" dirty="0" smtClean="0">
                <a:solidFill>
                  <a:srgbClr val="0D0D0D"/>
                </a:solidFill>
                <a:latin typeface="Baskerville Old Face" panose="02020602080505020303" pitchFamily="18" charset="0"/>
                <a:cs typeface="Times New Roman" panose="02020603050405020304" pitchFamily="18" charset="0"/>
              </a:rPr>
              <a:t>Leverage </a:t>
            </a:r>
            <a:r>
              <a:rPr lang="en-US" dirty="0">
                <a:solidFill>
                  <a:srgbClr val="0D0D0D"/>
                </a:solidFill>
                <a:latin typeface="Baskerville Old Face" panose="02020602080505020303" pitchFamily="18" charset="0"/>
                <a:cs typeface="Times New Roman" panose="02020603050405020304" pitchFamily="18" charset="0"/>
              </a:rPr>
              <a:t>Excel's PivotTables for dynamic analysis of performance data. </a:t>
            </a:r>
            <a:r>
              <a:rPr lang="en-US" dirty="0" smtClean="0">
                <a:solidFill>
                  <a:srgbClr val="0D0D0D"/>
                </a:solidFill>
                <a:latin typeface="Baskerville Old Face" panose="02020602080505020303" pitchFamily="18" charset="0"/>
                <a:cs typeface="Times New Roman" panose="02020603050405020304" pitchFamily="18" charset="0"/>
              </a:rPr>
              <a:t> </a:t>
            </a:r>
            <a:r>
              <a:rPr lang="en-US" dirty="0">
                <a:solidFill>
                  <a:srgbClr val="0D0D0D"/>
                </a:solidFill>
                <a:latin typeface="Baskerville Old Face" panose="02020602080505020303" pitchFamily="18" charset="0"/>
                <a:cs typeface="Times New Roman" panose="02020603050405020304" pitchFamily="18" charset="0"/>
              </a:rPr>
              <a:t>Generate charts and graphs to visually represent performance trends. </a:t>
            </a:r>
            <a:r>
              <a:rPr lang="en-US" dirty="0" smtClean="0">
                <a:solidFill>
                  <a:srgbClr val="0D0D0D"/>
                </a:solidFill>
                <a:latin typeface="Baskerville Old Face" panose="02020602080505020303" pitchFamily="18" charset="0"/>
                <a:cs typeface="Times New Roman" panose="02020603050405020304" pitchFamily="18" charset="0"/>
              </a:rPr>
              <a:t> </a:t>
            </a:r>
            <a:r>
              <a:rPr lang="en-US" dirty="0">
                <a:solidFill>
                  <a:srgbClr val="0D0D0D"/>
                </a:solidFill>
                <a:latin typeface="Baskerville Old Face" panose="02020602080505020303" pitchFamily="18" charset="0"/>
                <a:cs typeface="Times New Roman" panose="02020603050405020304" pitchFamily="18" charset="0"/>
              </a:rPr>
              <a:t>Use conditional formatting to highlight key insights at a glance</a:t>
            </a:r>
            <a:r>
              <a:rPr lang="en-US" dirty="0" smtClean="0">
                <a:solidFill>
                  <a:srgbClr val="0D0D0D"/>
                </a:solidFill>
                <a:latin typeface="Baskerville Old Face" panose="02020602080505020303" pitchFamily="18" charset="0"/>
                <a:cs typeface="Times New Roman" panose="02020603050405020304" pitchFamily="18" charset="0"/>
              </a:rPr>
              <a:t>.</a:t>
            </a:r>
          </a:p>
          <a:p>
            <a:pPr algn="just"/>
            <a:r>
              <a:rPr lang="en-US" b="1" dirty="0" smtClean="0">
                <a:solidFill>
                  <a:srgbClr val="0D0D0D"/>
                </a:solidFill>
                <a:latin typeface="Baskerville Old Face" panose="02020602080505020303" pitchFamily="18" charset="0"/>
                <a:cs typeface="Times New Roman" panose="02020603050405020304" pitchFamily="18" charset="0"/>
              </a:rPr>
              <a:t>Reporting </a:t>
            </a:r>
            <a:r>
              <a:rPr lang="en-US" b="1" dirty="0">
                <a:solidFill>
                  <a:srgbClr val="0D0D0D"/>
                </a:solidFill>
                <a:latin typeface="Baskerville Old Face" panose="02020602080505020303" pitchFamily="18" charset="0"/>
                <a:cs typeface="Times New Roman" panose="02020603050405020304" pitchFamily="18" charset="0"/>
              </a:rPr>
              <a:t>and Dashboard Creation   </a:t>
            </a:r>
            <a:endParaRPr lang="en-US" dirty="0" smtClean="0">
              <a:solidFill>
                <a:srgbClr val="0D0D0D"/>
              </a:solidFill>
              <a:latin typeface="Baskerville Old Face" panose="02020602080505020303" pitchFamily="18" charset="0"/>
              <a:cs typeface="Times New Roman" panose="02020603050405020304" pitchFamily="18" charset="0"/>
            </a:endParaRPr>
          </a:p>
          <a:p>
            <a:pPr algn="just"/>
            <a:r>
              <a:rPr lang="en-US" dirty="0" smtClean="0">
                <a:solidFill>
                  <a:srgbClr val="0D0D0D"/>
                </a:solidFill>
                <a:latin typeface="Baskerville Old Face" panose="02020602080505020303" pitchFamily="18" charset="0"/>
                <a:cs typeface="Times New Roman" panose="02020603050405020304" pitchFamily="18" charset="0"/>
              </a:rPr>
              <a:t> </a:t>
            </a:r>
            <a:r>
              <a:rPr lang="en-US" dirty="0">
                <a:solidFill>
                  <a:srgbClr val="0D0D0D"/>
                </a:solidFill>
                <a:latin typeface="Baskerville Old Face" panose="02020602080505020303" pitchFamily="18" charset="0"/>
                <a:cs typeface="Times New Roman" panose="02020603050405020304" pitchFamily="18" charset="0"/>
              </a:rPr>
              <a:t>Design an interactive dashboard to provide an overview of performance. </a:t>
            </a:r>
            <a:r>
              <a:rPr lang="en-US" dirty="0" smtClean="0">
                <a:solidFill>
                  <a:srgbClr val="0D0D0D"/>
                </a:solidFill>
                <a:latin typeface="Baskerville Old Face" panose="02020602080505020303" pitchFamily="18" charset="0"/>
                <a:cs typeface="Times New Roman" panose="02020603050405020304" pitchFamily="18" charset="0"/>
              </a:rPr>
              <a:t>Create </a:t>
            </a:r>
            <a:r>
              <a:rPr lang="en-US" dirty="0">
                <a:solidFill>
                  <a:srgbClr val="0D0D0D"/>
                </a:solidFill>
                <a:latin typeface="Baskerville Old Face" panose="02020602080505020303" pitchFamily="18" charset="0"/>
                <a:cs typeface="Times New Roman" panose="02020603050405020304" pitchFamily="18" charset="0"/>
              </a:rPr>
              <a:t>automated templates for individual performance reports.  </a:t>
            </a:r>
            <a:r>
              <a:rPr lang="en-US" dirty="0" smtClean="0">
                <a:solidFill>
                  <a:srgbClr val="0D0D0D"/>
                </a:solidFill>
                <a:latin typeface="Baskerville Old Face" panose="02020602080505020303" pitchFamily="18" charset="0"/>
                <a:cs typeface="Times New Roman" panose="02020603050405020304" pitchFamily="18" charset="0"/>
              </a:rPr>
              <a:t> </a:t>
            </a:r>
            <a:r>
              <a:rPr lang="en-US" dirty="0">
                <a:solidFill>
                  <a:srgbClr val="0D0D0D"/>
                </a:solidFill>
                <a:latin typeface="Baskerville Old Face" panose="02020602080505020303" pitchFamily="18" charset="0"/>
                <a:cs typeface="Times New Roman" panose="02020603050405020304" pitchFamily="18" charset="0"/>
              </a:rPr>
              <a:t>Incorporate filters and slicers to enable customizable data views.</a:t>
            </a:r>
            <a:endParaRPr lang="en-IN" dirty="0">
              <a:latin typeface="Baskerville Old Face" panose="02020602080505020303"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609600" y="1577340"/>
            <a:ext cx="10972800" cy="3016210"/>
          </a:xfrm>
        </p:spPr>
        <p:txBody>
          <a:bodyPr/>
          <a:lstStyle/>
          <a:p>
            <a:pPr marL="285750" indent="-285750">
              <a:buFont typeface="Wingdings" panose="05000000000000000000" pitchFamily="2" charset="2"/>
              <a:buChar char="v"/>
            </a:pPr>
            <a:r>
              <a:rPr lang="en-US" sz="2800" dirty="0">
                <a:latin typeface="Baskerville Old Face" panose="02020602080505020303" pitchFamily="18" charset="0"/>
              </a:rPr>
              <a:t>HR </a:t>
            </a:r>
            <a:r>
              <a:rPr lang="en-US" sz="2800" dirty="0" smtClean="0">
                <a:latin typeface="Baskerville Old Face" panose="02020602080505020303" pitchFamily="18" charset="0"/>
              </a:rPr>
              <a:t>Professionals</a:t>
            </a:r>
          </a:p>
          <a:p>
            <a:pPr marL="285750" indent="-285750">
              <a:buFont typeface="Wingdings" panose="05000000000000000000" pitchFamily="2" charset="2"/>
              <a:buChar char="v"/>
            </a:pPr>
            <a:endParaRPr lang="en-US" sz="2800" dirty="0">
              <a:latin typeface="Baskerville Old Face" panose="02020602080505020303" pitchFamily="18" charset="0"/>
            </a:endParaRPr>
          </a:p>
          <a:p>
            <a:pPr marL="285750" indent="-285750">
              <a:buFont typeface="Wingdings" panose="05000000000000000000" pitchFamily="2" charset="2"/>
              <a:buChar char="v"/>
            </a:pPr>
            <a:r>
              <a:rPr lang="en-US" sz="2800" dirty="0" smtClean="0">
                <a:latin typeface="Baskerville Old Face" panose="02020602080505020303" pitchFamily="18" charset="0"/>
              </a:rPr>
              <a:t> Department Manager</a:t>
            </a:r>
          </a:p>
          <a:p>
            <a:endParaRPr lang="en-US" sz="2800" dirty="0" smtClean="0">
              <a:latin typeface="Baskerville Old Face" panose="02020602080505020303" pitchFamily="18" charset="0"/>
            </a:endParaRPr>
          </a:p>
          <a:p>
            <a:pPr marL="285750" indent="-285750">
              <a:buFont typeface="Wingdings" panose="05000000000000000000" pitchFamily="2" charset="2"/>
              <a:buChar char="v"/>
            </a:pPr>
            <a:r>
              <a:rPr lang="en-US" sz="2800" dirty="0" smtClean="0">
                <a:latin typeface="Baskerville Old Face" panose="02020602080505020303" pitchFamily="18" charset="0"/>
              </a:rPr>
              <a:t> Senior Executive</a:t>
            </a:r>
          </a:p>
          <a:p>
            <a:pPr marL="285750" indent="-285750">
              <a:buFont typeface="Wingdings" panose="05000000000000000000" pitchFamily="2" charset="2"/>
              <a:buChar char="v"/>
            </a:pPr>
            <a:endParaRPr lang="en-US" sz="2800" dirty="0">
              <a:latin typeface="Baskerville Old Face" panose="02020602080505020303" pitchFamily="18" charset="0"/>
            </a:endParaRPr>
          </a:p>
          <a:p>
            <a:pPr marL="285750" indent="-285750">
              <a:buFont typeface="Wingdings" panose="05000000000000000000" pitchFamily="2" charset="2"/>
              <a:buChar char="v"/>
            </a:pPr>
            <a:r>
              <a:rPr lang="en-US" sz="2800" dirty="0" smtClean="0">
                <a:latin typeface="Baskerville Old Face" panose="02020602080505020303" pitchFamily="18" charset="0"/>
              </a:rPr>
              <a:t> </a:t>
            </a:r>
            <a:r>
              <a:rPr lang="en-US" sz="2800" dirty="0">
                <a:latin typeface="Baskerville Old Face" panose="02020602080505020303" pitchFamily="18" charset="0"/>
              </a:rPr>
              <a:t>Individual Employees</a:t>
            </a:r>
            <a:endParaRPr lang="en-IN" sz="2800" dirty="0">
              <a:latin typeface="Baskerville Old Face" panose="02020602080505020303"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71376"/>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sp>
        <p:nvSpPr>
          <p:cNvPr id="8" name="Text Placeholder 7"/>
          <p:cNvSpPr>
            <a:spLocks noGrp="1"/>
          </p:cNvSpPr>
          <p:nvPr>
            <p:ph type="body" idx="1"/>
          </p:nvPr>
        </p:nvSpPr>
        <p:spPr>
          <a:xfrm>
            <a:off x="2133599" y="1565030"/>
            <a:ext cx="8534401" cy="4985980"/>
          </a:xfrm>
        </p:spPr>
        <p:txBody>
          <a:bodyPr/>
          <a:lstStyle/>
          <a:p>
            <a:r>
              <a:rPr lang="en-US" dirty="0" smtClean="0">
                <a:latin typeface="Baskerville Old Face" panose="02020602080505020303" pitchFamily="18" charset="0"/>
              </a:rPr>
              <a:t> </a:t>
            </a:r>
            <a:r>
              <a:rPr lang="en-US" b="1" dirty="0" smtClean="0">
                <a:latin typeface="Baskerville Old Face" panose="02020602080505020303" pitchFamily="18" charset="0"/>
              </a:rPr>
              <a:t>Solution:</a:t>
            </a:r>
          </a:p>
          <a:p>
            <a:endParaRPr lang="en-US" b="1" dirty="0" smtClean="0">
              <a:latin typeface="Baskerville Old Face" panose="02020602080505020303" pitchFamily="18" charset="0"/>
            </a:endParaRPr>
          </a:p>
          <a:p>
            <a:r>
              <a:rPr lang="en-US" dirty="0" smtClean="0">
                <a:latin typeface="Baskerville Old Face" panose="02020602080505020303" pitchFamily="18" charset="0"/>
              </a:rPr>
              <a:t> </a:t>
            </a:r>
            <a:r>
              <a:rPr lang="en-US" dirty="0">
                <a:latin typeface="Baskerville Old Face" panose="02020602080505020303" pitchFamily="18" charset="0"/>
              </a:rPr>
              <a:t>solution offers an efficient and easy-to-use framework for analysing employee performance using Microsoft Excel. It includes custom Excel sheets for data input, automated performance calculations, dynamic analysis with PivotTables, and interactive dashboards for real-time insights</a:t>
            </a:r>
            <a:r>
              <a:rPr lang="en-US" dirty="0" smtClean="0">
                <a:latin typeface="Baskerville Old Face" panose="02020602080505020303" pitchFamily="18" charset="0"/>
              </a:rPr>
              <a:t>.</a:t>
            </a:r>
          </a:p>
          <a:p>
            <a:endParaRPr lang="en-US" dirty="0">
              <a:latin typeface="Baskerville Old Face" panose="02020602080505020303" pitchFamily="18" charset="0"/>
            </a:endParaRPr>
          </a:p>
          <a:p>
            <a:r>
              <a:rPr lang="en-US" dirty="0" smtClean="0">
                <a:latin typeface="Baskerville Old Face" panose="02020602080505020303" pitchFamily="18" charset="0"/>
              </a:rPr>
              <a:t> </a:t>
            </a:r>
            <a:r>
              <a:rPr lang="en-US" b="1" dirty="0">
                <a:latin typeface="Baskerville Old Face" panose="02020602080505020303" pitchFamily="18" charset="0"/>
              </a:rPr>
              <a:t>Value </a:t>
            </a:r>
            <a:r>
              <a:rPr lang="en-US" b="1" dirty="0" smtClean="0">
                <a:latin typeface="Baskerville Old Face" panose="02020602080505020303" pitchFamily="18" charset="0"/>
              </a:rPr>
              <a:t>Proposition</a:t>
            </a:r>
            <a:r>
              <a:rPr lang="en-US" dirty="0" smtClean="0">
                <a:latin typeface="Baskerville Old Face" panose="02020602080505020303" pitchFamily="18" charset="0"/>
              </a:rPr>
              <a:t>:</a:t>
            </a:r>
          </a:p>
          <a:p>
            <a:endParaRPr lang="en-US" dirty="0" smtClean="0">
              <a:latin typeface="Baskerville Old Face" panose="02020602080505020303" pitchFamily="18" charset="0"/>
            </a:endParaRPr>
          </a:p>
          <a:p>
            <a:r>
              <a:rPr lang="en-US" b="1" dirty="0" smtClean="0">
                <a:latin typeface="Baskerville Old Face" panose="02020602080505020303" pitchFamily="18" charset="0"/>
              </a:rPr>
              <a:t>Cost-Effective</a:t>
            </a:r>
            <a:r>
              <a:rPr lang="en-US" dirty="0" smtClean="0">
                <a:latin typeface="Baskerville Old Face" panose="02020602080505020303" pitchFamily="18" charset="0"/>
              </a:rPr>
              <a:t>: Uses </a:t>
            </a:r>
            <a:r>
              <a:rPr lang="en-US" dirty="0">
                <a:latin typeface="Baskerville Old Face" panose="02020602080505020303" pitchFamily="18" charset="0"/>
              </a:rPr>
              <a:t>Excel, avoiding the need for expensive </a:t>
            </a:r>
            <a:r>
              <a:rPr lang="en-US" dirty="0" smtClean="0">
                <a:latin typeface="Baskerville Old Face" panose="02020602080505020303" pitchFamily="18" charset="0"/>
              </a:rPr>
              <a:t>software.</a:t>
            </a:r>
          </a:p>
          <a:p>
            <a:r>
              <a:rPr lang="en-US" b="1" dirty="0" smtClean="0">
                <a:latin typeface="Baskerville Old Face" panose="02020602080505020303" pitchFamily="18" charset="0"/>
              </a:rPr>
              <a:t>Customizable </a:t>
            </a:r>
            <a:r>
              <a:rPr lang="en-US" b="1" dirty="0">
                <a:latin typeface="Baskerville Old Face" panose="02020602080505020303" pitchFamily="18" charset="0"/>
              </a:rPr>
              <a:t>and </a:t>
            </a:r>
            <a:r>
              <a:rPr lang="en-US" b="1" dirty="0" smtClean="0">
                <a:latin typeface="Baskerville Old Face" panose="02020602080505020303" pitchFamily="18" charset="0"/>
              </a:rPr>
              <a:t>Scalable</a:t>
            </a:r>
            <a:r>
              <a:rPr lang="en-US" dirty="0" smtClean="0">
                <a:latin typeface="Baskerville Old Face" panose="02020602080505020303" pitchFamily="18" charset="0"/>
              </a:rPr>
              <a:t>: </a:t>
            </a:r>
            <a:r>
              <a:rPr lang="en-US" dirty="0">
                <a:latin typeface="Baskerville Old Face" panose="02020602080505020303" pitchFamily="18" charset="0"/>
              </a:rPr>
              <a:t>Fits any organization’s needs and grows with your </a:t>
            </a:r>
            <a:r>
              <a:rPr lang="en-US" dirty="0" smtClean="0">
                <a:latin typeface="Baskerville Old Face" panose="02020602080505020303" pitchFamily="18" charset="0"/>
              </a:rPr>
              <a:t>business.</a:t>
            </a:r>
          </a:p>
          <a:p>
            <a:r>
              <a:rPr lang="en-US" b="1" dirty="0" smtClean="0">
                <a:latin typeface="Baskerville Old Face" panose="02020602080505020303" pitchFamily="18" charset="0"/>
              </a:rPr>
              <a:t>Data-Driven Decisions</a:t>
            </a:r>
            <a:r>
              <a:rPr lang="en-US" dirty="0" smtClean="0">
                <a:latin typeface="Baskerville Old Face" panose="02020602080505020303" pitchFamily="18" charset="0"/>
              </a:rPr>
              <a:t>: </a:t>
            </a:r>
            <a:r>
              <a:rPr lang="en-US" dirty="0">
                <a:latin typeface="Baskerville Old Face" panose="02020602080505020303" pitchFamily="18" charset="0"/>
              </a:rPr>
              <a:t>Provides accurate insights for better HR and management </a:t>
            </a:r>
            <a:r>
              <a:rPr lang="en-US" dirty="0" smtClean="0">
                <a:latin typeface="Baskerville Old Face" panose="02020602080505020303" pitchFamily="18" charset="0"/>
              </a:rPr>
              <a:t>decisions</a:t>
            </a:r>
          </a:p>
          <a:p>
            <a:r>
              <a:rPr lang="en-US" b="1" dirty="0" smtClean="0">
                <a:latin typeface="Baskerville Old Face" panose="02020602080505020303" pitchFamily="18" charset="0"/>
              </a:rPr>
              <a:t>Boosts Productivity</a:t>
            </a:r>
            <a:r>
              <a:rPr lang="en-US" dirty="0" smtClean="0">
                <a:latin typeface="Baskerville Old Face" panose="02020602080505020303" pitchFamily="18" charset="0"/>
              </a:rPr>
              <a:t>: </a:t>
            </a:r>
            <a:r>
              <a:rPr lang="en-US" dirty="0">
                <a:latin typeface="Baskerville Old Face" panose="02020602080505020303" pitchFamily="18" charset="0"/>
              </a:rPr>
              <a:t>Identifies high performers and areas for </a:t>
            </a:r>
            <a:r>
              <a:rPr lang="en-US" dirty="0" smtClean="0">
                <a:latin typeface="Baskerville Old Face" panose="02020602080505020303" pitchFamily="18" charset="0"/>
              </a:rPr>
              <a:t>improvement.</a:t>
            </a:r>
          </a:p>
          <a:p>
            <a:r>
              <a:rPr lang="en-US" b="1" dirty="0" smtClean="0">
                <a:latin typeface="Baskerville Old Face" panose="02020602080505020303" pitchFamily="18" charset="0"/>
              </a:rPr>
              <a:t>User-Friendly</a:t>
            </a:r>
            <a:r>
              <a:rPr lang="en-US" dirty="0" smtClean="0">
                <a:latin typeface="Baskerville Old Face" panose="02020602080505020303" pitchFamily="18" charset="0"/>
              </a:rPr>
              <a:t>: </a:t>
            </a:r>
            <a:r>
              <a:rPr lang="en-US" dirty="0">
                <a:latin typeface="Baskerville Old Face" panose="02020602080505020303" pitchFamily="18" charset="0"/>
              </a:rPr>
              <a:t>Simple, intuitive dashboards for easy data </a:t>
            </a:r>
            <a:r>
              <a:rPr lang="en-US" dirty="0" smtClean="0">
                <a:latin typeface="Baskerville Old Face" panose="02020602080505020303" pitchFamily="18" charset="0"/>
              </a:rPr>
              <a:t>access.</a:t>
            </a:r>
          </a:p>
          <a:p>
            <a:r>
              <a:rPr lang="en-US" b="1" dirty="0" smtClean="0">
                <a:latin typeface="Baskerville Old Face" panose="02020602080505020303" pitchFamily="18" charset="0"/>
              </a:rPr>
              <a:t>Transparency </a:t>
            </a:r>
            <a:r>
              <a:rPr lang="en-US" b="1" dirty="0">
                <a:latin typeface="Baskerville Old Face" panose="02020602080505020303" pitchFamily="18" charset="0"/>
              </a:rPr>
              <a:t>and </a:t>
            </a:r>
            <a:r>
              <a:rPr lang="en-US" b="1" dirty="0" smtClean="0">
                <a:latin typeface="Baskerville Old Face" panose="02020602080505020303" pitchFamily="18" charset="0"/>
              </a:rPr>
              <a:t>Accountability</a:t>
            </a:r>
            <a:r>
              <a:rPr lang="en-US" dirty="0" smtClean="0">
                <a:latin typeface="Baskerville Old Face" panose="02020602080505020303" pitchFamily="18" charset="0"/>
              </a:rPr>
              <a:t>: </a:t>
            </a:r>
            <a:r>
              <a:rPr lang="en-US" dirty="0">
                <a:latin typeface="Baskerville Old Face" panose="02020602080505020303" pitchFamily="18" charset="0"/>
              </a:rPr>
              <a:t>Promotes a clear view of performance across the </a:t>
            </a:r>
            <a:r>
              <a:rPr lang="en-US" dirty="0" smtClean="0">
                <a:latin typeface="Baskerville Old Face" panose="02020602080505020303" pitchFamily="18" charset="0"/>
              </a:rPr>
              <a:t>organization.</a:t>
            </a:r>
          </a:p>
          <a:p>
            <a:r>
              <a:rPr lang="en-US" b="1" dirty="0" smtClean="0">
                <a:latin typeface="Baskerville Old Face" panose="02020602080505020303" pitchFamily="18" charset="0"/>
              </a:rPr>
              <a:t>Secure </a:t>
            </a:r>
            <a:r>
              <a:rPr lang="en-US" b="1" dirty="0">
                <a:latin typeface="Baskerville Old Face" panose="02020602080505020303" pitchFamily="18" charset="0"/>
              </a:rPr>
              <a:t>and </a:t>
            </a:r>
            <a:r>
              <a:rPr lang="en-US" b="1" dirty="0" smtClean="0">
                <a:latin typeface="Baskerville Old Face" panose="02020602080505020303" pitchFamily="18" charset="0"/>
              </a:rPr>
              <a:t>Compliant</a:t>
            </a:r>
            <a:r>
              <a:rPr lang="en-US" dirty="0" smtClean="0">
                <a:latin typeface="Baskerville Old Face" panose="02020602080505020303" pitchFamily="18" charset="0"/>
              </a:rPr>
              <a:t>: </a:t>
            </a:r>
            <a:r>
              <a:rPr lang="en-US" dirty="0">
                <a:latin typeface="Baskerville Old Face" panose="02020602080505020303" pitchFamily="18" charset="0"/>
              </a:rPr>
              <a:t>Safeguards employee data and ensures regulatory </a:t>
            </a:r>
            <a:r>
              <a:rPr lang="en-US" dirty="0" smtClean="0">
                <a:latin typeface="Baskerville Old Face" panose="02020602080505020303" pitchFamily="18" charset="0"/>
              </a:rPr>
              <a:t>compliance</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DATASET DESCRIPTION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371600" y="2133600"/>
            <a:ext cx="10972800" cy="2769989"/>
          </a:xfrm>
        </p:spPr>
        <p:txBody>
          <a:bodyPr/>
          <a:lstStyle/>
          <a:p>
            <a:pPr marL="285750" indent="-285750">
              <a:buFont typeface="Arial" panose="020B0604020202020204" pitchFamily="34" charset="0"/>
              <a:buChar char="•"/>
            </a:pPr>
            <a:r>
              <a:rPr lang="en-US" sz="2000" dirty="0">
                <a:latin typeface="Baskerville Old Face" panose="02020602080505020303" pitchFamily="18" charset="0"/>
              </a:rPr>
              <a:t>Employee </a:t>
            </a:r>
            <a:r>
              <a:rPr lang="en-US" sz="2000" dirty="0" smtClean="0">
                <a:latin typeface="Baskerville Old Face" panose="02020602080505020303" pitchFamily="18" charset="0"/>
              </a:rPr>
              <a:t>ID</a:t>
            </a:r>
          </a:p>
          <a:p>
            <a:pPr marL="285750" indent="-285750">
              <a:buFont typeface="Arial" panose="020B0604020202020204" pitchFamily="34" charset="0"/>
              <a:buChar char="•"/>
            </a:pPr>
            <a:r>
              <a:rPr lang="en-US" sz="2000" dirty="0" smtClean="0">
                <a:latin typeface="Baskerville Old Face" panose="02020602080505020303" pitchFamily="18" charset="0"/>
              </a:rPr>
              <a:t>First name</a:t>
            </a:r>
          </a:p>
          <a:p>
            <a:pPr marL="285750" indent="-285750">
              <a:buFont typeface="Arial" panose="020B0604020202020204" pitchFamily="34" charset="0"/>
              <a:buChar char="•"/>
            </a:pPr>
            <a:r>
              <a:rPr lang="en-US" sz="2000" dirty="0" smtClean="0">
                <a:latin typeface="Baskerville Old Face" panose="02020602080505020303" pitchFamily="18" charset="0"/>
              </a:rPr>
              <a:t>Last name</a:t>
            </a:r>
          </a:p>
          <a:p>
            <a:pPr marL="285750" indent="-285750">
              <a:buFont typeface="Arial" panose="020B0604020202020204" pitchFamily="34" charset="0"/>
              <a:buChar char="•"/>
            </a:pPr>
            <a:r>
              <a:rPr lang="en-US" sz="2000" dirty="0" smtClean="0">
                <a:latin typeface="Baskerville Old Face" panose="02020602080505020303" pitchFamily="18" charset="0"/>
              </a:rPr>
              <a:t>Business unit</a:t>
            </a:r>
          </a:p>
          <a:p>
            <a:pPr marL="285750" indent="-285750">
              <a:buFont typeface="Arial" panose="020B0604020202020204" pitchFamily="34" charset="0"/>
              <a:buChar char="•"/>
            </a:pPr>
            <a:r>
              <a:rPr lang="en-US" sz="2000" dirty="0" smtClean="0">
                <a:latin typeface="Baskerville Old Face" panose="02020602080505020303" pitchFamily="18" charset="0"/>
              </a:rPr>
              <a:t>Employee status</a:t>
            </a:r>
          </a:p>
          <a:p>
            <a:pPr marL="285750" indent="-285750">
              <a:buFont typeface="Arial" panose="020B0604020202020204" pitchFamily="34" charset="0"/>
              <a:buChar char="•"/>
            </a:pPr>
            <a:r>
              <a:rPr lang="en-US" sz="2000" dirty="0" smtClean="0">
                <a:latin typeface="Baskerville Old Face" panose="02020602080505020303" pitchFamily="18" charset="0"/>
              </a:rPr>
              <a:t>Employee </a:t>
            </a:r>
            <a:r>
              <a:rPr lang="en-US" sz="2000" dirty="0">
                <a:latin typeface="Baskerville Old Face" panose="02020602080505020303" pitchFamily="18" charset="0"/>
              </a:rPr>
              <a:t>type </a:t>
            </a:r>
            <a:endParaRPr lang="en-US" sz="2000" dirty="0" smtClean="0">
              <a:latin typeface="Baskerville Old Face" panose="02020602080505020303" pitchFamily="18" charset="0"/>
            </a:endParaRPr>
          </a:p>
          <a:p>
            <a:pPr marL="285750" indent="-285750">
              <a:buFont typeface="Arial" panose="020B0604020202020204" pitchFamily="34" charset="0"/>
              <a:buChar char="•"/>
            </a:pPr>
            <a:r>
              <a:rPr lang="en-US" sz="2000" dirty="0" smtClean="0">
                <a:latin typeface="Baskerville Old Face" panose="02020602080505020303" pitchFamily="18" charset="0"/>
              </a:rPr>
              <a:t>Employee </a:t>
            </a:r>
            <a:r>
              <a:rPr lang="en-US" sz="2000" dirty="0">
                <a:latin typeface="Baskerville Old Face" panose="02020602080505020303" pitchFamily="18" charset="0"/>
              </a:rPr>
              <a:t>classification </a:t>
            </a:r>
            <a:r>
              <a:rPr lang="en-US" sz="2000" dirty="0" smtClean="0">
                <a:latin typeface="Baskerville Old Face" panose="02020602080505020303" pitchFamily="18" charset="0"/>
              </a:rPr>
              <a:t>type</a:t>
            </a:r>
          </a:p>
          <a:p>
            <a:pPr marL="285750" indent="-285750">
              <a:buFont typeface="Arial" panose="020B0604020202020204" pitchFamily="34" charset="0"/>
              <a:buChar char="•"/>
            </a:pPr>
            <a:r>
              <a:rPr lang="en-US" sz="2000" dirty="0" smtClean="0">
                <a:latin typeface="Baskerville Old Face" panose="02020602080505020303" pitchFamily="18" charset="0"/>
              </a:rPr>
              <a:t>Performance score</a:t>
            </a:r>
          </a:p>
          <a:p>
            <a:pPr marL="285750" indent="-285750">
              <a:buFont typeface="Arial" panose="020B0604020202020204" pitchFamily="34" charset="0"/>
              <a:buChar char="•"/>
            </a:pPr>
            <a:r>
              <a:rPr lang="en-US" sz="2000" dirty="0" smtClean="0">
                <a:latin typeface="Baskerville Old Face" panose="02020602080505020303" pitchFamily="18" charset="0"/>
              </a:rPr>
              <a:t>Current</a:t>
            </a:r>
            <a:r>
              <a:rPr lang="en-US" sz="2000" dirty="0">
                <a:latin typeface="Baskerville Old Face" panose="02020602080505020303" pitchFamily="18" charset="0"/>
              </a:rPr>
              <a:t> employee rating</a:t>
            </a:r>
            <a:endParaRPr lang="en-IN" sz="2000" dirty="0">
              <a:latin typeface="Baskerville Old Face" panose="020206020805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85859" y="17228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10" name="Text Placeholder 9"/>
          <p:cNvSpPr>
            <a:spLocks noGrp="1"/>
          </p:cNvSpPr>
          <p:nvPr>
            <p:ph type="body" idx="1"/>
          </p:nvPr>
        </p:nvSpPr>
        <p:spPr>
          <a:xfrm>
            <a:off x="2347326" y="2219821"/>
            <a:ext cx="7234824" cy="1302898"/>
          </a:xfrm>
        </p:spPr>
        <p:txBody>
          <a:bodyPr/>
          <a:lstStyle/>
          <a:p>
            <a:pPr algn="just"/>
            <a:r>
              <a:rPr lang="en-US" sz="2800" dirty="0">
                <a:latin typeface="Baskerville Old Face" panose="02020602080505020303" pitchFamily="18" charset="0"/>
              </a:rPr>
              <a:t>=IF(AND(Z8&gt;=5),"VERY HIGH",IF(AND(Z8&gt;=4),"HIGH",IF(AND(Z8&gt;=3),"MED","LOW")))</a:t>
            </a:r>
            <a:endParaRPr lang="en-IN" sz="2800" dirty="0">
              <a:latin typeface="Baskerville Old Face" panose="02020602080505020303"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33175"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object 4"/>
          <p:cNvSpPr/>
          <p:nvPr/>
        </p:nvSpPr>
        <p:spPr>
          <a:xfrm>
            <a:off x="4419600" y="46179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662</Words>
  <Application>Microsoft Office PowerPoint</Application>
  <PresentationFormat>Widescreen</PresentationFormat>
  <Paragraphs>164</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Baskerville Old Face</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18</cp:revision>
  <dcterms:created xsi:type="dcterms:W3CDTF">2024-03-29T15:07:22Z</dcterms:created>
  <dcterms:modified xsi:type="dcterms:W3CDTF">2024-08-30T03:50:37Z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