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5" r:id="rId5"/>
    <p:sldId id="264" r:id="rId6"/>
    <p:sldId id="260" r:id="rId7"/>
    <p:sldId id="257" r:id="rId8"/>
    <p:sldId id="259"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Lamphear" initials="EL" lastIdx="1" clrIdx="0">
    <p:extLst>
      <p:ext uri="{19B8F6BF-5375-455C-9EA6-DF929625EA0E}">
        <p15:presenceInfo xmlns:p15="http://schemas.microsoft.com/office/powerpoint/2012/main" userId="7a08e883c10906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84" d="100"/>
          <a:sy n="84" d="100"/>
        </p:scale>
        <p:origin x="105"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8T22:20:26.467"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9E50C-E49C-4737-B888-FA7366EFF419}" type="doc">
      <dgm:prSet loTypeId="urn:microsoft.com/office/officeart/2005/8/layout/process1" loCatId="process" qsTypeId="urn:microsoft.com/office/officeart/2005/8/quickstyle/simple1" qsCatId="simple" csTypeId="urn:microsoft.com/office/officeart/2005/8/colors/accent2_2" csCatId="accent2" phldr="1"/>
      <dgm:spPr/>
    </dgm:pt>
    <dgm:pt modelId="{7A4CD105-A3B9-4AE5-B94D-5DD87DDC55CD}">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t>Bad data we feed the system </a:t>
          </a:r>
        </a:p>
      </dgm:t>
    </dgm:pt>
    <dgm:pt modelId="{F7B2AE9C-AF18-4F2F-A236-53E95AACB024}" type="parTrans" cxnId="{F55A13CD-E510-472F-84AE-9757EEABC27F}">
      <dgm:prSet/>
      <dgm:spPr/>
      <dgm:t>
        <a:bodyPr/>
        <a:lstStyle/>
        <a:p>
          <a:endParaRPr lang="en-US"/>
        </a:p>
      </dgm:t>
    </dgm:pt>
    <dgm:pt modelId="{EAF949B9-C67C-4326-B0A1-6FB8F0E31B79}" type="sibTrans" cxnId="{F55A13CD-E510-472F-84AE-9757EEABC27F}">
      <dgm:prSet/>
      <dgm:spPr/>
      <dgm:t>
        <a:bodyPr/>
        <a:lstStyle/>
        <a:p>
          <a:endParaRPr lang="en-US"/>
        </a:p>
      </dgm:t>
    </dgm:pt>
    <dgm:pt modelId="{00769669-A2E8-4D9D-8E1E-727D8827662C}">
      <dgm:prSet phldrT="[Text]"/>
      <dgm:spPr/>
      <dgm:t>
        <a:bodyPr/>
        <a:lstStyle/>
        <a:p>
          <a:r>
            <a:rPr lang="en-US" dirty="0"/>
            <a:t>System process the data using </a:t>
          </a:r>
          <a:r>
            <a:rPr lang="en-US" dirty="0" err="1"/>
            <a:t>HeapSort</a:t>
          </a:r>
          <a:r>
            <a:rPr lang="en-US" dirty="0"/>
            <a:t> </a:t>
          </a:r>
        </a:p>
      </dgm:t>
    </dgm:pt>
    <dgm:pt modelId="{0904621C-F18B-4B7A-9C55-36B41DED2150}" type="parTrans" cxnId="{2E29E746-192A-4F25-87E3-A2F12B696E90}">
      <dgm:prSet/>
      <dgm:spPr/>
      <dgm:t>
        <a:bodyPr/>
        <a:lstStyle/>
        <a:p>
          <a:endParaRPr lang="en-US"/>
        </a:p>
      </dgm:t>
    </dgm:pt>
    <dgm:pt modelId="{6FEA09D0-F670-4ACD-BF22-AE06C3A77B5B}" type="sibTrans" cxnId="{2E29E746-192A-4F25-87E3-A2F12B696E90}">
      <dgm:prSet/>
      <dgm:spPr/>
      <dgm:t>
        <a:bodyPr/>
        <a:lstStyle/>
        <a:p>
          <a:endParaRPr lang="en-US"/>
        </a:p>
      </dgm:t>
    </dgm:pt>
    <dgm:pt modelId="{9BB0A328-AFE7-4A86-8870-EC0B1957CCE2}">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t>System took very </a:t>
          </a:r>
          <a:r>
            <a:rPr lang="en-US" dirty="0" err="1"/>
            <a:t>very</a:t>
          </a:r>
          <a:r>
            <a:rPr lang="en-US" dirty="0"/>
            <a:t> </a:t>
          </a:r>
          <a:r>
            <a:rPr lang="en-US" dirty="0" err="1"/>
            <a:t>very</a:t>
          </a:r>
          <a:r>
            <a:rPr lang="en-US" dirty="0"/>
            <a:t> long time for processing data and attack success</a:t>
          </a:r>
        </a:p>
      </dgm:t>
    </dgm:pt>
    <dgm:pt modelId="{2DEEE61F-F74E-4318-BC97-40D63DAFAE83}" type="parTrans" cxnId="{8819AB27-4574-4E42-BFAD-4BDF17A1864D}">
      <dgm:prSet/>
      <dgm:spPr/>
      <dgm:t>
        <a:bodyPr/>
        <a:lstStyle/>
        <a:p>
          <a:endParaRPr lang="en-US"/>
        </a:p>
      </dgm:t>
    </dgm:pt>
    <dgm:pt modelId="{D503B442-7E2B-408B-B611-32F8E1543C27}" type="sibTrans" cxnId="{8819AB27-4574-4E42-BFAD-4BDF17A1864D}">
      <dgm:prSet/>
      <dgm:spPr/>
      <dgm:t>
        <a:bodyPr/>
        <a:lstStyle/>
        <a:p>
          <a:endParaRPr lang="en-US"/>
        </a:p>
      </dgm:t>
    </dgm:pt>
    <dgm:pt modelId="{4D49C0E7-0F7D-44CF-92CF-983975100C61}" type="pres">
      <dgm:prSet presAssocID="{3A99E50C-E49C-4737-B888-FA7366EFF419}" presName="Name0" presStyleCnt="0">
        <dgm:presLayoutVars>
          <dgm:dir/>
          <dgm:resizeHandles val="exact"/>
        </dgm:presLayoutVars>
      </dgm:prSet>
      <dgm:spPr/>
    </dgm:pt>
    <dgm:pt modelId="{A3FC39E5-6F32-4982-BEA1-225C90C509BD}" type="pres">
      <dgm:prSet presAssocID="{7A4CD105-A3B9-4AE5-B94D-5DD87DDC55CD}" presName="node" presStyleLbl="node1" presStyleIdx="0" presStyleCnt="3" custLinFactNeighborX="-836" custLinFactNeighborY="74349">
        <dgm:presLayoutVars>
          <dgm:bulletEnabled val="1"/>
        </dgm:presLayoutVars>
      </dgm:prSet>
      <dgm:spPr/>
    </dgm:pt>
    <dgm:pt modelId="{F44F366C-60B5-4C69-841A-2A652FB833C5}" type="pres">
      <dgm:prSet presAssocID="{EAF949B9-C67C-4326-B0A1-6FB8F0E31B79}" presName="sibTrans" presStyleLbl="sibTrans2D1" presStyleIdx="0" presStyleCnt="2"/>
      <dgm:spPr/>
    </dgm:pt>
    <dgm:pt modelId="{CD7344B8-217E-4899-ADE6-F81414887F8D}" type="pres">
      <dgm:prSet presAssocID="{EAF949B9-C67C-4326-B0A1-6FB8F0E31B79}" presName="connectorText" presStyleLbl="sibTrans2D1" presStyleIdx="0" presStyleCnt="2"/>
      <dgm:spPr/>
    </dgm:pt>
    <dgm:pt modelId="{9F9DFBFA-8F1F-446C-B2B4-9D8E305A6343}" type="pres">
      <dgm:prSet presAssocID="{00769669-A2E8-4D9D-8E1E-727D8827662C}" presName="node" presStyleLbl="node1" presStyleIdx="1" presStyleCnt="3" custLinFactNeighborY="-33457">
        <dgm:presLayoutVars>
          <dgm:bulletEnabled val="1"/>
        </dgm:presLayoutVars>
      </dgm:prSet>
      <dgm:spPr/>
    </dgm:pt>
    <dgm:pt modelId="{3907901E-9099-40A9-ACCA-0B6A80A506F6}" type="pres">
      <dgm:prSet presAssocID="{6FEA09D0-F670-4ACD-BF22-AE06C3A77B5B}" presName="sibTrans" presStyleLbl="sibTrans2D1" presStyleIdx="1" presStyleCnt="2"/>
      <dgm:spPr/>
    </dgm:pt>
    <dgm:pt modelId="{A0C7F422-FF0C-40D9-BC0C-FB95AE1BD844}" type="pres">
      <dgm:prSet presAssocID="{6FEA09D0-F670-4ACD-BF22-AE06C3A77B5B}" presName="connectorText" presStyleLbl="sibTrans2D1" presStyleIdx="1" presStyleCnt="2"/>
      <dgm:spPr/>
    </dgm:pt>
    <dgm:pt modelId="{5066800B-4A61-44A5-ABDC-87AE811AC912}" type="pres">
      <dgm:prSet presAssocID="{9BB0A328-AFE7-4A86-8870-EC0B1957CCE2}" presName="node" presStyleLbl="node1" presStyleIdx="2" presStyleCnt="3" custLinFactNeighborX="837" custLinFactNeighborY="73606">
        <dgm:presLayoutVars>
          <dgm:bulletEnabled val="1"/>
        </dgm:presLayoutVars>
      </dgm:prSet>
      <dgm:spPr/>
    </dgm:pt>
  </dgm:ptLst>
  <dgm:cxnLst>
    <dgm:cxn modelId="{8819AB27-4574-4E42-BFAD-4BDF17A1864D}" srcId="{3A99E50C-E49C-4737-B888-FA7366EFF419}" destId="{9BB0A328-AFE7-4A86-8870-EC0B1957CCE2}" srcOrd="2" destOrd="0" parTransId="{2DEEE61F-F74E-4318-BC97-40D63DAFAE83}" sibTransId="{D503B442-7E2B-408B-B611-32F8E1543C27}"/>
    <dgm:cxn modelId="{EB624729-A842-40F7-92B6-1516CCD3571B}" type="presOf" srcId="{EAF949B9-C67C-4326-B0A1-6FB8F0E31B79}" destId="{CD7344B8-217E-4899-ADE6-F81414887F8D}" srcOrd="1" destOrd="0" presId="urn:microsoft.com/office/officeart/2005/8/layout/process1"/>
    <dgm:cxn modelId="{6A375B3E-14A5-4433-8524-4BD142787991}" type="presOf" srcId="{EAF949B9-C67C-4326-B0A1-6FB8F0E31B79}" destId="{F44F366C-60B5-4C69-841A-2A652FB833C5}" srcOrd="0" destOrd="0" presId="urn:microsoft.com/office/officeart/2005/8/layout/process1"/>
    <dgm:cxn modelId="{2E29E746-192A-4F25-87E3-A2F12B696E90}" srcId="{3A99E50C-E49C-4737-B888-FA7366EFF419}" destId="{00769669-A2E8-4D9D-8E1E-727D8827662C}" srcOrd="1" destOrd="0" parTransId="{0904621C-F18B-4B7A-9C55-36B41DED2150}" sibTransId="{6FEA09D0-F670-4ACD-BF22-AE06C3A77B5B}"/>
    <dgm:cxn modelId="{A4DB9C7A-915D-4DF4-967C-EDAC3009A86B}" type="presOf" srcId="{9BB0A328-AFE7-4A86-8870-EC0B1957CCE2}" destId="{5066800B-4A61-44A5-ABDC-87AE811AC912}" srcOrd="0" destOrd="0" presId="urn:microsoft.com/office/officeart/2005/8/layout/process1"/>
    <dgm:cxn modelId="{816AD48B-A2C2-4765-90C8-5C7CF5C2BFD5}" type="presOf" srcId="{00769669-A2E8-4D9D-8E1E-727D8827662C}" destId="{9F9DFBFA-8F1F-446C-B2B4-9D8E305A6343}" srcOrd="0" destOrd="0" presId="urn:microsoft.com/office/officeart/2005/8/layout/process1"/>
    <dgm:cxn modelId="{985C6D8D-0267-49C0-ABD9-2A13C6B94AC3}" type="presOf" srcId="{3A99E50C-E49C-4737-B888-FA7366EFF419}" destId="{4D49C0E7-0F7D-44CF-92CF-983975100C61}" srcOrd="0" destOrd="0" presId="urn:microsoft.com/office/officeart/2005/8/layout/process1"/>
    <dgm:cxn modelId="{D93CD68F-C25A-4B3F-BF04-9F96DAD3C667}" type="presOf" srcId="{6FEA09D0-F670-4ACD-BF22-AE06C3A77B5B}" destId="{3907901E-9099-40A9-ACCA-0B6A80A506F6}" srcOrd="0" destOrd="0" presId="urn:microsoft.com/office/officeart/2005/8/layout/process1"/>
    <dgm:cxn modelId="{43E43AA7-95C4-443D-86BB-5A377E0C6C73}" type="presOf" srcId="{6FEA09D0-F670-4ACD-BF22-AE06C3A77B5B}" destId="{A0C7F422-FF0C-40D9-BC0C-FB95AE1BD844}" srcOrd="1" destOrd="0" presId="urn:microsoft.com/office/officeart/2005/8/layout/process1"/>
    <dgm:cxn modelId="{F55A13CD-E510-472F-84AE-9757EEABC27F}" srcId="{3A99E50C-E49C-4737-B888-FA7366EFF419}" destId="{7A4CD105-A3B9-4AE5-B94D-5DD87DDC55CD}" srcOrd="0" destOrd="0" parTransId="{F7B2AE9C-AF18-4F2F-A236-53E95AACB024}" sibTransId="{EAF949B9-C67C-4326-B0A1-6FB8F0E31B79}"/>
    <dgm:cxn modelId="{F543B9EA-9EE9-46C5-A8ED-4282EA3BAD99}" type="presOf" srcId="{7A4CD105-A3B9-4AE5-B94D-5DD87DDC55CD}" destId="{A3FC39E5-6F32-4982-BEA1-225C90C509BD}" srcOrd="0" destOrd="0" presId="urn:microsoft.com/office/officeart/2005/8/layout/process1"/>
    <dgm:cxn modelId="{ABDD3554-D8AE-4A76-AE83-7CEEF916D866}" type="presParOf" srcId="{4D49C0E7-0F7D-44CF-92CF-983975100C61}" destId="{A3FC39E5-6F32-4982-BEA1-225C90C509BD}" srcOrd="0" destOrd="0" presId="urn:microsoft.com/office/officeart/2005/8/layout/process1"/>
    <dgm:cxn modelId="{D306DA58-AE32-4A95-BA11-323552EEC645}" type="presParOf" srcId="{4D49C0E7-0F7D-44CF-92CF-983975100C61}" destId="{F44F366C-60B5-4C69-841A-2A652FB833C5}" srcOrd="1" destOrd="0" presId="urn:microsoft.com/office/officeart/2005/8/layout/process1"/>
    <dgm:cxn modelId="{24D0C5E2-3145-49FB-8348-DE909E1DA673}" type="presParOf" srcId="{F44F366C-60B5-4C69-841A-2A652FB833C5}" destId="{CD7344B8-217E-4899-ADE6-F81414887F8D}" srcOrd="0" destOrd="0" presId="urn:microsoft.com/office/officeart/2005/8/layout/process1"/>
    <dgm:cxn modelId="{3DA6316A-5037-4467-9C16-C93985A48E87}" type="presParOf" srcId="{4D49C0E7-0F7D-44CF-92CF-983975100C61}" destId="{9F9DFBFA-8F1F-446C-B2B4-9D8E305A6343}" srcOrd="2" destOrd="0" presId="urn:microsoft.com/office/officeart/2005/8/layout/process1"/>
    <dgm:cxn modelId="{3B601152-36AD-45E1-8C58-7EEFE4CB4F83}" type="presParOf" srcId="{4D49C0E7-0F7D-44CF-92CF-983975100C61}" destId="{3907901E-9099-40A9-ACCA-0B6A80A506F6}" srcOrd="3" destOrd="0" presId="urn:microsoft.com/office/officeart/2005/8/layout/process1"/>
    <dgm:cxn modelId="{BD53AA68-7519-4149-85EA-F91AB1C848FB}" type="presParOf" srcId="{3907901E-9099-40A9-ACCA-0B6A80A506F6}" destId="{A0C7F422-FF0C-40D9-BC0C-FB95AE1BD844}" srcOrd="0" destOrd="0" presId="urn:microsoft.com/office/officeart/2005/8/layout/process1"/>
    <dgm:cxn modelId="{11460848-9D8F-468F-9246-2A138C53A03F}" type="presParOf" srcId="{4D49C0E7-0F7D-44CF-92CF-983975100C61}" destId="{5066800B-4A61-44A5-ABDC-87AE811AC91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9E50C-E49C-4737-B888-FA7366EFF419}" type="doc">
      <dgm:prSet loTypeId="urn:microsoft.com/office/officeart/2005/8/layout/process1" loCatId="process" qsTypeId="urn:microsoft.com/office/officeart/2005/8/quickstyle/simple1" qsCatId="simple" csTypeId="urn:microsoft.com/office/officeart/2005/8/colors/accent6_2" csCatId="accent6" phldr="1"/>
      <dgm:spPr/>
    </dgm:pt>
    <dgm:pt modelId="{7A4CD105-A3B9-4AE5-B94D-5DD87DDC55CD}">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t>Good data we feed the system </a:t>
          </a:r>
        </a:p>
      </dgm:t>
    </dgm:pt>
    <dgm:pt modelId="{F7B2AE9C-AF18-4F2F-A236-53E95AACB024}" type="parTrans" cxnId="{F55A13CD-E510-472F-84AE-9757EEABC27F}">
      <dgm:prSet/>
      <dgm:spPr/>
      <dgm:t>
        <a:bodyPr/>
        <a:lstStyle/>
        <a:p>
          <a:endParaRPr lang="en-US"/>
        </a:p>
      </dgm:t>
    </dgm:pt>
    <dgm:pt modelId="{EAF949B9-C67C-4326-B0A1-6FB8F0E31B79}" type="sibTrans" cxnId="{F55A13CD-E510-472F-84AE-9757EEABC27F}">
      <dgm:prSet/>
      <dgm:spPr/>
      <dgm:t>
        <a:bodyPr/>
        <a:lstStyle/>
        <a:p>
          <a:endParaRPr lang="en-US"/>
        </a:p>
      </dgm:t>
    </dgm:pt>
    <dgm:pt modelId="{00769669-A2E8-4D9D-8E1E-727D8827662C}">
      <dgm:prSet phldrT="[Text]">
        <dgm:style>
          <a:lnRef idx="3">
            <a:schemeClr val="lt1"/>
          </a:lnRef>
          <a:fillRef idx="1">
            <a:schemeClr val="accent3"/>
          </a:fillRef>
          <a:effectRef idx="1">
            <a:schemeClr val="accent3"/>
          </a:effectRef>
          <a:fontRef idx="minor">
            <a:schemeClr val="lt1"/>
          </a:fontRef>
        </dgm:styl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t>System process the data using </a:t>
          </a:r>
          <a:r>
            <a:rPr lang="en-US" dirty="0" err="1"/>
            <a:t>HeapSort</a:t>
          </a:r>
          <a:r>
            <a:rPr lang="en-US" dirty="0"/>
            <a:t> </a:t>
          </a:r>
        </a:p>
      </dgm:t>
    </dgm:pt>
    <dgm:pt modelId="{0904621C-F18B-4B7A-9C55-36B41DED2150}" type="parTrans" cxnId="{2E29E746-192A-4F25-87E3-A2F12B696E90}">
      <dgm:prSet/>
      <dgm:spPr/>
      <dgm:t>
        <a:bodyPr/>
        <a:lstStyle/>
        <a:p>
          <a:endParaRPr lang="en-US"/>
        </a:p>
      </dgm:t>
    </dgm:pt>
    <dgm:pt modelId="{6FEA09D0-F670-4ACD-BF22-AE06C3A77B5B}" type="sibTrans" cxnId="{2E29E746-192A-4F25-87E3-A2F12B696E90}">
      <dgm:prSet/>
      <dgm:spPr/>
      <dgm:t>
        <a:bodyPr/>
        <a:lstStyle/>
        <a:p>
          <a:endParaRPr lang="en-US"/>
        </a:p>
      </dgm:t>
    </dgm:pt>
    <dgm:pt modelId="{9BB0A328-AFE7-4A86-8870-EC0B1957CCE2}">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t>System did NOT take long time for processing data and attack failure</a:t>
          </a:r>
        </a:p>
      </dgm:t>
    </dgm:pt>
    <dgm:pt modelId="{2DEEE61F-F74E-4318-BC97-40D63DAFAE83}" type="parTrans" cxnId="{8819AB27-4574-4E42-BFAD-4BDF17A1864D}">
      <dgm:prSet/>
      <dgm:spPr/>
      <dgm:t>
        <a:bodyPr/>
        <a:lstStyle/>
        <a:p>
          <a:endParaRPr lang="en-US"/>
        </a:p>
      </dgm:t>
    </dgm:pt>
    <dgm:pt modelId="{D503B442-7E2B-408B-B611-32F8E1543C27}" type="sibTrans" cxnId="{8819AB27-4574-4E42-BFAD-4BDF17A1864D}">
      <dgm:prSet/>
      <dgm:spPr/>
      <dgm:t>
        <a:bodyPr/>
        <a:lstStyle/>
        <a:p>
          <a:endParaRPr lang="en-US"/>
        </a:p>
      </dgm:t>
    </dgm:pt>
    <dgm:pt modelId="{4D49C0E7-0F7D-44CF-92CF-983975100C61}" type="pres">
      <dgm:prSet presAssocID="{3A99E50C-E49C-4737-B888-FA7366EFF419}" presName="Name0" presStyleCnt="0">
        <dgm:presLayoutVars>
          <dgm:dir/>
          <dgm:resizeHandles val="exact"/>
        </dgm:presLayoutVars>
      </dgm:prSet>
      <dgm:spPr/>
    </dgm:pt>
    <dgm:pt modelId="{A3FC39E5-6F32-4982-BEA1-225C90C509BD}" type="pres">
      <dgm:prSet presAssocID="{7A4CD105-A3B9-4AE5-B94D-5DD87DDC55CD}" presName="node" presStyleLbl="node1" presStyleIdx="0" presStyleCnt="3" custScaleY="99926" custLinFactNeighborX="-836" custLinFactNeighborY="-98885">
        <dgm:presLayoutVars>
          <dgm:bulletEnabled val="1"/>
        </dgm:presLayoutVars>
      </dgm:prSet>
      <dgm:spPr/>
    </dgm:pt>
    <dgm:pt modelId="{F44F366C-60B5-4C69-841A-2A652FB833C5}" type="pres">
      <dgm:prSet presAssocID="{EAF949B9-C67C-4326-B0A1-6FB8F0E31B79}" presName="sibTrans" presStyleLbl="sibTrans2D1" presStyleIdx="0" presStyleCnt="2"/>
      <dgm:spPr/>
    </dgm:pt>
    <dgm:pt modelId="{CD7344B8-217E-4899-ADE6-F81414887F8D}" type="pres">
      <dgm:prSet presAssocID="{EAF949B9-C67C-4326-B0A1-6FB8F0E31B79}" presName="connectorText" presStyleLbl="sibTrans2D1" presStyleIdx="0" presStyleCnt="2"/>
      <dgm:spPr/>
    </dgm:pt>
    <dgm:pt modelId="{9F9DFBFA-8F1F-446C-B2B4-9D8E305A6343}" type="pres">
      <dgm:prSet presAssocID="{00769669-A2E8-4D9D-8E1E-727D8827662C}" presName="node" presStyleLbl="node1" presStyleIdx="1" presStyleCnt="3" custLinFactNeighborY="-15489">
        <dgm:presLayoutVars>
          <dgm:bulletEnabled val="1"/>
        </dgm:presLayoutVars>
      </dgm:prSet>
      <dgm:spPr/>
    </dgm:pt>
    <dgm:pt modelId="{3907901E-9099-40A9-ACCA-0B6A80A506F6}" type="pres">
      <dgm:prSet presAssocID="{6FEA09D0-F670-4ACD-BF22-AE06C3A77B5B}" presName="sibTrans" presStyleLbl="sibTrans2D1" presStyleIdx="1" presStyleCnt="2"/>
      <dgm:spPr/>
    </dgm:pt>
    <dgm:pt modelId="{A0C7F422-FF0C-40D9-BC0C-FB95AE1BD844}" type="pres">
      <dgm:prSet presAssocID="{6FEA09D0-F670-4ACD-BF22-AE06C3A77B5B}" presName="connectorText" presStyleLbl="sibTrans2D1" presStyleIdx="1" presStyleCnt="2"/>
      <dgm:spPr/>
    </dgm:pt>
    <dgm:pt modelId="{5066800B-4A61-44A5-ABDC-87AE811AC912}" type="pres">
      <dgm:prSet presAssocID="{9BB0A328-AFE7-4A86-8870-EC0B1957CCE2}" presName="node" presStyleLbl="node1" presStyleIdx="2" presStyleCnt="3" custLinFactNeighborX="837" custLinFactNeighborY="-88476">
        <dgm:presLayoutVars>
          <dgm:bulletEnabled val="1"/>
        </dgm:presLayoutVars>
      </dgm:prSet>
      <dgm:spPr/>
    </dgm:pt>
  </dgm:ptLst>
  <dgm:cxnLst>
    <dgm:cxn modelId="{8819AB27-4574-4E42-BFAD-4BDF17A1864D}" srcId="{3A99E50C-E49C-4737-B888-FA7366EFF419}" destId="{9BB0A328-AFE7-4A86-8870-EC0B1957CCE2}" srcOrd="2" destOrd="0" parTransId="{2DEEE61F-F74E-4318-BC97-40D63DAFAE83}" sibTransId="{D503B442-7E2B-408B-B611-32F8E1543C27}"/>
    <dgm:cxn modelId="{EB624729-A842-40F7-92B6-1516CCD3571B}" type="presOf" srcId="{EAF949B9-C67C-4326-B0A1-6FB8F0E31B79}" destId="{CD7344B8-217E-4899-ADE6-F81414887F8D}" srcOrd="1" destOrd="0" presId="urn:microsoft.com/office/officeart/2005/8/layout/process1"/>
    <dgm:cxn modelId="{6A375B3E-14A5-4433-8524-4BD142787991}" type="presOf" srcId="{EAF949B9-C67C-4326-B0A1-6FB8F0E31B79}" destId="{F44F366C-60B5-4C69-841A-2A652FB833C5}" srcOrd="0" destOrd="0" presId="urn:microsoft.com/office/officeart/2005/8/layout/process1"/>
    <dgm:cxn modelId="{2E29E746-192A-4F25-87E3-A2F12B696E90}" srcId="{3A99E50C-E49C-4737-B888-FA7366EFF419}" destId="{00769669-A2E8-4D9D-8E1E-727D8827662C}" srcOrd="1" destOrd="0" parTransId="{0904621C-F18B-4B7A-9C55-36B41DED2150}" sibTransId="{6FEA09D0-F670-4ACD-BF22-AE06C3A77B5B}"/>
    <dgm:cxn modelId="{A4DB9C7A-915D-4DF4-967C-EDAC3009A86B}" type="presOf" srcId="{9BB0A328-AFE7-4A86-8870-EC0B1957CCE2}" destId="{5066800B-4A61-44A5-ABDC-87AE811AC912}" srcOrd="0" destOrd="0" presId="urn:microsoft.com/office/officeart/2005/8/layout/process1"/>
    <dgm:cxn modelId="{816AD48B-A2C2-4765-90C8-5C7CF5C2BFD5}" type="presOf" srcId="{00769669-A2E8-4D9D-8E1E-727D8827662C}" destId="{9F9DFBFA-8F1F-446C-B2B4-9D8E305A6343}" srcOrd="0" destOrd="0" presId="urn:microsoft.com/office/officeart/2005/8/layout/process1"/>
    <dgm:cxn modelId="{985C6D8D-0267-49C0-ABD9-2A13C6B94AC3}" type="presOf" srcId="{3A99E50C-E49C-4737-B888-FA7366EFF419}" destId="{4D49C0E7-0F7D-44CF-92CF-983975100C61}" srcOrd="0" destOrd="0" presId="urn:microsoft.com/office/officeart/2005/8/layout/process1"/>
    <dgm:cxn modelId="{D93CD68F-C25A-4B3F-BF04-9F96DAD3C667}" type="presOf" srcId="{6FEA09D0-F670-4ACD-BF22-AE06C3A77B5B}" destId="{3907901E-9099-40A9-ACCA-0B6A80A506F6}" srcOrd="0" destOrd="0" presId="urn:microsoft.com/office/officeart/2005/8/layout/process1"/>
    <dgm:cxn modelId="{43E43AA7-95C4-443D-86BB-5A377E0C6C73}" type="presOf" srcId="{6FEA09D0-F670-4ACD-BF22-AE06C3A77B5B}" destId="{A0C7F422-FF0C-40D9-BC0C-FB95AE1BD844}" srcOrd="1" destOrd="0" presId="urn:microsoft.com/office/officeart/2005/8/layout/process1"/>
    <dgm:cxn modelId="{F55A13CD-E510-472F-84AE-9757EEABC27F}" srcId="{3A99E50C-E49C-4737-B888-FA7366EFF419}" destId="{7A4CD105-A3B9-4AE5-B94D-5DD87DDC55CD}" srcOrd="0" destOrd="0" parTransId="{F7B2AE9C-AF18-4F2F-A236-53E95AACB024}" sibTransId="{EAF949B9-C67C-4326-B0A1-6FB8F0E31B79}"/>
    <dgm:cxn modelId="{F543B9EA-9EE9-46C5-A8ED-4282EA3BAD99}" type="presOf" srcId="{7A4CD105-A3B9-4AE5-B94D-5DD87DDC55CD}" destId="{A3FC39E5-6F32-4982-BEA1-225C90C509BD}" srcOrd="0" destOrd="0" presId="urn:microsoft.com/office/officeart/2005/8/layout/process1"/>
    <dgm:cxn modelId="{ABDD3554-D8AE-4A76-AE83-7CEEF916D866}" type="presParOf" srcId="{4D49C0E7-0F7D-44CF-92CF-983975100C61}" destId="{A3FC39E5-6F32-4982-BEA1-225C90C509BD}" srcOrd="0" destOrd="0" presId="urn:microsoft.com/office/officeart/2005/8/layout/process1"/>
    <dgm:cxn modelId="{D306DA58-AE32-4A95-BA11-323552EEC645}" type="presParOf" srcId="{4D49C0E7-0F7D-44CF-92CF-983975100C61}" destId="{F44F366C-60B5-4C69-841A-2A652FB833C5}" srcOrd="1" destOrd="0" presId="urn:microsoft.com/office/officeart/2005/8/layout/process1"/>
    <dgm:cxn modelId="{24D0C5E2-3145-49FB-8348-DE909E1DA673}" type="presParOf" srcId="{F44F366C-60B5-4C69-841A-2A652FB833C5}" destId="{CD7344B8-217E-4899-ADE6-F81414887F8D}" srcOrd="0" destOrd="0" presId="urn:microsoft.com/office/officeart/2005/8/layout/process1"/>
    <dgm:cxn modelId="{3DA6316A-5037-4467-9C16-C93985A48E87}" type="presParOf" srcId="{4D49C0E7-0F7D-44CF-92CF-983975100C61}" destId="{9F9DFBFA-8F1F-446C-B2B4-9D8E305A6343}" srcOrd="2" destOrd="0" presId="urn:microsoft.com/office/officeart/2005/8/layout/process1"/>
    <dgm:cxn modelId="{3B601152-36AD-45E1-8C58-7EEFE4CB4F83}" type="presParOf" srcId="{4D49C0E7-0F7D-44CF-92CF-983975100C61}" destId="{3907901E-9099-40A9-ACCA-0B6A80A506F6}" srcOrd="3" destOrd="0" presId="urn:microsoft.com/office/officeart/2005/8/layout/process1"/>
    <dgm:cxn modelId="{BD53AA68-7519-4149-85EA-F91AB1C848FB}" type="presParOf" srcId="{3907901E-9099-40A9-ACCA-0B6A80A506F6}" destId="{A0C7F422-FF0C-40D9-BC0C-FB95AE1BD844}" srcOrd="0" destOrd="0" presId="urn:microsoft.com/office/officeart/2005/8/layout/process1"/>
    <dgm:cxn modelId="{11460848-9D8F-468F-9246-2A138C53A03F}" type="presParOf" srcId="{4D49C0E7-0F7D-44CF-92CF-983975100C61}" destId="{5066800B-4A61-44A5-ABDC-87AE811AC91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C39E5-6F32-4982-BEA1-225C90C509BD}">
      <dsp:nvSpPr>
        <dsp:cNvPr id="0" name=""/>
        <dsp:cNvSpPr/>
      </dsp:nvSpPr>
      <dsp:spPr>
        <a:xfrm>
          <a:off x="3" y="3064663"/>
          <a:ext cx="2135187" cy="1281112"/>
        </a:xfrm>
        <a:prstGeom prst="roundRect">
          <a:avLst>
            <a:gd name="adj" fmla="val 10000"/>
          </a:avLst>
        </a:prstGeom>
        <a:solidFill>
          <a:schemeClr val="accent2">
            <a:hueOff val="0"/>
            <a:satOff val="0"/>
            <a:lumOff val="0"/>
            <a:alphaOff val="0"/>
          </a:schemeClr>
        </a:solidFill>
        <a:ln w="22225"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Bad data we feed the system </a:t>
          </a:r>
        </a:p>
      </dsp:txBody>
      <dsp:txXfrm>
        <a:off x="37525" y="3102185"/>
        <a:ext cx="2060143" cy="1206068"/>
      </dsp:txXfrm>
    </dsp:sp>
    <dsp:sp modelId="{F44F366C-60B5-4C69-841A-2A652FB833C5}">
      <dsp:nvSpPr>
        <dsp:cNvPr id="0" name=""/>
        <dsp:cNvSpPr/>
      </dsp:nvSpPr>
      <dsp:spPr>
        <a:xfrm rot="20115231">
          <a:off x="2327418" y="2743943"/>
          <a:ext cx="502596"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34341" y="2881406"/>
        <a:ext cx="351817" cy="317716"/>
      </dsp:txXfrm>
    </dsp:sp>
    <dsp:sp modelId="{9F9DFBFA-8F1F-446C-B2B4-9D8E305A6343}">
      <dsp:nvSpPr>
        <dsp:cNvPr id="0" name=""/>
        <dsp:cNvSpPr/>
      </dsp:nvSpPr>
      <dsp:spPr>
        <a:xfrm>
          <a:off x="2996406" y="1683546"/>
          <a:ext cx="2135187" cy="128111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System process the data using </a:t>
          </a:r>
          <a:r>
            <a:rPr lang="en-US" sz="1900" kern="1200" dirty="0" err="1"/>
            <a:t>HeapSort</a:t>
          </a:r>
          <a:r>
            <a:rPr lang="en-US" sz="1900" kern="1200" dirty="0"/>
            <a:t> </a:t>
          </a:r>
        </a:p>
      </dsp:txBody>
      <dsp:txXfrm>
        <a:off x="3033928" y="1721068"/>
        <a:ext cx="2060143" cy="1206068"/>
      </dsp:txXfrm>
    </dsp:sp>
    <dsp:sp modelId="{3907901E-9099-40A9-ACCA-0B6A80A506F6}">
      <dsp:nvSpPr>
        <dsp:cNvPr id="0" name=""/>
        <dsp:cNvSpPr/>
      </dsp:nvSpPr>
      <dsp:spPr>
        <a:xfrm rot="1475749">
          <a:off x="5324124" y="2751051"/>
          <a:ext cx="501993"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330956" y="2825615"/>
        <a:ext cx="351395" cy="317716"/>
      </dsp:txXfrm>
    </dsp:sp>
    <dsp:sp modelId="{5066800B-4A61-44A5-ABDC-87AE811AC912}">
      <dsp:nvSpPr>
        <dsp:cNvPr id="0" name=""/>
        <dsp:cNvSpPr/>
      </dsp:nvSpPr>
      <dsp:spPr>
        <a:xfrm>
          <a:off x="5992812" y="3055144"/>
          <a:ext cx="2135187" cy="1281112"/>
        </a:xfrm>
        <a:prstGeom prst="roundRect">
          <a:avLst>
            <a:gd name="adj" fmla="val 10000"/>
          </a:avLst>
        </a:prstGeom>
        <a:solidFill>
          <a:schemeClr val="accent2">
            <a:hueOff val="0"/>
            <a:satOff val="0"/>
            <a:lumOff val="0"/>
            <a:alphaOff val="0"/>
          </a:schemeClr>
        </a:solidFill>
        <a:ln w="22225"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System took very </a:t>
          </a:r>
          <a:r>
            <a:rPr lang="en-US" sz="1900" kern="1200" dirty="0" err="1"/>
            <a:t>very</a:t>
          </a:r>
          <a:r>
            <a:rPr lang="en-US" sz="1900" kern="1200" dirty="0"/>
            <a:t> </a:t>
          </a:r>
          <a:r>
            <a:rPr lang="en-US" sz="1900" kern="1200" dirty="0" err="1"/>
            <a:t>very</a:t>
          </a:r>
          <a:r>
            <a:rPr lang="en-US" sz="1900" kern="1200" dirty="0"/>
            <a:t> long time for processing data and attack success</a:t>
          </a:r>
        </a:p>
      </dsp:txBody>
      <dsp:txXfrm>
        <a:off x="6030334" y="3092666"/>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C39E5-6F32-4982-BEA1-225C90C509BD}">
      <dsp:nvSpPr>
        <dsp:cNvPr id="0" name=""/>
        <dsp:cNvSpPr/>
      </dsp:nvSpPr>
      <dsp:spPr>
        <a:xfrm>
          <a:off x="3" y="747918"/>
          <a:ext cx="2135187" cy="1280164"/>
        </a:xfrm>
        <a:prstGeom prst="roundRect">
          <a:avLst>
            <a:gd name="adj" fmla="val 10000"/>
          </a:avLst>
        </a:prstGeom>
        <a:solidFill>
          <a:schemeClr val="accent6">
            <a:hueOff val="0"/>
            <a:satOff val="0"/>
            <a:lumOff val="0"/>
            <a:alphaOff val="0"/>
          </a:schemeClr>
        </a:solidFill>
        <a:ln w="22225"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Good data we feed the system </a:t>
          </a:r>
        </a:p>
      </dsp:txBody>
      <dsp:txXfrm>
        <a:off x="37498" y="785413"/>
        <a:ext cx="2060197" cy="1205174"/>
      </dsp:txXfrm>
    </dsp:sp>
    <dsp:sp modelId="{F44F366C-60B5-4C69-841A-2A652FB833C5}">
      <dsp:nvSpPr>
        <dsp:cNvPr id="0" name=""/>
        <dsp:cNvSpPr/>
      </dsp:nvSpPr>
      <dsp:spPr>
        <a:xfrm rot="1177451">
          <a:off x="2336421" y="1662042"/>
          <a:ext cx="484591" cy="52952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40643" y="1743535"/>
        <a:ext cx="339214" cy="317716"/>
      </dsp:txXfrm>
    </dsp:sp>
    <dsp:sp modelId="{9F9DFBFA-8F1F-446C-B2B4-9D8E305A6343}">
      <dsp:nvSpPr>
        <dsp:cNvPr id="0" name=""/>
        <dsp:cNvSpPr/>
      </dsp:nvSpPr>
      <dsp:spPr>
        <a:xfrm>
          <a:off x="2996406" y="1815841"/>
          <a:ext cx="2135187" cy="1281112"/>
        </a:xfrm>
        <a:prstGeom prst="roundRect">
          <a:avLst>
            <a:gd name="adj" fmla="val 10000"/>
          </a:avLst>
        </a:prstGeom>
        <a:solidFill>
          <a:schemeClr val="accent3"/>
        </a:solidFill>
        <a:ln w="25400"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System process the data using </a:t>
          </a:r>
          <a:r>
            <a:rPr lang="en-US" sz="1900" kern="1200" dirty="0" err="1"/>
            <a:t>HeapSort</a:t>
          </a:r>
          <a:r>
            <a:rPr lang="en-US" sz="1900" kern="1200" dirty="0"/>
            <a:t> </a:t>
          </a:r>
        </a:p>
      </dsp:txBody>
      <dsp:txXfrm>
        <a:off x="3033928" y="1853363"/>
        <a:ext cx="2060143" cy="1206068"/>
      </dsp:txXfrm>
    </dsp:sp>
    <dsp:sp modelId="{3907901E-9099-40A9-ACCA-0B6A80A506F6}">
      <dsp:nvSpPr>
        <dsp:cNvPr id="0" name=""/>
        <dsp:cNvSpPr/>
      </dsp:nvSpPr>
      <dsp:spPr>
        <a:xfrm rot="20560150">
          <a:off x="5336044" y="1720080"/>
          <a:ext cx="478153" cy="52952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339300" y="1847350"/>
        <a:ext cx="334707" cy="317716"/>
      </dsp:txXfrm>
    </dsp:sp>
    <dsp:sp modelId="{5066800B-4A61-44A5-ABDC-87AE811AC912}">
      <dsp:nvSpPr>
        <dsp:cNvPr id="0" name=""/>
        <dsp:cNvSpPr/>
      </dsp:nvSpPr>
      <dsp:spPr>
        <a:xfrm>
          <a:off x="5992812" y="880795"/>
          <a:ext cx="2135187" cy="1281112"/>
        </a:xfrm>
        <a:prstGeom prst="roundRect">
          <a:avLst>
            <a:gd name="adj" fmla="val 10000"/>
          </a:avLst>
        </a:prstGeom>
        <a:solidFill>
          <a:schemeClr val="accent6">
            <a:hueOff val="0"/>
            <a:satOff val="0"/>
            <a:lumOff val="0"/>
            <a:alphaOff val="0"/>
          </a:schemeClr>
        </a:solidFill>
        <a:ln w="22225" cap="rnd"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System did NOT take long time for processing data and attack failure</a:t>
          </a:r>
        </a:p>
      </dsp:txBody>
      <dsp:txXfrm>
        <a:off x="6030334" y="918317"/>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281FA28-3F74-497B-B047-AF16209903F1}" type="datetimeFigureOut">
              <a:rPr lang="en-US" smtClean="0"/>
              <a:t>5/28/2019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715FB7-9D8E-419A-ADC5-D10E8AFE7B4F}" type="slidenum">
              <a:rPr lang="en-US" smtClean="0"/>
              <a:t>‹#›</a:t>
            </a:fld>
            <a:endParaRPr lang="en-US"/>
          </a:p>
        </p:txBody>
      </p:sp>
    </p:spTree>
    <p:extLst>
      <p:ext uri="{BB962C8B-B14F-4D97-AF65-F5344CB8AC3E}">
        <p14:creationId xmlns:p14="http://schemas.microsoft.com/office/powerpoint/2010/main" val="287544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1FA28-3F74-497B-B047-AF16209903F1}"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291637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281FA28-3F74-497B-B047-AF16209903F1}" type="datetimeFigureOut">
              <a:rPr lang="en-US" smtClean="0"/>
              <a:t>5/28/2019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715FB7-9D8E-419A-ADC5-D10E8AFE7B4F}" type="slidenum">
              <a:rPr lang="en-US" smtClean="0"/>
              <a:t>‹#›</a:t>
            </a:fld>
            <a:endParaRPr lang="en-US"/>
          </a:p>
        </p:txBody>
      </p:sp>
    </p:spTree>
    <p:extLst>
      <p:ext uri="{BB962C8B-B14F-4D97-AF65-F5344CB8AC3E}">
        <p14:creationId xmlns:p14="http://schemas.microsoft.com/office/powerpoint/2010/main" val="346108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81FA28-3F74-497B-B047-AF16209903F1}"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383645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281FA28-3F74-497B-B047-AF16209903F1}" type="datetimeFigureOut">
              <a:rPr lang="en-US" smtClean="0"/>
              <a:t>5/28/2019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715FB7-9D8E-419A-ADC5-D10E8AFE7B4F}" type="slidenum">
              <a:rPr lang="en-US" smtClean="0"/>
              <a:t>‹#›</a:t>
            </a:fld>
            <a:endParaRPr lang="en-US"/>
          </a:p>
        </p:txBody>
      </p:sp>
    </p:spTree>
    <p:extLst>
      <p:ext uri="{BB962C8B-B14F-4D97-AF65-F5344CB8AC3E}">
        <p14:creationId xmlns:p14="http://schemas.microsoft.com/office/powerpoint/2010/main" val="396212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81FA28-3F74-497B-B047-AF16209903F1}"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196544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81FA28-3F74-497B-B047-AF16209903F1}"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27681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81FA28-3F74-497B-B047-AF16209903F1}"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220890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1FA28-3F74-497B-B047-AF16209903F1}"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182999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281FA28-3F74-497B-B047-AF16209903F1}" type="datetimeFigureOut">
              <a:rPr lang="en-US" smtClean="0"/>
              <a:t>5/28/2019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715FB7-9D8E-419A-ADC5-D10E8AFE7B4F}" type="slidenum">
              <a:rPr lang="en-US" smtClean="0"/>
              <a:t>‹#›</a:t>
            </a:fld>
            <a:endParaRPr lang="en-US"/>
          </a:p>
        </p:txBody>
      </p:sp>
    </p:spTree>
    <p:extLst>
      <p:ext uri="{BB962C8B-B14F-4D97-AF65-F5344CB8AC3E}">
        <p14:creationId xmlns:p14="http://schemas.microsoft.com/office/powerpoint/2010/main" val="83227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81FA28-3F74-497B-B047-AF16209903F1}"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15FB7-9D8E-419A-ADC5-D10E8AFE7B4F}" type="slidenum">
              <a:rPr lang="en-US" smtClean="0"/>
              <a:t>‹#›</a:t>
            </a:fld>
            <a:endParaRPr lang="en-US"/>
          </a:p>
        </p:txBody>
      </p:sp>
    </p:spTree>
    <p:extLst>
      <p:ext uri="{BB962C8B-B14F-4D97-AF65-F5344CB8AC3E}">
        <p14:creationId xmlns:p14="http://schemas.microsoft.com/office/powerpoint/2010/main" val="313123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281FA28-3F74-497B-B047-AF16209903F1}" type="datetimeFigureOut">
              <a:rPr lang="en-US" smtClean="0"/>
              <a:t>5/28/2019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715FB7-9D8E-419A-ADC5-D10E8AFE7B4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51037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59D359-A09C-4F25-91A9-0DCB634DEE28}"/>
              </a:ext>
            </a:extLst>
          </p:cNvPr>
          <p:cNvSpPr>
            <a:spLocks noGrp="1"/>
          </p:cNvSpPr>
          <p:nvPr>
            <p:ph type="ctrTitle"/>
          </p:nvPr>
        </p:nvSpPr>
        <p:spPr/>
        <p:txBody>
          <a:bodyPr anchor="ctr"/>
          <a:lstStyle/>
          <a:p>
            <a:r>
              <a:rPr lang="en-US" dirty="0"/>
              <a:t>Research paper analysis and proposal	</a:t>
            </a:r>
          </a:p>
        </p:txBody>
      </p:sp>
      <p:sp>
        <p:nvSpPr>
          <p:cNvPr id="7" name="Subtitle 6">
            <a:extLst>
              <a:ext uri="{FF2B5EF4-FFF2-40B4-BE49-F238E27FC236}">
                <a16:creationId xmlns:a16="http://schemas.microsoft.com/office/drawing/2014/main" id="{51535066-B439-4AF6-9976-28779CE5445A}"/>
              </a:ext>
            </a:extLst>
          </p:cNvPr>
          <p:cNvSpPr>
            <a:spLocks noGrp="1"/>
          </p:cNvSpPr>
          <p:nvPr>
            <p:ph type="subTitle" idx="1"/>
          </p:nvPr>
        </p:nvSpPr>
        <p:spPr/>
        <p:txBody>
          <a:bodyPr/>
          <a:lstStyle/>
          <a:p>
            <a:r>
              <a:rPr lang="en-US" dirty="0"/>
              <a:t>By Eric Lamphear, Ji li, and </a:t>
            </a:r>
            <a:r>
              <a:rPr lang="en-US" dirty="0" err="1"/>
              <a:t>Bhavdeep</a:t>
            </a:r>
            <a:r>
              <a:rPr lang="en-US" dirty="0"/>
              <a:t> Singh</a:t>
            </a:r>
          </a:p>
        </p:txBody>
      </p:sp>
    </p:spTree>
    <p:extLst>
      <p:ext uri="{BB962C8B-B14F-4D97-AF65-F5344CB8AC3E}">
        <p14:creationId xmlns:p14="http://schemas.microsoft.com/office/powerpoint/2010/main" val="17858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094B-47EF-41DC-9AAA-0F0182C77B7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8904CE8-B047-4F1E-8044-74E09F3C4DD1}"/>
              </a:ext>
            </a:extLst>
          </p:cNvPr>
          <p:cNvSpPr>
            <a:spLocks noGrp="1"/>
          </p:cNvSpPr>
          <p:nvPr>
            <p:ph idx="1"/>
          </p:nvPr>
        </p:nvSpPr>
        <p:spPr/>
        <p:txBody>
          <a:bodyPr>
            <a:normAutofit fontScale="92500" lnSpcReduction="20000"/>
          </a:bodyPr>
          <a:lstStyle/>
          <a:p>
            <a:r>
              <a:rPr lang="en-US" sz="2600" dirty="0"/>
              <a:t>Review of </a:t>
            </a:r>
            <a:r>
              <a:rPr lang="en-US" sz="2600" i="1" dirty="0"/>
              <a:t>Denial of Service via Algorithmic Complexity Attacks</a:t>
            </a:r>
            <a:r>
              <a:rPr lang="en-US" sz="2600" dirty="0"/>
              <a:t> by Crosby and Wallach</a:t>
            </a:r>
          </a:p>
          <a:p>
            <a:r>
              <a:rPr lang="en-US" sz="2600" dirty="0"/>
              <a:t>Summary of the paper’s findings is that algorithms are often (though not always) implemented expecting the ‘average case’ amount of complexity in the incoming data to be processed and may not adequately prepare for the ‘worse case’ occurring. </a:t>
            </a:r>
          </a:p>
          <a:p>
            <a:r>
              <a:rPr lang="en-US" sz="2600" dirty="0"/>
              <a:t>This can open the software up to denial-of-service (DoS) attacks that will bring the software down due to a flood of data into the algorithm. </a:t>
            </a:r>
          </a:p>
          <a:p>
            <a:r>
              <a:rPr lang="en-US" sz="2600" dirty="0"/>
              <a:t>This may result in relatively minor outages in non-critical applications or websites, but if applied to network security or monitoring software (such as intrusion detection software (IDS)) could provide an opening for other attacks into a vulnerable system. </a:t>
            </a:r>
          </a:p>
          <a:p>
            <a:endParaRPr lang="en-US" dirty="0"/>
          </a:p>
        </p:txBody>
      </p:sp>
    </p:spTree>
    <p:extLst>
      <p:ext uri="{BB962C8B-B14F-4D97-AF65-F5344CB8AC3E}">
        <p14:creationId xmlns:p14="http://schemas.microsoft.com/office/powerpoint/2010/main" val="2786257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2119-4D5C-4661-AB32-8D8B1127D256}"/>
              </a:ext>
            </a:extLst>
          </p:cNvPr>
          <p:cNvSpPr>
            <a:spLocks noGrp="1"/>
          </p:cNvSpPr>
          <p:nvPr>
            <p:ph type="title"/>
          </p:nvPr>
        </p:nvSpPr>
        <p:spPr/>
        <p:txBody>
          <a:bodyPr/>
          <a:lstStyle/>
          <a:p>
            <a:r>
              <a:rPr lang="en-US" dirty="0"/>
              <a:t>Example Algorithm – hash tables</a:t>
            </a:r>
          </a:p>
        </p:txBody>
      </p:sp>
      <p:sp>
        <p:nvSpPr>
          <p:cNvPr id="3" name="Content Placeholder 2">
            <a:extLst>
              <a:ext uri="{FF2B5EF4-FFF2-40B4-BE49-F238E27FC236}">
                <a16:creationId xmlns:a16="http://schemas.microsoft.com/office/drawing/2014/main" id="{B30FE595-C2CE-420F-8D20-827988A90BE6}"/>
              </a:ext>
            </a:extLst>
          </p:cNvPr>
          <p:cNvSpPr>
            <a:spLocks noGrp="1"/>
          </p:cNvSpPr>
          <p:nvPr>
            <p:ph idx="1"/>
          </p:nvPr>
        </p:nvSpPr>
        <p:spPr/>
        <p:txBody>
          <a:bodyPr>
            <a:normAutofit fontScale="92500" lnSpcReduction="20000"/>
          </a:bodyPr>
          <a:lstStyle/>
          <a:p>
            <a:r>
              <a:rPr lang="en-US" sz="2600" dirty="0"/>
              <a:t>Authors focused on hash-table algorithm implementations</a:t>
            </a:r>
          </a:p>
          <a:p>
            <a:r>
              <a:rPr lang="en-US" sz="2600" dirty="0"/>
              <a:t>A hash table is an array that uses a hashing function to associate “keys” to the buckets their corresponding data is stored in</a:t>
            </a:r>
          </a:p>
          <a:p>
            <a:r>
              <a:rPr lang="en-US" sz="2600" dirty="0"/>
              <a:t>Considered the case of attempting to force incoming data to all get sorted into the same ‘bucket’ in the hash table to force worse-case complexity and computation time</a:t>
            </a:r>
          </a:p>
          <a:p>
            <a:r>
              <a:rPr lang="en-US" sz="2600" dirty="0"/>
              <a:t>Compared attack methods of forcing collisions in the hash overall vs. attempting to target collisions to a particular bucket. </a:t>
            </a:r>
          </a:p>
          <a:p>
            <a:r>
              <a:rPr lang="en-US" sz="2600" dirty="0"/>
              <a:t>Authors felt that forcing collisions at the hash level will result in bucket collisions without needing to attempt to determine a particular bucket to use</a:t>
            </a:r>
          </a:p>
          <a:p>
            <a:endParaRPr lang="en-US" sz="2400" dirty="0"/>
          </a:p>
        </p:txBody>
      </p:sp>
    </p:spTree>
    <p:extLst>
      <p:ext uri="{BB962C8B-B14F-4D97-AF65-F5344CB8AC3E}">
        <p14:creationId xmlns:p14="http://schemas.microsoft.com/office/powerpoint/2010/main" val="279495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F3DA-58E4-45FC-BBB4-8B7F3CBE9BD1}"/>
              </a:ext>
            </a:extLst>
          </p:cNvPr>
          <p:cNvSpPr>
            <a:spLocks noGrp="1"/>
          </p:cNvSpPr>
          <p:nvPr>
            <p:ph type="title"/>
          </p:nvPr>
        </p:nvSpPr>
        <p:spPr/>
        <p:txBody>
          <a:bodyPr/>
          <a:lstStyle/>
          <a:p>
            <a:r>
              <a:rPr lang="en-US" dirty="0"/>
              <a:t>Example algorithm - Hash table Collisions</a:t>
            </a:r>
          </a:p>
        </p:txBody>
      </p:sp>
      <p:pic>
        <p:nvPicPr>
          <p:cNvPr id="4" name="Content Placeholder 3">
            <a:extLst>
              <a:ext uri="{FF2B5EF4-FFF2-40B4-BE49-F238E27FC236}">
                <a16:creationId xmlns:a16="http://schemas.microsoft.com/office/drawing/2014/main" id="{F9258894-2FC0-4955-95B9-AC91C9BAB9F8}"/>
              </a:ext>
            </a:extLst>
          </p:cNvPr>
          <p:cNvPicPr>
            <a:picLocks noGrp="1" noChangeAspect="1"/>
          </p:cNvPicPr>
          <p:nvPr>
            <p:ph idx="1"/>
          </p:nvPr>
        </p:nvPicPr>
        <p:blipFill>
          <a:blip r:embed="rId2"/>
          <a:stretch>
            <a:fillRect/>
          </a:stretch>
        </p:blipFill>
        <p:spPr>
          <a:xfrm>
            <a:off x="772452" y="2181225"/>
            <a:ext cx="10647096" cy="3678238"/>
          </a:xfrm>
          <a:prstGeom prst="rect">
            <a:avLst/>
          </a:prstGeom>
        </p:spPr>
      </p:pic>
    </p:spTree>
    <p:extLst>
      <p:ext uri="{BB962C8B-B14F-4D97-AF65-F5344CB8AC3E}">
        <p14:creationId xmlns:p14="http://schemas.microsoft.com/office/powerpoint/2010/main" val="319575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4459-E05C-4AF8-8820-B48E8209D5DE}"/>
              </a:ext>
            </a:extLst>
          </p:cNvPr>
          <p:cNvSpPr>
            <a:spLocks noGrp="1"/>
          </p:cNvSpPr>
          <p:nvPr>
            <p:ph type="title"/>
          </p:nvPr>
        </p:nvSpPr>
        <p:spPr/>
        <p:txBody>
          <a:bodyPr/>
          <a:lstStyle/>
          <a:p>
            <a:r>
              <a:rPr lang="en-US" dirty="0"/>
              <a:t>Paper’s example algorithm – Hash table attack results</a:t>
            </a:r>
          </a:p>
        </p:txBody>
      </p:sp>
      <p:sp>
        <p:nvSpPr>
          <p:cNvPr id="3" name="Content Placeholder 2">
            <a:extLst>
              <a:ext uri="{FF2B5EF4-FFF2-40B4-BE49-F238E27FC236}">
                <a16:creationId xmlns:a16="http://schemas.microsoft.com/office/drawing/2014/main" id="{82862173-494A-4F62-AAF9-86AD0BB5B4E5}"/>
              </a:ext>
            </a:extLst>
          </p:cNvPr>
          <p:cNvSpPr>
            <a:spLocks noGrp="1"/>
          </p:cNvSpPr>
          <p:nvPr>
            <p:ph idx="1"/>
          </p:nvPr>
        </p:nvSpPr>
        <p:spPr>
          <a:xfrm>
            <a:off x="581192" y="2180496"/>
            <a:ext cx="11117165" cy="4110974"/>
          </a:xfrm>
        </p:spPr>
        <p:txBody>
          <a:bodyPr>
            <a:normAutofit fontScale="92500" lnSpcReduction="10000"/>
          </a:bodyPr>
          <a:lstStyle/>
          <a:p>
            <a:r>
              <a:rPr lang="en-US" sz="2400" dirty="0"/>
              <a:t>The authors conducted a study of several applications to see if they could produce marked performance degradation across several programs.</a:t>
            </a:r>
          </a:p>
          <a:p>
            <a:r>
              <a:rPr lang="en-US" sz="2400" dirty="0"/>
              <a:t>Squid (web proxy cache) – Able to demonstrate an increase from 10 mins to 14 mins</a:t>
            </a:r>
          </a:p>
          <a:p>
            <a:r>
              <a:rPr lang="en-US" sz="2400" dirty="0"/>
              <a:t>DJBDNS (DNS service) – Determined to have built-in ‘hash flooding’ protection</a:t>
            </a:r>
          </a:p>
          <a:p>
            <a:r>
              <a:rPr lang="en-US" sz="2400" dirty="0"/>
              <a:t>PERL (programming language) – Able to apply an exponential increase in server-side computation time</a:t>
            </a:r>
          </a:p>
          <a:p>
            <a:r>
              <a:rPr lang="en-US" sz="2400" dirty="0"/>
              <a:t>Bro (IDS) – Able to produce significant lag, which could allow other attacks to bypass the IDS monitoring</a:t>
            </a:r>
          </a:p>
          <a:p>
            <a:r>
              <a:rPr lang="en-US" sz="2400" dirty="0"/>
              <a:t>Conclusion reached by the authors is to recommend implementing “universal hash functions” in hash tables to provide a layer of security against such attacks</a:t>
            </a:r>
          </a:p>
          <a:p>
            <a:endParaRPr lang="en-US" dirty="0"/>
          </a:p>
        </p:txBody>
      </p:sp>
    </p:spTree>
    <p:extLst>
      <p:ext uri="{BB962C8B-B14F-4D97-AF65-F5344CB8AC3E}">
        <p14:creationId xmlns:p14="http://schemas.microsoft.com/office/powerpoint/2010/main" val="7712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44640905"/>
              </p:ext>
            </p:extLst>
          </p:nvPr>
        </p:nvGraphicFramePr>
        <p:xfrm>
          <a:off x="2032000" y="1424832"/>
          <a:ext cx="8128000" cy="550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2154271651"/>
              </p:ext>
            </p:extLst>
          </p:nvPr>
        </p:nvGraphicFramePr>
        <p:xfrm>
          <a:off x="2032000" y="1293599"/>
          <a:ext cx="8128000" cy="53096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Lightning Bolt 5"/>
          <p:cNvSpPr/>
          <p:nvPr/>
        </p:nvSpPr>
        <p:spPr>
          <a:xfrm>
            <a:off x="1352143" y="2150389"/>
            <a:ext cx="544749" cy="676342"/>
          </a:xfrm>
          <a:prstGeom prst="lightningBol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Lightning Bolt 6"/>
          <p:cNvSpPr/>
          <p:nvPr/>
        </p:nvSpPr>
        <p:spPr>
          <a:xfrm flipV="1">
            <a:off x="1352142" y="5223331"/>
            <a:ext cx="544749" cy="671208"/>
          </a:xfrm>
          <a:prstGeom prst="lightningBol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Lightning Bolt 7"/>
          <p:cNvSpPr/>
          <p:nvPr/>
        </p:nvSpPr>
        <p:spPr>
          <a:xfrm flipH="1" flipV="1">
            <a:off x="4348264" y="5223331"/>
            <a:ext cx="483139" cy="671208"/>
          </a:xfrm>
          <a:prstGeom prst="lightningBol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Lightning Bolt 8"/>
          <p:cNvSpPr/>
          <p:nvPr/>
        </p:nvSpPr>
        <p:spPr>
          <a:xfrm flipH="1">
            <a:off x="4306109" y="2150389"/>
            <a:ext cx="525294" cy="676342"/>
          </a:xfrm>
          <a:prstGeom prst="lightningBol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69B72DA-4202-45D1-A66D-4FE13A7C75A8}"/>
              </a:ext>
            </a:extLst>
          </p:cNvPr>
          <p:cNvSpPr>
            <a:spLocks noGrp="1"/>
          </p:cNvSpPr>
          <p:nvPr>
            <p:ph type="title"/>
          </p:nvPr>
        </p:nvSpPr>
        <p:spPr/>
        <p:txBody>
          <a:bodyPr/>
          <a:lstStyle/>
          <a:p>
            <a:r>
              <a:rPr lang="en-US" dirty="0"/>
              <a:t>Proposed attack – on a heap sort algorithm</a:t>
            </a:r>
          </a:p>
        </p:txBody>
      </p:sp>
    </p:spTree>
    <p:extLst>
      <p:ext uri="{BB962C8B-B14F-4D97-AF65-F5344CB8AC3E}">
        <p14:creationId xmlns:p14="http://schemas.microsoft.com/office/powerpoint/2010/main" val="11908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432121" y="2385059"/>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 name="Oval 2"/>
          <p:cNvSpPr/>
          <p:nvPr/>
        </p:nvSpPr>
        <p:spPr>
          <a:xfrm>
            <a:off x="1595541" y="3237851"/>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4" name="Oval 3"/>
          <p:cNvSpPr/>
          <p:nvPr/>
        </p:nvSpPr>
        <p:spPr>
          <a:xfrm>
            <a:off x="3434071" y="3237851"/>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6" name="Straight Connector 5"/>
          <p:cNvCxnSpPr>
            <a:stCxn id="2" idx="4"/>
            <a:endCxn id="3" idx="7"/>
          </p:cNvCxnSpPr>
          <p:nvPr/>
        </p:nvCxnSpPr>
        <p:spPr>
          <a:xfrm flipH="1">
            <a:off x="1952574" y="2803349"/>
            <a:ext cx="68869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4"/>
            <a:endCxn id="4" idx="1"/>
          </p:cNvCxnSpPr>
          <p:nvPr/>
        </p:nvCxnSpPr>
        <p:spPr>
          <a:xfrm>
            <a:off x="2641266" y="2803349"/>
            <a:ext cx="85406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77251" y="4090643"/>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4" name="Oval 13"/>
          <p:cNvSpPr/>
          <p:nvPr/>
        </p:nvSpPr>
        <p:spPr>
          <a:xfrm>
            <a:off x="2013831" y="4072808"/>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cxnSp>
        <p:nvCxnSpPr>
          <p:cNvPr id="15" name="Straight Connector 14"/>
          <p:cNvCxnSpPr>
            <a:endCxn id="13" idx="7"/>
          </p:cNvCxnSpPr>
          <p:nvPr/>
        </p:nvCxnSpPr>
        <p:spPr>
          <a:xfrm flipH="1">
            <a:off x="1534284" y="3656141"/>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1"/>
          </p:cNvCxnSpPr>
          <p:nvPr/>
        </p:nvCxnSpPr>
        <p:spPr>
          <a:xfrm>
            <a:off x="1804686" y="3638306"/>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015781" y="4090643"/>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21" name="Oval 20"/>
          <p:cNvSpPr/>
          <p:nvPr/>
        </p:nvSpPr>
        <p:spPr>
          <a:xfrm>
            <a:off x="3852361" y="4090643"/>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22" name="Straight Connector 21"/>
          <p:cNvCxnSpPr>
            <a:endCxn id="20" idx="7"/>
          </p:cNvCxnSpPr>
          <p:nvPr/>
        </p:nvCxnSpPr>
        <p:spPr>
          <a:xfrm flipH="1">
            <a:off x="3372814" y="3656141"/>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1" idx="1"/>
          </p:cNvCxnSpPr>
          <p:nvPr/>
        </p:nvCxnSpPr>
        <p:spPr>
          <a:xfrm>
            <a:off x="3643216" y="3656141"/>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58961" y="4943435"/>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26" name="Oval 25"/>
          <p:cNvSpPr/>
          <p:nvPr/>
        </p:nvSpPr>
        <p:spPr>
          <a:xfrm>
            <a:off x="1595541" y="4943435"/>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cxnSp>
        <p:nvCxnSpPr>
          <p:cNvPr id="27" name="Straight Connector 26"/>
          <p:cNvCxnSpPr>
            <a:endCxn id="25" idx="7"/>
          </p:cNvCxnSpPr>
          <p:nvPr/>
        </p:nvCxnSpPr>
        <p:spPr>
          <a:xfrm flipH="1">
            <a:off x="1115994" y="4508933"/>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6" idx="1"/>
          </p:cNvCxnSpPr>
          <p:nvPr/>
        </p:nvCxnSpPr>
        <p:spPr>
          <a:xfrm>
            <a:off x="1386396" y="4508933"/>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933839" y="2318098"/>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50" name="Oval 49"/>
          <p:cNvSpPr/>
          <p:nvPr/>
        </p:nvSpPr>
        <p:spPr>
          <a:xfrm>
            <a:off x="6097259" y="3170890"/>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p>
        </p:txBody>
      </p:sp>
      <p:sp>
        <p:nvSpPr>
          <p:cNvPr id="51" name="Oval 50"/>
          <p:cNvSpPr/>
          <p:nvPr/>
        </p:nvSpPr>
        <p:spPr>
          <a:xfrm>
            <a:off x="7935789" y="3170890"/>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cxnSp>
        <p:nvCxnSpPr>
          <p:cNvPr id="52" name="Straight Connector 51"/>
          <p:cNvCxnSpPr>
            <a:stCxn id="49" idx="4"/>
            <a:endCxn id="50" idx="7"/>
          </p:cNvCxnSpPr>
          <p:nvPr/>
        </p:nvCxnSpPr>
        <p:spPr>
          <a:xfrm flipH="1">
            <a:off x="6454292" y="2736388"/>
            <a:ext cx="68869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9" idx="4"/>
            <a:endCxn id="51" idx="1"/>
          </p:cNvCxnSpPr>
          <p:nvPr/>
        </p:nvCxnSpPr>
        <p:spPr>
          <a:xfrm>
            <a:off x="7142984" y="2736388"/>
            <a:ext cx="85406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5678969" y="4023682"/>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55" name="Oval 54"/>
          <p:cNvSpPr/>
          <p:nvPr/>
        </p:nvSpPr>
        <p:spPr>
          <a:xfrm>
            <a:off x="6515549" y="4005847"/>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cxnSp>
        <p:nvCxnSpPr>
          <p:cNvPr id="56" name="Straight Connector 55"/>
          <p:cNvCxnSpPr>
            <a:endCxn id="54" idx="7"/>
          </p:cNvCxnSpPr>
          <p:nvPr/>
        </p:nvCxnSpPr>
        <p:spPr>
          <a:xfrm flipH="1">
            <a:off x="6036002" y="3589180"/>
            <a:ext cx="27040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endCxn id="55" idx="1"/>
          </p:cNvCxnSpPr>
          <p:nvPr/>
        </p:nvCxnSpPr>
        <p:spPr>
          <a:xfrm>
            <a:off x="6306404" y="3571345"/>
            <a:ext cx="27040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7517499" y="4023682"/>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59" name="Oval 58"/>
          <p:cNvSpPr/>
          <p:nvPr/>
        </p:nvSpPr>
        <p:spPr>
          <a:xfrm>
            <a:off x="8354079" y="4023682"/>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60" name="Straight Connector 59"/>
          <p:cNvCxnSpPr>
            <a:endCxn id="58" idx="7"/>
          </p:cNvCxnSpPr>
          <p:nvPr/>
        </p:nvCxnSpPr>
        <p:spPr>
          <a:xfrm flipH="1">
            <a:off x="7874532" y="3589180"/>
            <a:ext cx="27040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9" idx="1"/>
          </p:cNvCxnSpPr>
          <p:nvPr/>
        </p:nvCxnSpPr>
        <p:spPr>
          <a:xfrm>
            <a:off x="8144934" y="3589180"/>
            <a:ext cx="27040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260679" y="4876474"/>
            <a:ext cx="418290" cy="41829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cxnSp>
        <p:nvCxnSpPr>
          <p:cNvPr id="64" name="Straight Connector 63"/>
          <p:cNvCxnSpPr>
            <a:endCxn id="62" idx="7"/>
          </p:cNvCxnSpPr>
          <p:nvPr/>
        </p:nvCxnSpPr>
        <p:spPr>
          <a:xfrm flipH="1">
            <a:off x="5617712" y="4441972"/>
            <a:ext cx="270402" cy="4957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6933839" y="4876474"/>
            <a:ext cx="418290" cy="41829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p>
        </p:txBody>
      </p:sp>
      <p:cxnSp>
        <p:nvCxnSpPr>
          <p:cNvPr id="71" name="Straight Arrow Connector 70"/>
          <p:cNvCxnSpPr/>
          <p:nvPr/>
        </p:nvCxnSpPr>
        <p:spPr>
          <a:xfrm flipH="1">
            <a:off x="6306404" y="2590473"/>
            <a:ext cx="465309" cy="379378"/>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6545598" y="3545370"/>
            <a:ext cx="268319" cy="309381"/>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43319" y="5533547"/>
            <a:ext cx="4109940" cy="646331"/>
          </a:xfrm>
          <a:prstGeom prst="rect">
            <a:avLst/>
          </a:prstGeom>
          <a:noFill/>
        </p:spPr>
        <p:txBody>
          <a:bodyPr wrap="square" rtlCol="0">
            <a:spAutoFit/>
          </a:bodyPr>
          <a:lstStyle/>
          <a:p>
            <a:r>
              <a:rPr lang="en-US" dirty="0"/>
              <a:t>Before 1</a:t>
            </a:r>
            <a:r>
              <a:rPr lang="en-US" baseline="30000" dirty="0"/>
              <a:t>st</a:t>
            </a:r>
            <a:r>
              <a:rPr lang="en-US" dirty="0"/>
              <a:t> step max-</a:t>
            </a:r>
            <a:r>
              <a:rPr lang="en-US" dirty="0" err="1"/>
              <a:t>heapify</a:t>
            </a:r>
            <a:r>
              <a:rPr lang="en-US" dirty="0"/>
              <a:t> all elements did not follow the rule of max heap. </a:t>
            </a:r>
          </a:p>
        </p:txBody>
      </p:sp>
      <p:sp>
        <p:nvSpPr>
          <p:cNvPr id="76" name="TextBox 75"/>
          <p:cNvSpPr txBox="1"/>
          <p:nvPr/>
        </p:nvSpPr>
        <p:spPr>
          <a:xfrm>
            <a:off x="5062404" y="5466585"/>
            <a:ext cx="4705427" cy="923330"/>
          </a:xfrm>
          <a:prstGeom prst="rect">
            <a:avLst/>
          </a:prstGeom>
          <a:noFill/>
        </p:spPr>
        <p:txBody>
          <a:bodyPr wrap="square" rtlCol="0">
            <a:spAutoFit/>
          </a:bodyPr>
          <a:lstStyle/>
          <a:p>
            <a:r>
              <a:rPr lang="en-US" dirty="0"/>
              <a:t>After 1</a:t>
            </a:r>
            <a:r>
              <a:rPr lang="en-US" baseline="30000" dirty="0"/>
              <a:t>st</a:t>
            </a:r>
            <a:r>
              <a:rPr lang="en-US" dirty="0"/>
              <a:t> step max-</a:t>
            </a:r>
            <a:r>
              <a:rPr lang="en-US" dirty="0" err="1"/>
              <a:t>heapify</a:t>
            </a:r>
            <a:r>
              <a:rPr lang="en-US" dirty="0"/>
              <a:t> ONLY ONE element was not max-heaped, and max-</a:t>
            </a:r>
            <a:r>
              <a:rPr lang="en-US" dirty="0" err="1"/>
              <a:t>heapify</a:t>
            </a:r>
            <a:r>
              <a:rPr lang="en-US" dirty="0"/>
              <a:t> this heap is much easier than the left figure. </a:t>
            </a:r>
          </a:p>
        </p:txBody>
      </p:sp>
      <p:sp>
        <p:nvSpPr>
          <p:cNvPr id="79" name="Rounded Rectangle 78"/>
          <p:cNvSpPr/>
          <p:nvPr/>
        </p:nvSpPr>
        <p:spPr>
          <a:xfrm>
            <a:off x="581192" y="2176233"/>
            <a:ext cx="4156657" cy="4143983"/>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80" name="Picture 79" descr="Screen Shot 2016-05-17 at 7.40.3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427" y="2380397"/>
            <a:ext cx="2959207" cy="1163733"/>
          </a:xfrm>
          <a:prstGeom prst="rect">
            <a:avLst/>
          </a:prstGeom>
        </p:spPr>
      </p:pic>
      <p:sp>
        <p:nvSpPr>
          <p:cNvPr id="5" name="Title 4">
            <a:extLst>
              <a:ext uri="{FF2B5EF4-FFF2-40B4-BE49-F238E27FC236}">
                <a16:creationId xmlns:a16="http://schemas.microsoft.com/office/drawing/2014/main" id="{235F7500-7734-450B-A24D-727DEFDCCAB1}"/>
              </a:ext>
            </a:extLst>
          </p:cNvPr>
          <p:cNvSpPr>
            <a:spLocks noGrp="1"/>
          </p:cNvSpPr>
          <p:nvPr>
            <p:ph type="title"/>
          </p:nvPr>
        </p:nvSpPr>
        <p:spPr/>
        <p:txBody>
          <a:bodyPr>
            <a:normAutofit/>
          </a:bodyPr>
          <a:lstStyle/>
          <a:p>
            <a:r>
              <a:rPr lang="en-US" dirty="0"/>
              <a:t>Considering heap sort at the first step</a:t>
            </a:r>
          </a:p>
        </p:txBody>
      </p:sp>
    </p:spTree>
    <p:extLst>
      <p:ext uri="{BB962C8B-B14F-4D97-AF65-F5344CB8AC3E}">
        <p14:creationId xmlns:p14="http://schemas.microsoft.com/office/powerpoint/2010/main" val="41402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482501" y="2169268"/>
            <a:ext cx="418290" cy="418290"/>
          </a:xfrm>
          <a:prstGeom prst="ellipse">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1</a:t>
            </a:r>
          </a:p>
        </p:txBody>
      </p:sp>
      <p:sp>
        <p:nvSpPr>
          <p:cNvPr id="3" name="Oval 2"/>
          <p:cNvSpPr/>
          <p:nvPr/>
        </p:nvSpPr>
        <p:spPr>
          <a:xfrm>
            <a:off x="2645921" y="3022060"/>
            <a:ext cx="418290" cy="418290"/>
          </a:xfrm>
          <a:prstGeom prst="ellips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 name="Oval 3"/>
          <p:cNvSpPr/>
          <p:nvPr/>
        </p:nvSpPr>
        <p:spPr>
          <a:xfrm>
            <a:off x="4484451" y="3022060"/>
            <a:ext cx="418290" cy="41829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6" name="Straight Connector 5"/>
          <p:cNvCxnSpPr>
            <a:stCxn id="2" idx="4"/>
            <a:endCxn id="3" idx="7"/>
          </p:cNvCxnSpPr>
          <p:nvPr/>
        </p:nvCxnSpPr>
        <p:spPr>
          <a:xfrm flipH="1">
            <a:off x="3002954" y="2587558"/>
            <a:ext cx="688692" cy="4957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 idx="4"/>
            <a:endCxn id="4" idx="1"/>
          </p:cNvCxnSpPr>
          <p:nvPr/>
        </p:nvCxnSpPr>
        <p:spPr>
          <a:xfrm>
            <a:off x="3691646" y="2587558"/>
            <a:ext cx="854062" cy="4957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227631" y="3874852"/>
            <a:ext cx="418290" cy="418290"/>
          </a:xfrm>
          <a:prstGeom prst="ellips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Oval 13"/>
          <p:cNvSpPr/>
          <p:nvPr/>
        </p:nvSpPr>
        <p:spPr>
          <a:xfrm>
            <a:off x="3064211" y="3857017"/>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15" name="Straight Connector 14"/>
          <p:cNvCxnSpPr>
            <a:endCxn id="13" idx="7"/>
          </p:cNvCxnSpPr>
          <p:nvPr/>
        </p:nvCxnSpPr>
        <p:spPr>
          <a:xfrm flipH="1">
            <a:off x="2584664" y="3440350"/>
            <a:ext cx="270402" cy="49575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1"/>
          </p:cNvCxnSpPr>
          <p:nvPr/>
        </p:nvCxnSpPr>
        <p:spPr>
          <a:xfrm>
            <a:off x="2855066" y="3422515"/>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066161" y="3874852"/>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Oval 20"/>
          <p:cNvSpPr/>
          <p:nvPr/>
        </p:nvSpPr>
        <p:spPr>
          <a:xfrm>
            <a:off x="4902741" y="3874852"/>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22" name="Straight Connector 21"/>
          <p:cNvCxnSpPr>
            <a:endCxn id="20" idx="7"/>
          </p:cNvCxnSpPr>
          <p:nvPr/>
        </p:nvCxnSpPr>
        <p:spPr>
          <a:xfrm flipH="1">
            <a:off x="4423194" y="3440350"/>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1" idx="1"/>
          </p:cNvCxnSpPr>
          <p:nvPr/>
        </p:nvCxnSpPr>
        <p:spPr>
          <a:xfrm>
            <a:off x="4693596" y="3440350"/>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09341" y="4727644"/>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6" name="Oval 25"/>
          <p:cNvSpPr/>
          <p:nvPr/>
        </p:nvSpPr>
        <p:spPr>
          <a:xfrm>
            <a:off x="2645921" y="4727644"/>
            <a:ext cx="418290" cy="4182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27" name="Straight Connector 26"/>
          <p:cNvCxnSpPr>
            <a:endCxn id="25" idx="7"/>
          </p:cNvCxnSpPr>
          <p:nvPr/>
        </p:nvCxnSpPr>
        <p:spPr>
          <a:xfrm flipH="1">
            <a:off x="2166374" y="4293142"/>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6" idx="1"/>
          </p:cNvCxnSpPr>
          <p:nvPr/>
        </p:nvCxnSpPr>
        <p:spPr>
          <a:xfrm>
            <a:off x="2436776" y="4293142"/>
            <a:ext cx="270402" cy="4957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descr="Screen Shot 2016-05-17 at 6.54.0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579" y="2116782"/>
            <a:ext cx="4961689" cy="3480469"/>
          </a:xfrm>
          <a:prstGeom prst="rect">
            <a:avLst/>
          </a:prstGeom>
        </p:spPr>
      </p:pic>
      <p:sp>
        <p:nvSpPr>
          <p:cNvPr id="31" name="TextBox 30"/>
          <p:cNvSpPr txBox="1"/>
          <p:nvPr/>
        </p:nvSpPr>
        <p:spPr>
          <a:xfrm>
            <a:off x="562422" y="5704162"/>
            <a:ext cx="11397607" cy="369332"/>
          </a:xfrm>
          <a:prstGeom prst="rect">
            <a:avLst/>
          </a:prstGeom>
          <a:noFill/>
        </p:spPr>
        <p:txBody>
          <a:bodyPr wrap="none" rtlCol="0">
            <a:spAutoFit/>
          </a:bodyPr>
          <a:lstStyle/>
          <a:p>
            <a:r>
              <a:rPr lang="en-US" dirty="0"/>
              <a:t>In ascending order, all syntax in max – </a:t>
            </a:r>
            <a:r>
              <a:rPr lang="en-US" dirty="0" err="1"/>
              <a:t>heapify</a:t>
            </a:r>
            <a:r>
              <a:rPr lang="en-US" dirty="0"/>
              <a:t> process will go through, and it could take max time for MAX-HEAPFY(A,1)</a:t>
            </a:r>
          </a:p>
        </p:txBody>
      </p:sp>
      <p:sp>
        <p:nvSpPr>
          <p:cNvPr id="9" name="Title 8">
            <a:extLst>
              <a:ext uri="{FF2B5EF4-FFF2-40B4-BE49-F238E27FC236}">
                <a16:creationId xmlns:a16="http://schemas.microsoft.com/office/drawing/2014/main" id="{3E87F936-E1EE-4531-9C4B-055A19EC0702}"/>
              </a:ext>
            </a:extLst>
          </p:cNvPr>
          <p:cNvSpPr>
            <a:spLocks noGrp="1"/>
          </p:cNvSpPr>
          <p:nvPr>
            <p:ph type="title"/>
          </p:nvPr>
        </p:nvSpPr>
        <p:spPr/>
        <p:txBody>
          <a:bodyPr/>
          <a:lstStyle/>
          <a:p>
            <a:r>
              <a:rPr lang="en-US" dirty="0"/>
              <a:t>Increasing complexity of heap sort</a:t>
            </a:r>
          </a:p>
        </p:txBody>
      </p:sp>
    </p:spTree>
    <p:extLst>
      <p:ext uri="{BB962C8B-B14F-4D97-AF65-F5344CB8AC3E}">
        <p14:creationId xmlns:p14="http://schemas.microsoft.com/office/powerpoint/2010/main" val="387906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20CA-47BB-4A2D-953F-0F324F9FEE9C}"/>
              </a:ext>
            </a:extLst>
          </p:cNvPr>
          <p:cNvSpPr>
            <a:spLocks noGrp="1"/>
          </p:cNvSpPr>
          <p:nvPr>
            <p:ph type="title"/>
          </p:nvPr>
        </p:nvSpPr>
        <p:spPr/>
        <p:txBody>
          <a:bodyPr/>
          <a:lstStyle/>
          <a:p>
            <a:r>
              <a:rPr lang="en-US" dirty="0"/>
              <a:t>Time complexity comparison</a:t>
            </a:r>
          </a:p>
        </p:txBody>
      </p:sp>
      <p:pic>
        <p:nvPicPr>
          <p:cNvPr id="1026" name="Picture 2" descr="https://lh3.googleusercontent.com/w_Phpd87z9J0KYGm2rQPyr0MbLJ79irL7P9M6x3PCZwnW1E04dEVg1hBVEkQ4t6B1CNfYbNaBEw9Hpn1NN0F4vs2OLDkRhYn5BEIPsDaDOFr0mUa6kQrHatCRUSYlqgQm_zRx2krrrI">
            <a:extLst>
              <a:ext uri="{FF2B5EF4-FFF2-40B4-BE49-F238E27FC236}">
                <a16:creationId xmlns:a16="http://schemas.microsoft.com/office/drawing/2014/main" id="{6235A89A-B2E5-4AB8-BA4F-26A9E4F88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548" y="1926903"/>
            <a:ext cx="10162903" cy="44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6742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204</TotalTime>
  <Words>553</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 2</vt:lpstr>
      <vt:lpstr>Dividend</vt:lpstr>
      <vt:lpstr>Research paper analysis and proposal </vt:lpstr>
      <vt:lpstr>overview</vt:lpstr>
      <vt:lpstr>Example Algorithm – hash tables</vt:lpstr>
      <vt:lpstr>Example algorithm - Hash table Collisions</vt:lpstr>
      <vt:lpstr>Paper’s example algorithm – Hash table attack results</vt:lpstr>
      <vt:lpstr>Proposed attack – on a heap sort algorithm</vt:lpstr>
      <vt:lpstr>Considering heap sort at the first step</vt:lpstr>
      <vt:lpstr>Increasing complexity of heap sort</vt:lpstr>
      <vt:lpstr>Time complexity comparison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 Li</dc:creator>
  <cp:lastModifiedBy>Eric Lamphear</cp:lastModifiedBy>
  <cp:revision>13</cp:revision>
  <dcterms:created xsi:type="dcterms:W3CDTF">2019-05-28T18:45:55Z</dcterms:created>
  <dcterms:modified xsi:type="dcterms:W3CDTF">2019-05-29T02:43:59Z</dcterms:modified>
</cp:coreProperties>
</file>