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3" r:id="rId18"/>
    <p:sldId id="276" r:id="rId19"/>
    <p:sldId id="278" r:id="rId20"/>
    <p:sldId id="280" r:id="rId21"/>
    <p:sldId id="282" r:id="rId22"/>
    <p:sldId id="284" r:id="rId23"/>
    <p:sldId id="270" r:id="rId24"/>
    <p:sldId id="275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FB194-F3A7-46C9-BC4F-86DEA208523B}" v="30" dt="2019-09-11T20:11:54.435"/>
    <p1510:client id="{BA9302E2-D971-4EB4-A68E-C28C9AE67261}" v="58" dt="2019-09-12T16:56:26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ampron" userId="dd695875-2b09-4063-9f92-d89145968728" providerId="ADAL" clId="{BA9302E2-D971-4EB4-A68E-C28C9AE67261}"/>
    <pc:docChg chg="custSel modSld">
      <pc:chgData name="Eric Lampron" userId="dd695875-2b09-4063-9f92-d89145968728" providerId="ADAL" clId="{BA9302E2-D971-4EB4-A68E-C28C9AE67261}" dt="2019-09-12T16:56:26.678" v="202" actId="20577"/>
      <pc:docMkLst>
        <pc:docMk/>
      </pc:docMkLst>
      <pc:sldChg chg="delSp modSp">
        <pc:chgData name="Eric Lampron" userId="dd695875-2b09-4063-9f92-d89145968728" providerId="ADAL" clId="{BA9302E2-D971-4EB4-A68E-C28C9AE67261}" dt="2019-09-12T16:51:49.861" v="147" actId="1076"/>
        <pc:sldMkLst>
          <pc:docMk/>
          <pc:sldMk cId="4109933052" sldId="268"/>
        </pc:sldMkLst>
        <pc:spChg chg="mod">
          <ac:chgData name="Eric Lampron" userId="dd695875-2b09-4063-9f92-d89145968728" providerId="ADAL" clId="{BA9302E2-D971-4EB4-A68E-C28C9AE67261}" dt="2019-09-12T16:51:49.861" v="147" actId="1076"/>
          <ac:spMkLst>
            <pc:docMk/>
            <pc:sldMk cId="4109933052" sldId="268"/>
            <ac:spMk id="4" creationId="{34D9DD78-EDDE-4039-B50F-483E7A91165C}"/>
          </ac:spMkLst>
        </pc:spChg>
        <pc:picChg chg="del">
          <ac:chgData name="Eric Lampron" userId="dd695875-2b09-4063-9f92-d89145968728" providerId="ADAL" clId="{BA9302E2-D971-4EB4-A68E-C28C9AE67261}" dt="2019-09-12T15:19:24.616" v="145" actId="478"/>
          <ac:picMkLst>
            <pc:docMk/>
            <pc:sldMk cId="4109933052" sldId="268"/>
            <ac:picMk id="11" creationId="{81083FDE-BB81-44D2-8BB8-04DEE9607D13}"/>
          </ac:picMkLst>
        </pc:picChg>
      </pc:sldChg>
      <pc:sldChg chg="modTransition">
        <pc:chgData name="Eric Lampron" userId="dd695875-2b09-4063-9f92-d89145968728" providerId="ADAL" clId="{BA9302E2-D971-4EB4-A68E-C28C9AE67261}" dt="2019-09-12T15:19:09.931" v="143"/>
        <pc:sldMkLst>
          <pc:docMk/>
          <pc:sldMk cId="4167471142" sldId="270"/>
        </pc:sldMkLst>
      </pc:sldChg>
      <pc:sldChg chg="modSp">
        <pc:chgData name="Eric Lampron" userId="dd695875-2b09-4063-9f92-d89145968728" providerId="ADAL" clId="{BA9302E2-D971-4EB4-A68E-C28C9AE67261}" dt="2019-09-12T16:56:26.678" v="202" actId="20577"/>
        <pc:sldMkLst>
          <pc:docMk/>
          <pc:sldMk cId="3250433280" sldId="273"/>
        </pc:sldMkLst>
        <pc:spChg chg="mod">
          <ac:chgData name="Eric Lampron" userId="dd695875-2b09-4063-9f92-d89145968728" providerId="ADAL" clId="{BA9302E2-D971-4EB4-A68E-C28C9AE67261}" dt="2019-09-12T16:56:26.678" v="202" actId="20577"/>
          <ac:spMkLst>
            <pc:docMk/>
            <pc:sldMk cId="3250433280" sldId="273"/>
            <ac:spMk id="3" creationId="{2B258DCE-7C48-4DD8-AE50-AF69CD5ACED3}"/>
          </ac:spMkLst>
        </pc:spChg>
      </pc:sldChg>
      <pc:sldChg chg="modSp">
        <pc:chgData name="Eric Lampron" userId="dd695875-2b09-4063-9f92-d89145968728" providerId="ADAL" clId="{BA9302E2-D971-4EB4-A68E-C28C9AE67261}" dt="2019-09-12T14:03:31.234" v="136" actId="20577"/>
        <pc:sldMkLst>
          <pc:docMk/>
          <pc:sldMk cId="2395435843" sldId="274"/>
        </pc:sldMkLst>
        <pc:spChg chg="mod">
          <ac:chgData name="Eric Lampron" userId="dd695875-2b09-4063-9f92-d89145968728" providerId="ADAL" clId="{BA9302E2-D971-4EB4-A68E-C28C9AE67261}" dt="2019-09-12T14:03:31.234" v="136" actId="20577"/>
          <ac:spMkLst>
            <pc:docMk/>
            <pc:sldMk cId="2395435843" sldId="274"/>
            <ac:spMk id="3" creationId="{87541EC9-263C-4672-B5CC-D58181D9EC46}"/>
          </ac:spMkLst>
        </pc:spChg>
      </pc:sldChg>
      <pc:sldChg chg="modTransition">
        <pc:chgData name="Eric Lampron" userId="dd695875-2b09-4063-9f92-d89145968728" providerId="ADAL" clId="{BA9302E2-D971-4EB4-A68E-C28C9AE67261}" dt="2019-09-12T15:19:13.263" v="144"/>
        <pc:sldMkLst>
          <pc:docMk/>
          <pc:sldMk cId="509808768" sldId="275"/>
        </pc:sldMkLst>
      </pc:sldChg>
      <pc:sldChg chg="modSp">
        <pc:chgData name="Eric Lampron" userId="dd695875-2b09-4063-9f92-d89145968728" providerId="ADAL" clId="{BA9302E2-D971-4EB4-A68E-C28C9AE67261}" dt="2019-09-12T14:15:52.404" v="139" actId="1076"/>
        <pc:sldMkLst>
          <pc:docMk/>
          <pc:sldMk cId="1512794286" sldId="276"/>
        </pc:sldMkLst>
        <pc:picChg chg="mod">
          <ac:chgData name="Eric Lampron" userId="dd695875-2b09-4063-9f92-d89145968728" providerId="ADAL" clId="{BA9302E2-D971-4EB4-A68E-C28C9AE67261}" dt="2019-09-12T14:15:52.404" v="139" actId="1076"/>
          <ac:picMkLst>
            <pc:docMk/>
            <pc:sldMk cId="1512794286" sldId="276"/>
            <ac:picMk id="3" creationId="{05BA7C68-86B0-4CA6-B4F4-4E91BFC92E20}"/>
          </ac:picMkLst>
        </pc:picChg>
      </pc:sldChg>
      <pc:sldChg chg="modSp">
        <pc:chgData name="Eric Lampron" userId="dd695875-2b09-4063-9f92-d89145968728" providerId="ADAL" clId="{BA9302E2-D971-4EB4-A68E-C28C9AE67261}" dt="2019-09-12T15:06:45.388" v="142" actId="790"/>
        <pc:sldMkLst>
          <pc:docMk/>
          <pc:sldMk cId="247356850" sldId="278"/>
        </pc:sldMkLst>
        <pc:spChg chg="mod">
          <ac:chgData name="Eric Lampron" userId="dd695875-2b09-4063-9f92-d89145968728" providerId="ADAL" clId="{BA9302E2-D971-4EB4-A68E-C28C9AE67261}" dt="2019-09-12T15:06:45.388" v="142" actId="790"/>
          <ac:spMkLst>
            <pc:docMk/>
            <pc:sldMk cId="247356850" sldId="278"/>
            <ac:spMk id="5" creationId="{D751DA84-1388-4ED1-9133-C9F35FACA125}"/>
          </ac:spMkLst>
        </pc:spChg>
      </pc:sldChg>
      <pc:sldChg chg="modSp">
        <pc:chgData name="Eric Lampron" userId="dd695875-2b09-4063-9f92-d89145968728" providerId="ADAL" clId="{BA9302E2-D971-4EB4-A68E-C28C9AE67261}" dt="2019-09-12T14:39:30.039" v="140" actId="20577"/>
        <pc:sldMkLst>
          <pc:docMk/>
          <pc:sldMk cId="2727104167" sldId="284"/>
        </pc:sldMkLst>
        <pc:spChg chg="mod">
          <ac:chgData name="Eric Lampron" userId="dd695875-2b09-4063-9f92-d89145968728" providerId="ADAL" clId="{BA9302E2-D971-4EB4-A68E-C28C9AE67261}" dt="2019-09-12T14:39:30.039" v="140" actId="20577"/>
          <ac:spMkLst>
            <pc:docMk/>
            <pc:sldMk cId="2727104167" sldId="284"/>
            <ac:spMk id="3" creationId="{4EE956EF-6F83-450F-8517-06E944EB1C04}"/>
          </ac:spMkLst>
        </pc:spChg>
      </pc:sldChg>
    </pc:docChg>
  </pc:docChgLst>
  <pc:docChgLst>
    <pc:chgData name="Mélissa Dumont" userId="S::mdumont@thinkmax.com::56100457-3060-495c-a956-1b14060ff2ac" providerId="AD" clId="Web-{674FB194-F3A7-46C9-BC4F-86DEA208523B}"/>
    <pc:docChg chg="modSld">
      <pc:chgData name="Mélissa Dumont" userId="S::mdumont@thinkmax.com::56100457-3060-495c-a956-1b14060ff2ac" providerId="AD" clId="Web-{674FB194-F3A7-46C9-BC4F-86DEA208523B}" dt="2019-09-11T20:11:54.435" v="27" actId="1076"/>
      <pc:docMkLst>
        <pc:docMk/>
      </pc:docMkLst>
      <pc:sldChg chg="addSp delSp modSp">
        <pc:chgData name="Mélissa Dumont" userId="S::mdumont@thinkmax.com::56100457-3060-495c-a956-1b14060ff2ac" providerId="AD" clId="Web-{674FB194-F3A7-46C9-BC4F-86DEA208523B}" dt="2019-09-11T20:11:54.435" v="27" actId="1076"/>
        <pc:sldMkLst>
          <pc:docMk/>
          <pc:sldMk cId="4109933052" sldId="268"/>
        </pc:sldMkLst>
        <pc:picChg chg="add del mod ord">
          <ac:chgData name="Mélissa Dumont" userId="S::mdumont@thinkmax.com::56100457-3060-495c-a956-1b14060ff2ac" providerId="AD" clId="Web-{674FB194-F3A7-46C9-BC4F-86DEA208523B}" dt="2019-09-11T20:08:07.193" v="10"/>
          <ac:picMkLst>
            <pc:docMk/>
            <pc:sldMk cId="4109933052" sldId="268"/>
            <ac:picMk id="2" creationId="{4F5E0ECA-5412-4473-B89F-BABC09BB438F}"/>
          </ac:picMkLst>
        </pc:picChg>
        <pc:picChg chg="add del mod ord">
          <ac:chgData name="Mélissa Dumont" userId="S::mdumont@thinkmax.com::56100457-3060-495c-a956-1b14060ff2ac" providerId="AD" clId="Web-{674FB194-F3A7-46C9-BC4F-86DEA208523B}" dt="2019-09-11T20:08:53.960" v="15"/>
          <ac:picMkLst>
            <pc:docMk/>
            <pc:sldMk cId="4109933052" sldId="268"/>
            <ac:picMk id="7" creationId="{65BFB05F-90C5-4403-B01B-B4D53453826D}"/>
          </ac:picMkLst>
        </pc:picChg>
        <pc:picChg chg="add mod">
          <ac:chgData name="Mélissa Dumont" userId="S::mdumont@thinkmax.com::56100457-3060-495c-a956-1b14060ff2ac" providerId="AD" clId="Web-{674FB194-F3A7-46C9-BC4F-86DEA208523B}" dt="2019-09-11T20:10:21.556" v="22" actId="1076"/>
          <ac:picMkLst>
            <pc:docMk/>
            <pc:sldMk cId="4109933052" sldId="268"/>
            <ac:picMk id="9" creationId="{F58ABC3C-27E6-472A-A6F4-102F1ACDAAF0}"/>
          </ac:picMkLst>
        </pc:picChg>
        <pc:picChg chg="add mod">
          <ac:chgData name="Mélissa Dumont" userId="S::mdumont@thinkmax.com::56100457-3060-495c-a956-1b14060ff2ac" providerId="AD" clId="Web-{674FB194-F3A7-46C9-BC4F-86DEA208523B}" dt="2019-09-11T20:11:54.435" v="27" actId="1076"/>
          <ac:picMkLst>
            <pc:docMk/>
            <pc:sldMk cId="4109933052" sldId="268"/>
            <ac:picMk id="11" creationId="{81083FDE-BB81-44D2-8BB8-04DEE9607D13}"/>
          </ac:picMkLst>
        </pc:picChg>
      </pc:sldChg>
      <pc:sldChg chg="modSp">
        <pc:chgData name="Mélissa Dumont" userId="S::mdumont@thinkmax.com::56100457-3060-495c-a956-1b14060ff2ac" providerId="AD" clId="Web-{674FB194-F3A7-46C9-BC4F-86DEA208523B}" dt="2019-09-11T20:05:55.860" v="2" actId="20577"/>
        <pc:sldMkLst>
          <pc:docMk/>
          <pc:sldMk cId="2395435843" sldId="274"/>
        </pc:sldMkLst>
        <pc:spChg chg="mod">
          <ac:chgData name="Mélissa Dumont" userId="S::mdumont@thinkmax.com::56100457-3060-495c-a956-1b14060ff2ac" providerId="AD" clId="Web-{674FB194-F3A7-46C9-BC4F-86DEA208523B}" dt="2019-09-11T20:05:55.860" v="2" actId="20577"/>
          <ac:spMkLst>
            <pc:docMk/>
            <pc:sldMk cId="2395435843" sldId="274"/>
            <ac:spMk id="3" creationId="{87541EC9-263C-4672-B5CC-D58181D9EC4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5080930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9_9473C01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17" descr="A person standing in front of a sign&#10;&#10;Description automatically generated">
            <a:extLst>
              <a:ext uri="{FF2B5EF4-FFF2-40B4-BE49-F238E27FC236}">
                <a16:creationId xmlns:a16="http://schemas.microsoft.com/office/drawing/2014/main" id="{C64E1FB2-3A4F-4F0A-9237-5C36C95E76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70589-257D-44AA-A1D0-FEB8A8702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pic>
        <p:nvPicPr>
          <p:cNvPr id="9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9710AA9-9086-45D6-9EE9-DE1B66BAD5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7" y="5903371"/>
            <a:ext cx="2940459" cy="5895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5CB89-CF7B-421E-B1B2-031D3AE7C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D5DCC-00E5-453C-BE12-9F0BACA17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80BF4-51EE-4139-9E71-69CCC768B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A05A3-2E3E-42D1-A48F-098F52866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630AAD-0400-4606-A7E9-A1D46F074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pic>
        <p:nvPicPr>
          <p:cNvPr id="9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29710AA9-9086-45D6-9EE9-DE1B66BAD5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7" y="5903371"/>
            <a:ext cx="2940459" cy="5895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75B4E9E9-1021-432B-9DC7-B561A75A8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382055-C30A-418E-A46D-65147BF07CF5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3BD04-159D-4D65-8091-F75917F87F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DBCDC-42A8-4DF3-BCA7-20BE3BF53F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C1D7-9603-4E0A-B8D7-78A538BA1CC1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</p:spTree>
    <p:extLst>
      <p:ext uri="{BB962C8B-B14F-4D97-AF65-F5344CB8AC3E}">
        <p14:creationId xmlns:p14="http://schemas.microsoft.com/office/powerpoint/2010/main" val="41148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58FBBA-828E-4DC3-8B02-6A487613B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94C108-A1A2-4997-B29F-775FEF2E69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pic>
        <p:nvPicPr>
          <p:cNvPr id="5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A808A85-C011-4C85-88FA-F220668810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7" y="5903371"/>
            <a:ext cx="2940459" cy="5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75B4E9E9-1021-432B-9DC7-B561A75A8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382055-C30A-418E-A46D-65147BF07CF5}"/>
              </a:ext>
            </a:extLst>
          </p:cNvPr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3BD04-159D-4D65-8091-F75917F87F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200672-B083-466E-978B-7DB3B64561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4" y="1774208"/>
            <a:ext cx="10534454" cy="21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345883-1494-4877-81E1-C4878D8C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-11176" y="2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3A8F48-5F83-4586-9084-A8DE899895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2" y="5903374"/>
            <a:ext cx="2940459" cy="5895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8675624" y="6031167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059366"/>
            <a:ext cx="4587643" cy="3503109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E92340-5CF4-4DC8-B1A3-698918BB6B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2584" y="0"/>
            <a:ext cx="5379415" cy="6858000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A7218-2289-427F-9D33-05E7527D5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D5DCC-00E5-453C-BE12-9F0BACA17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F3BA6-3549-4C0E-925F-F4B7C65CA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A05A3-2E3E-42D1-A48F-098F528664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5903372"/>
            <a:ext cx="2940459" cy="589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8686800" y="6031165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757A3-128B-48D1-8CCF-DC6DD1C90DF6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8" y="6094444"/>
            <a:ext cx="2940459" cy="58950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74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8686800" y="6222237"/>
            <a:ext cx="25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#CollaborateCanada</a:t>
            </a:r>
          </a:p>
        </p:txBody>
      </p:sp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67" r:id="rId14"/>
    <p:sldLayoutId id="2147483674" r:id="rId15"/>
    <p:sldLayoutId id="2147483662" r:id="rId16"/>
    <p:sldLayoutId id="2147483661" r:id="rId17"/>
    <p:sldLayoutId id="2147483676" r:id="rId18"/>
    <p:sldLayoutId id="2147483669" r:id="rId19"/>
    <p:sldLayoutId id="2147483673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6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Some speakers like to use this slide for hidden “notes slides”. </a:t>
            </a:r>
          </a:p>
          <a:p>
            <a:r>
              <a:rPr lang="en-US"/>
              <a:t>Delete it if you don’t want to use it.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5" y="1830437"/>
            <a:ext cx="5639928" cy="1779538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Power BI in D365 Unified Operations (and AX) – Our Experience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279" y="3990749"/>
            <a:ext cx="4587643" cy="131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Segoe UI Semilight"/>
              </a:rPr>
              <a:t>Eric Lampron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erson wearing a suit and tie smiling and looking at the camera&#10;&#10;Description generated with very high confidence">
            <a:extLst>
              <a:ext uri="{FF2B5EF4-FFF2-40B4-BE49-F238E27FC236}">
                <a16:creationId xmlns:a16="http://schemas.microsoft.com/office/drawing/2014/main" id="{E738BD94-7F65-484E-9F59-2E326851F3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969" r="969"/>
          <a:stretch/>
        </p:blipFill>
        <p:spPr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12" y="1204118"/>
            <a:ext cx="5378450" cy="1430003"/>
          </a:xfrm>
        </p:spPr>
        <p:txBody>
          <a:bodyPr/>
          <a:lstStyle/>
          <a:p>
            <a:r>
              <a:rPr lang="en-US" sz="4400">
                <a:ea typeface="+mj-lt"/>
                <a:cs typeface="+mj-lt"/>
              </a:rPr>
              <a:t>Eric Lampron</a:t>
            </a:r>
            <a:br>
              <a:rPr lang="en-US" sz="28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Thinkmax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Executive VP, Technology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067" y="2934566"/>
            <a:ext cx="5378795" cy="28407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cs typeface="Segoe UI Semilight"/>
            </a:endParaRPr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With more than 20 years of experience in IT consulting, Éric is a seasoned technical architect and project manager specializing in the implementation of Microsoft Dynamics and business intelligence systems. His mastery of Microsoft solutions gives him a privileged understanding of the companies for whom he works, advises and guides during their transition to Microsoft Dynamics 365 (AX).</a:t>
            </a:r>
          </a:p>
          <a:p>
            <a:pPr lvl="1"/>
            <a:endParaRPr lang="en-US">
              <a:cs typeface="Segoe UI Semilight"/>
              <a:sym typeface="Wingdings" panose="05000000000000000000" pitchFamily="2" charset="2"/>
            </a:endParaRPr>
          </a:p>
          <a:p>
            <a:endParaRPr lang="en-US"/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8ABC3C-27E6-472A-A6F4-102F1ACD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989" y="6196001"/>
            <a:ext cx="2330209" cy="6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Power BI in D365 Unified Operations (and AX) – Our Experience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Clarify the different approaches for consuming BI in D365 Unified Operations</a:t>
            </a:r>
          </a:p>
          <a:p>
            <a:r>
              <a:rPr lang="en-US"/>
              <a:t>Help you in making the right choices for your business</a:t>
            </a:r>
          </a:p>
          <a:p>
            <a:r>
              <a:rPr lang="en-US"/>
              <a:t>Encourage you in embarking on this wonderful journey</a:t>
            </a:r>
            <a:endParaRPr lang="en-US">
              <a:cs typeface="Segoe UI Semilight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Segoe UI Semilight"/>
            </a:endParaRPr>
          </a:p>
          <a:p>
            <a:r>
              <a:rPr lang="en-US">
                <a:latin typeface="DaxlinePro-Light"/>
              </a:rPr>
              <a:t>Overview of the Data Access in D365 FO</a:t>
            </a:r>
          </a:p>
          <a:p>
            <a:r>
              <a:rPr lang="en-US">
                <a:latin typeface="DaxlinePro-Light"/>
              </a:rPr>
              <a:t>Entity Store and Power BI Embedded experience in D365 FO</a:t>
            </a:r>
          </a:p>
          <a:p>
            <a:r>
              <a:rPr lang="en-US">
                <a:latin typeface="DaxlinePro-Light"/>
              </a:rPr>
              <a:t>BYOD and Data Entities</a:t>
            </a:r>
          </a:p>
          <a:p>
            <a:r>
              <a:rPr lang="en-US">
                <a:latin typeface="DaxlinePro-Light"/>
              </a:rPr>
              <a:t>What’s Available for previous AX version</a:t>
            </a:r>
          </a:p>
          <a:p>
            <a:r>
              <a:rPr lang="en-US">
                <a:latin typeface="DaxlinePro-Light"/>
              </a:rPr>
              <a:t>What’s Ahead</a:t>
            </a:r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BA7C68-86B0-4CA6-B4F4-4E91BFC9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652660"/>
            <a:ext cx="8505107" cy="4085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7BD95-AD04-45CE-B10C-CDBF36C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43" y="401412"/>
            <a:ext cx="10515600" cy="1030042"/>
          </a:xfrm>
        </p:spPr>
        <p:txBody>
          <a:bodyPr>
            <a:normAutofit fontScale="90000"/>
          </a:bodyPr>
          <a:lstStyle/>
          <a:p>
            <a:pPr algn="l" rtl="0"/>
            <a:r>
              <a:rPr lang="fr-FR" b="0" i="0" u="none" strike="noStrike">
                <a:latin typeface="DaxlinePro-Light"/>
              </a:rPr>
              <a:t>D365 FO </a:t>
            </a:r>
            <a:r>
              <a:rPr lang="en-US" b="0" i="0" u="none" strike="noStrike">
                <a:latin typeface="DaxlinePro-Light"/>
              </a:rPr>
              <a:t>​</a:t>
            </a:r>
            <a:r>
              <a:rPr lang="en-US" b="0" i="0">
                <a:latin typeface="DaxlinePro-Light"/>
              </a:rPr>
              <a:t>​</a:t>
            </a:r>
          </a:p>
          <a:p>
            <a:pPr algn="l" rtl="0"/>
            <a:r>
              <a:rPr lang="fr-FR" b="0" i="0" u="none" strike="noStrike">
                <a:latin typeface="DaxlinePro-Light"/>
              </a:rPr>
              <a:t>Data Access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278F-6E17-44D2-A01D-BE640D2F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42" y="1632857"/>
            <a:ext cx="10034815" cy="3244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DaxlinePro-Light"/>
              </a:rPr>
              <a:t>Embedded insights in Finance and Operations</a:t>
            </a:r>
            <a:endParaRPr lang="en-CA">
              <a:ea typeface="+mn-lt"/>
              <a:cs typeface="+mn-lt"/>
            </a:endParaRPr>
          </a:p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DaxlinePro-Light"/>
              </a:rPr>
              <a:t>Tools for power users and developers in</a:t>
            </a:r>
            <a:endParaRPr lang="en-US">
              <a:ea typeface="+mn-lt"/>
              <a:cs typeface="+mn-lt"/>
            </a:endParaRPr>
          </a:p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DaxlinePro-Light"/>
              </a:rPr>
              <a:t>Finance and Operations</a:t>
            </a:r>
            <a:endParaRPr lang="en-US">
              <a:ea typeface="+mn-lt"/>
              <a:cs typeface="+mn-lt"/>
            </a:endParaRPr>
          </a:p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CA">
                <a:latin typeface="DaxlinePro-Light"/>
              </a:rPr>
              <a:t>License Bundled with your subscription </a:t>
            </a:r>
            <a:endParaRPr lang="en-US">
              <a:ea typeface="+mn-lt"/>
              <a:cs typeface="+mn-lt"/>
            </a:endParaRPr>
          </a:p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DaxlinePro-Light"/>
              </a:rPr>
              <a:t>Analytical workspaces offer contextual analytics</a:t>
            </a:r>
            <a:endParaRPr lang="en-US">
              <a:ea typeface="+mn-lt"/>
              <a:cs typeface="+mn-lt"/>
            </a:endParaRPr>
          </a:p>
          <a:p>
            <a:pPr marL="62992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DaxlinePro-Light"/>
              </a:rPr>
              <a:t>Analytical workspaces let you drill back to Finance and Operation to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51DA84-1388-4ED1-9133-C9F35FACA125}"/>
              </a:ext>
            </a:extLst>
          </p:cNvPr>
          <p:cNvSpPr txBox="1">
            <a:spLocks/>
          </p:cNvSpPr>
          <p:nvPr/>
        </p:nvSpPr>
        <p:spPr>
          <a:xfrm>
            <a:off x="983343" y="342458"/>
            <a:ext cx="9859116" cy="1158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DaxlinePro-Light"/>
                <a:ea typeface="+mj-lt"/>
                <a:cs typeface="+mj-lt"/>
              </a:rPr>
              <a:t>Power BI and the Entity Store</a:t>
            </a:r>
            <a:endParaRPr lang="en-US">
              <a:latin typeface="Daxline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24735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DB6CAE-B858-410B-B317-AA6D88F5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07" y="1246955"/>
            <a:ext cx="6193219" cy="4187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66462-054A-49B4-941F-285C71A5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34" y="225736"/>
            <a:ext cx="10515600" cy="1030042"/>
          </a:xfrm>
        </p:spPr>
        <p:txBody>
          <a:bodyPr/>
          <a:lstStyle/>
          <a:p>
            <a:r>
              <a:rPr lang="fr-FR">
                <a:latin typeface="DaxlinePro-Light"/>
              </a:rPr>
              <a:t>Power BI and the Entity Store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536D-9EBD-4981-A9EF-11B44612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57" y="1018269"/>
            <a:ext cx="10515600" cy="103004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4000">
                <a:latin typeface="DaxlinePro-Light"/>
                <a:ea typeface="+mj-lt"/>
                <a:cs typeface="Arial"/>
              </a:rPr>
              <a:t>BYOD and </a:t>
            </a:r>
            <a:r>
              <a:rPr lang="fr-FR" sz="4000">
                <a:latin typeface="DaxlinePro-Light"/>
                <a:cs typeface="Arial"/>
              </a:rPr>
              <a:t>Data </a:t>
            </a:r>
            <a:r>
              <a:rPr lang="en-US" sz="4000">
                <a:latin typeface="DaxlinePro-Light"/>
                <a:cs typeface="Arial"/>
              </a:rPr>
              <a:t>Entities</a:t>
            </a:r>
            <a:endParaRPr lang="en-US" sz="4000">
              <a:ea typeface="Segoe UI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FC6B-6AC4-4269-8F24-792DC702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57" y="24130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Combined analytics that use data from various systems 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Most development is done by Power User  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Needs extra licenses 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Need to build the model from scratch 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Easy to merge Historical data</a:t>
            </a:r>
            <a:endParaRPr lang="en-US">
              <a:ea typeface="+mn-lt"/>
              <a:cs typeface="+mn-lt"/>
            </a:endParaRPr>
          </a:p>
          <a:p>
            <a:endParaRPr lang="en-US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77698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1925-EAF0-4270-94F9-F38283A8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882"/>
            <a:ext cx="10515600" cy="1030042"/>
          </a:xfrm>
        </p:spPr>
        <p:txBody>
          <a:bodyPr>
            <a:normAutofit/>
          </a:bodyPr>
          <a:lstStyle/>
          <a:p>
            <a:r>
              <a:rPr lang="en-US" sz="4000">
                <a:latin typeface="DaxlinePro-Light"/>
                <a:cs typeface="Arial"/>
              </a:rPr>
              <a:t>Previous Versions of AX</a:t>
            </a:r>
            <a:endParaRPr lang="en-US" sz="4000">
              <a:ea typeface="Segoe UI Blac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56EF-6F83-450F-8517-06E944EB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52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Retrofitted D365 FO Data entity views </a:t>
            </a:r>
            <a:endParaRPr lang="en-US">
              <a:ea typeface="+mn-lt"/>
              <a:cs typeface="+mn-lt"/>
            </a:endParaRPr>
          </a:p>
          <a:p>
            <a:pPr>
              <a:spcBef>
                <a:spcPct val="0"/>
              </a:spcBef>
            </a:pPr>
            <a:r>
              <a:rPr lang="en-US">
                <a:latin typeface="DaxlinePro-Light"/>
              </a:rPr>
              <a:t>Minor changes needed when migrating to latest version</a:t>
            </a:r>
            <a:endParaRPr lang="en-US">
              <a:ea typeface="+mn-lt"/>
              <a:cs typeface="+mn-lt"/>
            </a:endParaRPr>
          </a:p>
          <a:p>
            <a:endParaRPr lang="en-US"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72710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Slides 2-10 contain notes for the presenter and are hidden.</a:t>
            </a:r>
          </a:p>
          <a:p>
            <a:r>
              <a:rPr lang="en-US"/>
              <a:t>You may include your picture and company logo on the intro slide only</a:t>
            </a:r>
          </a:p>
          <a:p>
            <a:r>
              <a:rPr lang="en-US"/>
              <a:t>It is appropriate to provide a brief background (1 minute or less) on your organization.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/>
              <a:t>This slide layout uses Consolas, a monotype font which is ideal for showing software code.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8842" y="3657600"/>
            <a:ext cx="8434316" cy="146443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Frame your presentation by answering:</a:t>
            </a:r>
          </a:p>
          <a:p>
            <a:pPr lvl="1"/>
            <a:r>
              <a:rPr lang="en-US"/>
              <a:t>What do you want your audience to learn?</a:t>
            </a:r>
          </a:p>
          <a:p>
            <a:pPr lvl="1"/>
            <a:r>
              <a:rPr lang="en-US"/>
              <a:t>What do you want your audience to do differently?</a:t>
            </a:r>
          </a:p>
          <a:p>
            <a:pPr lvl="1"/>
            <a:r>
              <a:rPr lang="en-US"/>
              <a:t>What result or outcomes do you want your audience to realize?</a:t>
            </a:r>
          </a:p>
          <a:p>
            <a:r>
              <a:rPr lang="en-US"/>
              <a:t>Clarify your session objectives at the beginning of your presentation.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Pictures speak 1,000 words; include a screenshot or picture on each slide to add visual interest. </a:t>
            </a:r>
          </a:p>
          <a:p>
            <a:r>
              <a:rPr lang="en-US"/>
              <a:t>A good goal is to aim for 7 words per slide.</a:t>
            </a:r>
          </a:p>
          <a:p>
            <a:r>
              <a:rPr lang="en-US"/>
              <a:t>Increase attention and interaction by using a variety of communication mediums, such as polls and videos.</a:t>
            </a:r>
          </a:p>
          <a:p>
            <a:r>
              <a:rPr lang="en-US"/>
              <a:t>Plan and follow a rough agenda including a breakdown by minute to help stay on track.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topic 1: size 28pt</a:t>
            </a:r>
          </a:p>
          <a:p>
            <a:pPr lvl="1"/>
            <a:r>
              <a:rPr lang="en-US"/>
              <a:t>Size 24pt for the subtopics</a:t>
            </a:r>
          </a:p>
          <a:p>
            <a:pPr lvl="1"/>
            <a:r>
              <a:rPr lang="en-US"/>
              <a:t>Size 24pt for the subtopics</a:t>
            </a:r>
          </a:p>
          <a:p>
            <a:r>
              <a:rPr lang="en-US"/>
              <a:t>Main topic 2: size 28pt</a:t>
            </a:r>
          </a:p>
          <a:p>
            <a:pPr lvl="1"/>
            <a:r>
              <a:rPr lang="en-US"/>
              <a:t>Size 24pt for the subtopics</a:t>
            </a:r>
          </a:p>
          <a:p>
            <a:pPr lvl="1"/>
            <a:r>
              <a:rPr lang="en-US"/>
              <a:t>Size 24pt for the subtopics</a:t>
            </a:r>
          </a:p>
          <a:p>
            <a:r>
              <a:rPr lang="en-US"/>
              <a:t>Main topic 3: size 28pt</a:t>
            </a:r>
          </a:p>
          <a:p>
            <a:pPr lvl="1"/>
            <a:r>
              <a:rPr lang="en-US"/>
              <a:t>Size 24pt for the subtopics</a:t>
            </a:r>
          </a:p>
          <a:p>
            <a:pPr lvl="1"/>
            <a:r>
              <a:rPr lang="en-US"/>
              <a:t>Size 24pt for the subtopics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87431-4707-40AC-9583-060582FA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8" y="3285246"/>
            <a:ext cx="1712020" cy="2018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/>
              <a:t>The PowerPoint palette for this template has been built for you and is shown below. Avoid using too many colors in your presentation. </a:t>
            </a:r>
          </a:p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702320" y="3523530"/>
            <a:ext cx="1017331" cy="180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334153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laborate Canada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80BD42"/>
      </a:accent1>
      <a:accent2>
        <a:srgbClr val="54565A"/>
      </a:accent2>
      <a:accent3>
        <a:srgbClr val="ABD383"/>
      </a:accent3>
      <a:accent4>
        <a:srgbClr val="7B7E83"/>
      </a:accent4>
      <a:accent5>
        <a:srgbClr val="D8D9DA"/>
      </a:accent5>
      <a:accent6>
        <a:srgbClr val="D3E8BE"/>
      </a:accent6>
      <a:hlink>
        <a:srgbClr val="80BD42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3550E85622B4B8D55EFC128D48D20" ma:contentTypeVersion="11" ma:contentTypeDescription="Create a new document." ma:contentTypeScope="" ma:versionID="95d6da6b81ba0a1ed500e8876c622d96">
  <xsd:schema xmlns:xsd="http://www.w3.org/2001/XMLSchema" xmlns:xs="http://www.w3.org/2001/XMLSchema" xmlns:p="http://schemas.microsoft.com/office/2006/metadata/properties" xmlns:ns3="5a28983e-10ec-4d14-a492-f128efb0e99a" xmlns:ns4="e458db2d-0231-41a5-a17f-51eacc61002c" targetNamespace="http://schemas.microsoft.com/office/2006/metadata/properties" ma:root="true" ma:fieldsID="ef67583da49734ed83192e48478ed294" ns3:_="" ns4:_="">
    <xsd:import namespace="5a28983e-10ec-4d14-a492-f128efb0e99a"/>
    <xsd:import namespace="e458db2d-0231-41a5-a17f-51eacc6100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8983e-10ec-4d14-a492-f128efb0e9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8db2d-0231-41a5-a17f-51eacc610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D89D9-7255-4D5A-82E5-E966CAEE4330}">
  <ds:schemaRefs>
    <ds:schemaRef ds:uri="5a28983e-10ec-4d14-a492-f128efb0e99a"/>
    <ds:schemaRef ds:uri="e458db2d-0231-41a5-a17f-51eacc61002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BE24C4-BACA-4C48-A13C-F263D37A9802}">
  <ds:schemaRefs>
    <ds:schemaRef ds:uri="5a28983e-10ec-4d14-a492-f128efb0e99a"/>
    <ds:schemaRef ds:uri="e458db2d-0231-41a5-a17f-51eacc6100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11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Power BI in D365 Unified Operations (and AX) – Our Experience</vt:lpstr>
      <vt:lpstr>Eric Lampron Thinkmax Executive VP, Technology</vt:lpstr>
      <vt:lpstr>Power BI in D365 Unified Operations (and AX) – Our Experience</vt:lpstr>
      <vt:lpstr>Session Agenda</vt:lpstr>
      <vt:lpstr>D365 FO ​​ Data Access Architecture</vt:lpstr>
      <vt:lpstr>PowerPoint Presentation</vt:lpstr>
      <vt:lpstr>Power BI and the Entity Store</vt:lpstr>
      <vt:lpstr>BYOD and Data Entities</vt:lpstr>
      <vt:lpstr>Previous Versions of AX</vt:lpstr>
      <vt:lpstr>PowerPoint Presentation</vt:lpstr>
      <vt:lpstr>Software code slide</vt:lpstr>
      <vt:lpstr>Any Questions?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Albrecht</dc:creator>
  <cp:revision>1</cp:revision>
  <dcterms:created xsi:type="dcterms:W3CDTF">2018-09-22T03:09:49Z</dcterms:created>
  <dcterms:modified xsi:type="dcterms:W3CDTF">2019-09-12T16:56:47Z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0x010100D113550E85622B4B8D55EFC128D48D20</vt:lpwstr>
  </property>
</Properties>
</file>