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01" r:id="rId6"/>
    <p:sldId id="316" r:id="rId7"/>
    <p:sldId id="320" r:id="rId8"/>
    <p:sldId id="318" r:id="rId9"/>
    <p:sldId id="319" r:id="rId10"/>
    <p:sldId id="315" r:id="rId11"/>
    <p:sldId id="298" r:id="rId12"/>
    <p:sldId id="266" r:id="rId13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783D7"/>
    <a:srgbClr val="5E913B"/>
    <a:srgbClr val="4B752F"/>
    <a:srgbClr val="E45134"/>
    <a:srgbClr val="D23A1C"/>
    <a:srgbClr val="A92F17"/>
    <a:srgbClr val="0072C6"/>
    <a:srgbClr val="005695"/>
    <a:srgbClr val="004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53" autoAdjust="0"/>
  </p:normalViewPr>
  <p:slideViewPr>
    <p:cSldViewPr snapToGrid="0">
      <p:cViewPr varScale="1">
        <p:scale>
          <a:sx n="80" d="100"/>
          <a:sy n="80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4A92-BD0C-4F35-B437-B30ABF41020E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70B0A-8FB1-453E-9994-47FD4ACDE2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59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4366-3904-4A9D-A2D3-EE6B9EB3BB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035"/>
            <a:ext cx="3621723" cy="196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04" y="3819106"/>
            <a:ext cx="3806825" cy="304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379663"/>
            <a:ext cx="9144000" cy="1791868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rgbClr val="004166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04500"/>
            <a:ext cx="9144000" cy="119622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</a:t>
            </a:r>
            <a:r>
              <a:rPr lang="fr-CA" dirty="0" err="1"/>
              <a:t>Subtitle</a:t>
            </a:r>
            <a:endParaRPr lang="en-US" dirty="0"/>
          </a:p>
        </p:txBody>
      </p:sp>
      <p:pic>
        <p:nvPicPr>
          <p:cNvPr id="10" name="Picture 2" descr="C:\Users\pguedj\Documents\ThinkMax Admin\ThinkMax Logo\New Logo - May 2012\ThinkmaxLogoFinal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340" y="452920"/>
            <a:ext cx="2520460" cy="8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15950"/>
          </a:xfrm>
        </p:spPr>
        <p:txBody>
          <a:bodyPr anchor="t" anchorCtr="0"/>
          <a:lstStyle>
            <a:lvl1pPr>
              <a:defRPr baseline="0">
                <a:solidFill>
                  <a:srgbClr val="004166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>
                <a:solidFill>
                  <a:srgbClr val="004166"/>
                </a:solidFill>
                <a:latin typeface="Corbel" panose="020B05030202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solidFill>
                  <a:srgbClr val="004166"/>
                </a:solidFill>
                <a:latin typeface="Corbel" panose="020B0503020204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>
              <a:defRPr>
                <a:solidFill>
                  <a:srgbClr val="004166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95950" y="6356350"/>
            <a:ext cx="590550" cy="365125"/>
          </a:xfrm>
        </p:spPr>
        <p:txBody>
          <a:bodyPr/>
          <a:lstStyle/>
          <a:p>
            <a:fld id="{03634366-3904-4A9D-A2D3-EE6B9EB3B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838200" y="1048125"/>
            <a:ext cx="9144000" cy="39967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</a:t>
            </a:r>
            <a:r>
              <a:rPr lang="fr-CA" dirty="0" err="1"/>
              <a:t>Subtitle</a:t>
            </a:r>
            <a:endParaRPr lang="en-US" dirty="0"/>
          </a:p>
        </p:txBody>
      </p:sp>
      <p:pic>
        <p:nvPicPr>
          <p:cNvPr id="9" name="Picture 2" descr="C:\Users\pguedj\Documents\ThinkMax Admin\ThinkMax Logo\New Logo - May 2012\ThinkmaxLogoFinal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5" y="6224986"/>
            <a:ext cx="1514475" cy="5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A03-B5B2-4188-AA82-6C9CB0EA92A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4366-3904-4A9D-A2D3-EE6B9EB3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4A03-B5B2-4188-AA82-6C9CB0EA92A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4366-3904-4A9D-A2D3-EE6B9EB3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8517"/>
            <a:ext cx="8680704" cy="1791868"/>
          </a:xfrm>
        </p:spPr>
        <p:txBody>
          <a:bodyPr>
            <a:normAutofit/>
          </a:bodyPr>
          <a:lstStyle/>
          <a:p>
            <a:r>
              <a:rPr lang="en-US" dirty="0"/>
              <a:t>Microsoft Dynamics 365</a:t>
            </a:r>
            <a:br>
              <a:rPr lang="en-US" dirty="0"/>
            </a:br>
            <a:r>
              <a:rPr lang="en-US" dirty="0"/>
              <a:t>Environments recommend</a:t>
            </a:r>
            <a:r>
              <a:rPr lang="fr-CA" dirty="0" err="1"/>
              <a:t>és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21" y="1253808"/>
            <a:ext cx="1641765" cy="42356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47650" y="7866097"/>
            <a:ext cx="2552700" cy="844210"/>
            <a:chOff x="1524000" y="5298905"/>
            <a:chExt cx="2552700" cy="844210"/>
          </a:xfrm>
        </p:grpSpPr>
        <p:sp>
          <p:nvSpPr>
            <p:cNvPr id="6" name="Rectangle 5"/>
            <p:cNvSpPr/>
            <p:nvPr/>
          </p:nvSpPr>
          <p:spPr>
            <a:xfrm>
              <a:off x="1524000" y="5298905"/>
              <a:ext cx="2552700" cy="8442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850" y="5482885"/>
              <a:ext cx="1905000" cy="476250"/>
            </a:xfrm>
            <a:prstGeom prst="rect">
              <a:avLst/>
            </a:prstGeom>
          </p:spPr>
        </p:pic>
      </p:grp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63488" y="4440965"/>
            <a:ext cx="9144000" cy="1196225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En date du:	</a:t>
            </a:r>
          </a:p>
          <a:p>
            <a:r>
              <a:rPr lang="fr-CA" dirty="0"/>
              <a:t>Pour:		</a:t>
            </a:r>
          </a:p>
          <a:p>
            <a:r>
              <a:rPr lang="fr-CA" dirty="0"/>
              <a:t>Révision: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66158" cy="615950"/>
          </a:xfrm>
        </p:spPr>
        <p:txBody>
          <a:bodyPr>
            <a:noAutofit/>
          </a:bodyPr>
          <a:lstStyle/>
          <a:p>
            <a:r>
              <a:rPr lang="fr-CA" sz="3600" dirty="0"/>
              <a:t>Dynamics 365 Operations - Environnements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9322"/>
            <a:ext cx="8390022" cy="5770236"/>
          </a:xfrm>
        </p:spPr>
      </p:pic>
    </p:spTree>
    <p:extLst>
      <p:ext uri="{BB962C8B-B14F-4D97-AF65-F5344CB8AC3E}">
        <p14:creationId xmlns:p14="http://schemas.microsoft.com/office/powerpoint/2010/main" val="7216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Liste des Environnements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Dynamics 365 Operations </a:t>
            </a:r>
            <a:r>
              <a:rPr lang="fr-CA" dirty="0" err="1"/>
              <a:t>SandBox</a:t>
            </a:r>
            <a:r>
              <a:rPr lang="fr-CA" dirty="0"/>
              <a:t> et Production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889879"/>
              </p:ext>
            </p:extLst>
          </p:nvPr>
        </p:nvGraphicFramePr>
        <p:xfrm>
          <a:off x="838200" y="1671614"/>
          <a:ext cx="9280280" cy="4480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2277">
                  <a:extLst>
                    <a:ext uri="{9D8B030D-6E8A-4147-A177-3AD203B41FA5}">
                      <a16:colId xmlns:a16="http://schemas.microsoft.com/office/drawing/2014/main" val="1747235130"/>
                    </a:ext>
                  </a:extLst>
                </a:gridCol>
                <a:gridCol w="916033">
                  <a:extLst>
                    <a:ext uri="{9D8B030D-6E8A-4147-A177-3AD203B41FA5}">
                      <a16:colId xmlns:a16="http://schemas.microsoft.com/office/drawing/2014/main" val="2373310594"/>
                    </a:ext>
                  </a:extLst>
                </a:gridCol>
                <a:gridCol w="1407238">
                  <a:extLst>
                    <a:ext uri="{9D8B030D-6E8A-4147-A177-3AD203B41FA5}">
                      <a16:colId xmlns:a16="http://schemas.microsoft.com/office/drawing/2014/main" val="1309968122"/>
                    </a:ext>
                  </a:extLst>
                </a:gridCol>
                <a:gridCol w="5044732">
                  <a:extLst>
                    <a:ext uri="{9D8B030D-6E8A-4147-A177-3AD203B41FA5}">
                      <a16:colId xmlns:a16="http://schemas.microsoft.com/office/drawing/2014/main" val="3385280280"/>
                    </a:ext>
                  </a:extLst>
                </a:gridCol>
              </a:tblGrid>
              <a:tr h="384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</a:rPr>
                        <a:t>Environnement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</a:rPr>
                        <a:t>Type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Prix / mois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87109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Dev </a:t>
                      </a: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</a:rPr>
                        <a:t>Build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</a:t>
                      </a: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La </a:t>
                      </a:r>
                      <a:r>
                        <a:rPr lang="en-US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premi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ère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instance </a:t>
                      </a:r>
                      <a:r>
                        <a:rPr lang="fr-CA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Sandbox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CA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est incluse dans le prix des usagers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6969098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Test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</a:t>
                      </a: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La première instance Sandbox Tier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incluse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dans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 prix des </a:t>
                      </a:r>
                      <a:r>
                        <a:rPr lang="en-US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usagers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159062"/>
                  </a:ext>
                </a:extLst>
              </a:tr>
              <a:tr h="344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UAT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</a:rPr>
                        <a:t> / QA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$1,641.50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8611149"/>
                  </a:ext>
                </a:extLst>
              </a:tr>
              <a:tr h="1030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Gold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</a:rPr>
                        <a:t> / Preprod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$541.80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2595713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Production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Inclus dans le prix par usager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2501269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Formation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$1,641.50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Optionnel. Cet environnement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peut être requis de façon Ponctuel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928714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Test de Charge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4,5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$9,605.60 - $14,590.80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Optionnel.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 ne sont pas tout les projet qui requiert des tests de charge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8572355"/>
                  </a:ext>
                </a:extLst>
              </a:tr>
              <a:tr h="346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Demo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$1,641.50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Optionnel. Peut être pratique pour le prototypage lors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l’analyse et le </a:t>
                      </a:r>
                      <a:r>
                        <a:rPr lang="fr-CA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désign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300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60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Liste des Environnements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Dynamics 365 Operations </a:t>
            </a:r>
            <a:r>
              <a:rPr lang="fr-CA" dirty="0" err="1"/>
              <a:t>SandBox</a:t>
            </a:r>
            <a:r>
              <a:rPr lang="fr-CA" dirty="0"/>
              <a:t> et Production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71614"/>
          <a:ext cx="9280280" cy="4490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2277">
                  <a:extLst>
                    <a:ext uri="{9D8B030D-6E8A-4147-A177-3AD203B41FA5}">
                      <a16:colId xmlns:a16="http://schemas.microsoft.com/office/drawing/2014/main" val="1747235130"/>
                    </a:ext>
                  </a:extLst>
                </a:gridCol>
                <a:gridCol w="916033">
                  <a:extLst>
                    <a:ext uri="{9D8B030D-6E8A-4147-A177-3AD203B41FA5}">
                      <a16:colId xmlns:a16="http://schemas.microsoft.com/office/drawing/2014/main" val="2373310594"/>
                    </a:ext>
                  </a:extLst>
                </a:gridCol>
                <a:gridCol w="1407238">
                  <a:extLst>
                    <a:ext uri="{9D8B030D-6E8A-4147-A177-3AD203B41FA5}">
                      <a16:colId xmlns:a16="http://schemas.microsoft.com/office/drawing/2014/main" val="1309968122"/>
                    </a:ext>
                  </a:extLst>
                </a:gridCol>
                <a:gridCol w="5044732">
                  <a:extLst>
                    <a:ext uri="{9D8B030D-6E8A-4147-A177-3AD203B41FA5}">
                      <a16:colId xmlns:a16="http://schemas.microsoft.com/office/drawing/2014/main" val="3385280280"/>
                    </a:ext>
                  </a:extLst>
                </a:gridCol>
              </a:tblGrid>
              <a:tr h="384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</a:rPr>
                        <a:t>Environnement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</a:rPr>
                        <a:t>Type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Prix / mois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87109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Dev </a:t>
                      </a: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</a:rPr>
                        <a:t>Build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</a:t>
                      </a: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La </a:t>
                      </a:r>
                      <a:r>
                        <a:rPr lang="en-US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premi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ère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instance </a:t>
                      </a:r>
                      <a:r>
                        <a:rPr lang="fr-CA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Sandbox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CA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est incluse dans le prix des usagers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6969098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Test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</a:t>
                      </a: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La première instance Sandbox Tier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incluse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dans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 prix des </a:t>
                      </a:r>
                      <a:r>
                        <a:rPr lang="en-US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usagers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159062"/>
                  </a:ext>
                </a:extLst>
              </a:tr>
              <a:tr h="344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UAT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</a:rPr>
                        <a:t> / QA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$1,641.50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8611149"/>
                  </a:ext>
                </a:extLst>
              </a:tr>
              <a:tr h="1030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Gold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</a:rPr>
                        <a:t> / Preprod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$541.80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2595713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Production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Inclus dans le prix par usager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2501269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Formation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$1,641.50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Optionnel. Cet environnement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peut être requis de façon Ponctuel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928714"/>
                  </a:ext>
                </a:extLst>
              </a:tr>
              <a:tr h="470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Test de Charge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4,5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$9,605.60 - $14,590.80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Optionnel.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 ne sont pas tout les projet qui requiert des tests de charge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8572355"/>
                  </a:ext>
                </a:extLst>
              </a:tr>
              <a:tr h="346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Demo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Tier</a:t>
                      </a: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$1,641.50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Optionnel. Peut être pratique pour le prototypage lors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l’analyse et le </a:t>
                      </a:r>
                      <a:r>
                        <a:rPr lang="fr-CA" sz="1400" baseline="0" dirty="0" err="1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désign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300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20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66158" cy="615950"/>
          </a:xfrm>
        </p:spPr>
        <p:txBody>
          <a:bodyPr>
            <a:noAutofit/>
          </a:bodyPr>
          <a:lstStyle/>
          <a:p>
            <a:r>
              <a:rPr lang="fr-CA" sz="3600" dirty="0"/>
              <a:t>Environnements de développement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1076"/>
            <a:ext cx="8447113" cy="5486442"/>
          </a:xfrm>
        </p:spPr>
      </p:pic>
    </p:spTree>
    <p:extLst>
      <p:ext uri="{BB962C8B-B14F-4D97-AF65-F5344CB8AC3E}">
        <p14:creationId xmlns:p14="http://schemas.microsoft.com/office/powerpoint/2010/main" val="323193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Environnements de Développement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Prix Azure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007679"/>
              </p:ext>
            </p:extLst>
          </p:nvPr>
        </p:nvGraphicFramePr>
        <p:xfrm>
          <a:off x="838200" y="1599070"/>
          <a:ext cx="10266948" cy="1405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747">
                  <a:extLst>
                    <a:ext uri="{9D8B030D-6E8A-4147-A177-3AD203B41FA5}">
                      <a16:colId xmlns:a16="http://schemas.microsoft.com/office/drawing/2014/main" val="1747235130"/>
                    </a:ext>
                  </a:extLst>
                </a:gridCol>
                <a:gridCol w="1323258">
                  <a:extLst>
                    <a:ext uri="{9D8B030D-6E8A-4147-A177-3AD203B41FA5}">
                      <a16:colId xmlns:a16="http://schemas.microsoft.com/office/drawing/2014/main" val="2373310594"/>
                    </a:ext>
                  </a:extLst>
                </a:gridCol>
                <a:gridCol w="1469697">
                  <a:extLst>
                    <a:ext uri="{9D8B030D-6E8A-4147-A177-3AD203B41FA5}">
                      <a16:colId xmlns:a16="http://schemas.microsoft.com/office/drawing/2014/main" val="1309968122"/>
                    </a:ext>
                  </a:extLst>
                </a:gridCol>
                <a:gridCol w="904430">
                  <a:extLst>
                    <a:ext uri="{9D8B030D-6E8A-4147-A177-3AD203B41FA5}">
                      <a16:colId xmlns:a16="http://schemas.microsoft.com/office/drawing/2014/main" val="2601213426"/>
                    </a:ext>
                  </a:extLst>
                </a:gridCol>
                <a:gridCol w="4760816">
                  <a:extLst>
                    <a:ext uri="{9D8B030D-6E8A-4147-A177-3AD203B41FA5}">
                      <a16:colId xmlns:a16="http://schemas.microsoft.com/office/drawing/2014/main" val="3385280280"/>
                    </a:ext>
                  </a:extLst>
                </a:gridCol>
              </a:tblGrid>
              <a:tr h="533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</a:rPr>
                        <a:t>Environnement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</a:rPr>
                        <a:t>Quantité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Prix / mois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87109"/>
                  </a:ext>
                </a:extLst>
              </a:tr>
              <a:tr h="415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</a:rPr>
                        <a:t>Dev Box 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Env. $275 ch.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$1,375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Prix mensuel</a:t>
                      </a:r>
                      <a:r>
                        <a:rPr lang="fr-CA" sz="1400" baseline="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estimé pour 5 machine de développement hébergées sur la plateforme Azure. (D11 = 2 CPU, 14GB RAM)</a:t>
                      </a: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6969098"/>
                  </a:ext>
                </a:extLst>
              </a:tr>
              <a:tr h="415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CA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dirty="0"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1590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332747"/>
            <a:ext cx="813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Note: Ces machine virtuelles peuvent être hébergé localement sur l’infrastructure de virtualisation de votre choix.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5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371850" y="2953511"/>
            <a:ext cx="5772150" cy="1294219"/>
          </a:xfrm>
        </p:spPr>
        <p:txBody>
          <a:bodyPr>
            <a:noAutofit/>
          </a:bodyPr>
          <a:lstStyle/>
          <a:p>
            <a:pPr algn="ctr"/>
            <a:r>
              <a:rPr lang="fr-CA" sz="4800" dirty="0"/>
              <a:t>Analyse des besoins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62" y="2167093"/>
            <a:ext cx="2336337" cy="41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924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0" y="4173537"/>
            <a:ext cx="346075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pguedj\Documents\ThinkMax Admin\ThinkMax Logo\New Logo - May 2012\ThinkmaxLogoF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420888"/>
            <a:ext cx="6048672" cy="20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29" y="4342004"/>
            <a:ext cx="1641765" cy="4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C610FE16D9F14AA1A98C41A925608A" ma:contentTypeVersion="3" ma:contentTypeDescription="Create a new document." ma:contentTypeScope="" ma:versionID="59fdc7a7daad2dc2afac5cff8318fd39">
  <xsd:schema xmlns:xsd="http://www.w3.org/2001/XMLSchema" xmlns:xs="http://www.w3.org/2001/XMLSchema" xmlns:p="http://schemas.microsoft.com/office/2006/metadata/properties" xmlns:ns2="75ff5582-8d2d-4257-ac3a-99b0aa7d4eb8" xmlns:ns3="07de0347-734b-4bc0-a96b-ddcd26c31c2f" targetNamespace="http://schemas.microsoft.com/office/2006/metadata/properties" ma:root="true" ma:fieldsID="22cd0074a40dea5d29b8b91c85141dda" ns2:_="" ns3:_="">
    <xsd:import namespace="75ff5582-8d2d-4257-ac3a-99b0aa7d4eb8"/>
    <xsd:import namespace="07de0347-734b-4bc0-a96b-ddcd26c31c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f5582-8d2d-4257-ac3a-99b0aa7d4e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e0347-734b-4bc0-a96b-ddcd26c31c2f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02CD39-6101-4086-B2A5-91942BA4C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ff5582-8d2d-4257-ac3a-99b0aa7d4eb8"/>
    <ds:schemaRef ds:uri="07de0347-734b-4bc0-a96b-ddcd26c31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471C9E-7C53-4B6B-8E07-3033BC90688B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7de0347-734b-4bc0-a96b-ddcd26c31c2f"/>
    <ds:schemaRef ds:uri="75ff5582-8d2d-4257-ac3a-99b0aa7d4eb8"/>
  </ds:schemaRefs>
</ds:datastoreItem>
</file>

<file path=customXml/itemProps3.xml><?xml version="1.0" encoding="utf-8"?>
<ds:datastoreItem xmlns:ds="http://schemas.openxmlformats.org/officeDocument/2006/customXml" ds:itemID="{8C5D5373-F84D-42DA-9A73-F2CB4BDC5E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365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Office Theme</vt:lpstr>
      <vt:lpstr>Microsoft Dynamics 365 Environments recommendés</vt:lpstr>
      <vt:lpstr>Dynamics 365 Operations - Environnements</vt:lpstr>
      <vt:lpstr>Liste des Environnements</vt:lpstr>
      <vt:lpstr>Liste des Environnements</vt:lpstr>
      <vt:lpstr>Environnements de développement</vt:lpstr>
      <vt:lpstr>Environnements de Développement</vt:lpstr>
      <vt:lpstr>PowerPoint Presentation</vt:lpstr>
      <vt:lpstr>Analyse des besoins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Belliveau</dc:creator>
  <cp:lastModifiedBy>Eric Lampron</cp:lastModifiedBy>
  <cp:revision>162</cp:revision>
  <cp:lastPrinted>2014-11-06T20:59:24Z</cp:lastPrinted>
  <dcterms:created xsi:type="dcterms:W3CDTF">2014-11-04T14:07:13Z</dcterms:created>
  <dcterms:modified xsi:type="dcterms:W3CDTF">2016-10-20T00:44:16Z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0x01010037C610FE16D9F14AA1A98C41A925608A</vt:lpwstr>
  </property>
  <property fmtid="{D5CDD505-2E9C-101B-9397-08002B2CF9AE}" pid="3" name="IsMyDocuments">
    <vt:bool>true</vt:bool>
  </property>
</Properties>
</file>