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C05"/>
    <a:srgbClr val="B02F0C"/>
    <a:srgbClr val="FBAC97"/>
    <a:srgbClr val="F97B59"/>
    <a:srgbClr val="D0C1FF"/>
    <a:srgbClr val="B3FFD5"/>
    <a:srgbClr val="90D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d6HYvVgSXA&amp;list=PLV38oVkh509cfiqbFqhdwWiBB-Ye-87RA&amp;index=3" TargetMode="External"/><Relationship Id="rId4" Type="http://schemas.openxmlformats.org/officeDocument/2006/relationships/hyperlink" Target="https://www.youtube.com/watch?v=OWKXEJN67FE&amp;list=PLV38oVkh509cfiqbFqhdwWiBB-Ye-87RA" TargetMode="External"/><Relationship Id="rId3" Type="http://schemas.openxmlformats.org/officeDocument/2006/relationships/hyperlink" Target="https://www.mclibre.org/consultar/amaya/css/css-pseudoclases.html#first-child" TargetMode="External"/><Relationship Id="rId2" Type="http://schemas.openxmlformats.org/officeDocument/2006/relationships/hyperlink" Target="https://www.iebschool.com/blog/que-es-etiqueta-html-analitica-usabilidad/" TargetMode="External"/><Relationship Id="rId1" Type="http://schemas.openxmlformats.org/officeDocument/2006/relationships/hyperlink" Target="https://neliosoftware.com/es/blog/pseudo-elementos-y-pseudo-selectores-c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Pseudo%20Elemento.png" TargetMode="External"/><Relationship Id="rId1" Type="http://schemas.openxmlformats.org/officeDocument/2006/relationships/hyperlink" Target="Pseudo%20Clase.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HTML, CSS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4050836"/>
            <a:ext cx="7178504" cy="1760029"/>
          </a:xfrm>
        </p:spPr>
        <p:txBody>
          <a:bodyPr>
            <a:normAutofit/>
          </a:bodyPr>
          <a:lstStyle/>
          <a:p>
            <a:r>
              <a:rPr lang="es-ES" dirty="0"/>
              <a:t>CONEXIÓN CON CSS</a:t>
            </a:r>
            <a:endParaRPr lang="es-ES" dirty="0"/>
          </a:p>
          <a:p>
            <a:r>
              <a:rPr lang="es-ES" dirty="0"/>
              <a:t>SELECTORES</a:t>
            </a:r>
            <a:endParaRPr lang="es-ES" dirty="0"/>
          </a:p>
          <a:p>
            <a:r>
              <a:rPr lang="es-ES" dirty="0"/>
              <a:t>JERARQUÍA SELECTORES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16637"/>
            <a:ext cx="8596668" cy="704295"/>
          </a:xfrm>
        </p:spPr>
        <p:txBody>
          <a:bodyPr/>
          <a:lstStyle/>
          <a:p>
            <a:r>
              <a:rPr lang="es-CO" dirty="0"/>
              <a:t>Propiedades recomendadas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84917"/>
            <a:ext cx="9389945" cy="46564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sz="2000" b="1" dirty="0"/>
              <a:t>Propiedades de caja:</a:t>
            </a:r>
            <a:endParaRPr lang="es-CO" sz="2000" b="1" dirty="0"/>
          </a:p>
          <a:p>
            <a:pPr marL="0" indent="0">
              <a:buNone/>
            </a:pPr>
            <a:endParaRPr lang="es-CO" sz="2000" b="1" dirty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b="1" dirty="0" err="1"/>
              <a:t>margin</a:t>
            </a:r>
            <a:r>
              <a:rPr lang="es-CO" b="1" dirty="0"/>
              <a:t>/</a:t>
            </a:r>
            <a:r>
              <a:rPr lang="es-CO" b="1" dirty="0" err="1"/>
              <a:t>margin</a:t>
            </a:r>
            <a:r>
              <a:rPr lang="es-CO" b="1" dirty="0"/>
              <a:t>-top/</a:t>
            </a:r>
            <a:r>
              <a:rPr lang="es-CO" b="1" dirty="0" err="1"/>
              <a:t>margin-rigth</a:t>
            </a:r>
            <a:r>
              <a:rPr lang="es-CO" b="1" dirty="0"/>
              <a:t>/</a:t>
            </a:r>
            <a:r>
              <a:rPr lang="es-CO" b="1" dirty="0" err="1"/>
              <a:t>margin-bottom</a:t>
            </a:r>
            <a:r>
              <a:rPr lang="es-CO" b="1" dirty="0"/>
              <a:t>/</a:t>
            </a:r>
            <a:r>
              <a:rPr lang="es-CO" b="1" dirty="0" err="1"/>
              <a:t>margin-left</a:t>
            </a:r>
            <a:r>
              <a:rPr lang="es-CO" dirty="0"/>
              <a:t> = Se usa para 	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	cambiar el espacio hacia afuera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 1px 2px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CO" b="1" dirty="0" err="1"/>
              <a:t>padding</a:t>
            </a:r>
            <a:r>
              <a:rPr lang="es-CO" b="1" dirty="0"/>
              <a:t>/</a:t>
            </a:r>
            <a:r>
              <a:rPr lang="es-CO" b="1" dirty="0" err="1"/>
              <a:t>padding</a:t>
            </a:r>
            <a:r>
              <a:rPr lang="es-CO" b="1" dirty="0"/>
              <a:t>-top/</a:t>
            </a:r>
            <a:r>
              <a:rPr lang="es-CO" b="1" dirty="0" err="1"/>
              <a:t>padding-rigth</a:t>
            </a:r>
            <a:r>
              <a:rPr lang="es-CO" b="1" dirty="0"/>
              <a:t>/</a:t>
            </a:r>
            <a:r>
              <a:rPr lang="es-CO" b="1" dirty="0" err="1"/>
              <a:t>padding-bottom</a:t>
            </a:r>
            <a:r>
              <a:rPr lang="es-CO" b="1" dirty="0"/>
              <a:t>/</a:t>
            </a:r>
            <a:r>
              <a:rPr lang="es-CO" b="1" dirty="0" err="1"/>
              <a:t>padding-left</a:t>
            </a:r>
            <a:r>
              <a:rPr lang="es-CO" dirty="0"/>
              <a:t> = Se usa para 	cambiar el espacio ente el contenido y el borde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 1px 2px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padding-left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1" dirty="0"/>
              <a:t>	</a:t>
            </a:r>
            <a:r>
              <a:rPr lang="es-CO" b="1" dirty="0" err="1"/>
              <a:t>margin</a:t>
            </a:r>
            <a:r>
              <a:rPr lang="es-CO" b="1" dirty="0"/>
              <a:t>: 0 auto</a:t>
            </a:r>
            <a:r>
              <a:rPr lang="es-CO" dirty="0"/>
              <a:t> = Sirve para centrar una caja respecto a su padre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r>
              <a:rPr lang="es-CO" dirty="0"/>
              <a:t>		</a:t>
            </a: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es-CO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16637"/>
            <a:ext cx="8596668" cy="704295"/>
          </a:xfrm>
        </p:spPr>
        <p:txBody>
          <a:bodyPr/>
          <a:lstStyle/>
          <a:p>
            <a:r>
              <a:rPr lang="es-CO" dirty="0"/>
              <a:t>Propiedades recomendadas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774911"/>
            <a:ext cx="9389945" cy="4962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Propiedades de caja:</a:t>
            </a:r>
            <a:endParaRPr lang="es-CO" sz="2000" b="1" dirty="0"/>
          </a:p>
          <a:p>
            <a:pPr marL="0" indent="0">
              <a:buNone/>
            </a:pPr>
            <a:endParaRPr lang="es-CO" sz="2000" b="1" dirty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b="1" dirty="0" err="1"/>
              <a:t>border</a:t>
            </a:r>
            <a:r>
              <a:rPr lang="es-CO" b="1" dirty="0"/>
              <a:t>/</a:t>
            </a:r>
            <a:r>
              <a:rPr lang="es-CO" b="1" dirty="0" err="1"/>
              <a:t>border</a:t>
            </a:r>
            <a:r>
              <a:rPr lang="es-CO" b="1" dirty="0"/>
              <a:t>-top/</a:t>
            </a:r>
            <a:r>
              <a:rPr lang="es-CO" b="1" dirty="0" err="1"/>
              <a:t>border-rigth</a:t>
            </a:r>
            <a:r>
              <a:rPr lang="es-CO" b="1" dirty="0"/>
              <a:t>/</a:t>
            </a:r>
            <a:r>
              <a:rPr lang="es-CO" b="1" dirty="0" err="1"/>
              <a:t>border-bottom</a:t>
            </a:r>
            <a:r>
              <a:rPr lang="es-CO" b="1" dirty="0"/>
              <a:t>/</a:t>
            </a:r>
            <a:r>
              <a:rPr lang="es-CO" b="1" dirty="0" err="1"/>
              <a:t>border-left</a:t>
            </a:r>
            <a:r>
              <a:rPr lang="es-CO" dirty="0"/>
              <a:t> = 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	Se usa para cambiar la apariencia del borde de una elemento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… </a:t>
            </a:r>
            <a:r>
              <a:rPr lang="es-CO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CO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solida</a:t>
            </a:r>
            <a:endParaRPr lang="es-CO" sz="1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… </a:t>
            </a:r>
            <a:r>
              <a:rPr lang="es-CO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CO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discontinuas</a:t>
            </a:r>
            <a:endParaRPr lang="es-CO" sz="1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1" dirty="0"/>
              <a:t>	</a:t>
            </a:r>
            <a:r>
              <a:rPr lang="es-CO" b="1" dirty="0" err="1"/>
              <a:t>border-radius</a:t>
            </a:r>
            <a:r>
              <a:rPr lang="es-CO" dirty="0"/>
              <a:t>= Se usa para cambiar la redondez de las esquinas de una caja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… crea un circulo</a:t>
            </a:r>
            <a:endParaRPr lang="es-CO" sz="1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16637"/>
            <a:ext cx="8596668" cy="704295"/>
          </a:xfrm>
        </p:spPr>
        <p:txBody>
          <a:bodyPr/>
          <a:lstStyle/>
          <a:p>
            <a:r>
              <a:rPr lang="es-CO" dirty="0"/>
              <a:t>Propiedades recomendadas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083076"/>
            <a:ext cx="9389945" cy="51564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2000" b="1" dirty="0"/>
              <a:t>Propiedades de caja:</a:t>
            </a:r>
            <a:endParaRPr lang="es-CO" sz="2000" b="1" dirty="0"/>
          </a:p>
          <a:p>
            <a:pPr marL="0" indent="0">
              <a:buNone/>
            </a:pPr>
            <a:endParaRPr lang="es-CO" sz="2000" b="1" dirty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b="1" dirty="0" err="1"/>
              <a:t>width</a:t>
            </a:r>
            <a:r>
              <a:rPr lang="es-CO" dirty="0"/>
              <a:t>= Cambia el ancho de una caja	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17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… ocupa el ancho total de su padre.</a:t>
            </a:r>
            <a:endParaRPr lang="es-CO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17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… ocupa la mitad del ancho de su padre.</a:t>
            </a:r>
            <a:endParaRPr lang="es-CO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17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… ocupa 300px del ancho.</a:t>
            </a:r>
            <a:endParaRPr lang="es-CO" sz="17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1" dirty="0"/>
              <a:t>	</a:t>
            </a:r>
            <a:endParaRPr lang="es-CO" b="1" dirty="0"/>
          </a:p>
          <a:p>
            <a:pPr marL="0" indent="0">
              <a:buNone/>
            </a:pPr>
            <a:r>
              <a:rPr lang="es-CO" b="1" dirty="0"/>
              <a:t>	</a:t>
            </a:r>
            <a:r>
              <a:rPr lang="es-CO" b="1" dirty="0" err="1"/>
              <a:t>heigth</a:t>
            </a:r>
            <a:r>
              <a:rPr lang="es-CO" dirty="0"/>
              <a:t>= Cambia el alto de una caja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		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1" dirty="0"/>
              <a:t>	</a:t>
            </a:r>
            <a:r>
              <a:rPr lang="es-CO" b="1" dirty="0" err="1"/>
              <a:t>background</a:t>
            </a:r>
            <a:r>
              <a:rPr lang="es-CO" dirty="0"/>
              <a:t>= Define el color de fondo de un elemento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#404040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CO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5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… sistema </a:t>
            </a:r>
            <a:r>
              <a:rPr lang="es-CO" sz="15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hexagecimal</a:t>
            </a: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</a:t>
            </a:r>
            <a:endParaRPr lang="es-CO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CO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… red, </a:t>
            </a:r>
            <a:r>
              <a:rPr lang="es-CO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s-CO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blue / valores del 0 hasta 255</a:t>
            </a:r>
            <a:endParaRPr lang="es-CO" sz="1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CO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… </a:t>
            </a:r>
            <a:r>
              <a:rPr lang="es-CO" sz="15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 = Transparencia/</a:t>
            </a:r>
            <a:r>
              <a:rPr lang="es-CO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valores </a:t>
            </a:r>
            <a:r>
              <a:rPr lang="es-CO" sz="15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del 0 - 1</a:t>
            </a:r>
            <a:endParaRPr lang="es-CO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FUENTES: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>
                <a:hlinkClick r:id="rId1"/>
              </a:rPr>
              <a:t>https://neliosoftware.com/es/blog/pseudo-elementos-y-pseudo-selectores-css/</a:t>
            </a:r>
            <a:endParaRPr lang="es-CO" dirty="0"/>
          </a:p>
          <a:p>
            <a:r>
              <a:rPr lang="es-CO" dirty="0">
                <a:hlinkClick r:id="rId2"/>
              </a:rPr>
              <a:t>https://www.iebschool.com/blog/que-es-etiqueta-html-analitica-usabilidad/</a:t>
            </a:r>
            <a:endParaRPr lang="es-CO" dirty="0"/>
          </a:p>
          <a:p>
            <a:r>
              <a:rPr lang="es-CO" dirty="0">
                <a:hlinkClick r:id="rId3"/>
              </a:rPr>
              <a:t>https://www.mclibre.org/consultar/amaya/css/css-pseudoclases.html#first-child</a:t>
            </a:r>
            <a:endParaRPr lang="es-CO" dirty="0"/>
          </a:p>
          <a:p>
            <a:r>
              <a:rPr lang="es-CO" dirty="0">
                <a:hlinkClick r:id="rId4"/>
              </a:rPr>
              <a:t>https://www.youtube.com/watch?v=OWKXEJN67FE&amp;list=PLV38oVkh509cfiqbFqhdwWiBB-Ye-87RA</a:t>
            </a:r>
            <a:endParaRPr lang="es-CO" dirty="0"/>
          </a:p>
          <a:p>
            <a:r>
              <a:rPr lang="es-CO" dirty="0">
                <a:hlinkClick r:id="rId5"/>
              </a:rPr>
              <a:t>https://www.youtube.com/watch?v=Rd6HYvVgSXA&amp;list=PLV38oVkh509cfiqbFqhdwWiBB-Ye-87RA&amp;index=3</a:t>
            </a:r>
            <a:endParaRPr lang="es-CO" dirty="0"/>
          </a:p>
          <a:p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 </a:t>
            </a:r>
            <a:r>
              <a:rPr lang="es-ES" dirty="0" err="1"/>
              <a:t>html</a:t>
            </a:r>
            <a:r>
              <a:rPr lang="es-ES" dirty="0"/>
              <a:t> más usadas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1581748"/>
            <a:ext cx="4884567" cy="4427024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body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el contenido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&lt;head&gt;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los metadatos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header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encabezado de la pagina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div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división dentro del contenido sin valor semántico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section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división dentro del contenido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article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dentro del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section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 división dentro del contenido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footer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pie de pagina.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&lt;a&gt;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enlaces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strong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poner el texto en negrita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br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saltos de línea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&lt;h1&gt;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…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lang="es-CO" altLang="es-CO" sz="2000" b="1" dirty="0">
                <a:solidFill>
                  <a:srgbClr val="212529"/>
                </a:solidFill>
                <a:latin typeface="Montserrat"/>
              </a:rPr>
              <a:t>h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6&gt;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títulos dentro del contenido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nav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menú de navegación.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90068" y="1497858"/>
            <a:ext cx="4184034" cy="4309037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ol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listas ordenadas, 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ul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listas desordenadas, 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li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elementos dentro de la lista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&lt;p&gt;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parágrafos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span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estilos de una parte del texto sin valor semántico.</a:t>
            </a:r>
            <a:endParaRPr kumimoji="0" lang="es-CO" altLang="es-CO" sz="20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img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para añadir imágenes al documento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&lt;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picture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 es un contenedor usado para especificar múltiples elementos &lt;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source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 y un elemento &lt;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img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&gt;.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s-CO" altLang="es-CO" sz="19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.&lt;main&gt;</a:t>
            </a:r>
            <a:r>
              <a:rPr kumimoji="0" lang="es-CO" altLang="es-CO" sz="19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 parte principal de una aplicaci</a:t>
            </a:r>
            <a:r>
              <a:rPr lang="es-CO" altLang="es-CO" sz="1900" dirty="0">
                <a:solidFill>
                  <a:srgbClr val="212529"/>
                </a:solidFill>
                <a:latin typeface="+mj-lt"/>
              </a:rPr>
              <a:t>ón web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66" y="0"/>
            <a:ext cx="8596668" cy="757084"/>
          </a:xfrm>
        </p:spPr>
        <p:txBody>
          <a:bodyPr/>
          <a:lstStyle/>
          <a:p>
            <a:r>
              <a:rPr lang="es-ES" dirty="0"/>
              <a:t>Maquetación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782527" y="837381"/>
            <a:ext cx="4326193" cy="64892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header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2782527" y="1486310"/>
            <a:ext cx="1332270" cy="431636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section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4114796" y="1486310"/>
            <a:ext cx="2993923" cy="21581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114796" y="3641213"/>
            <a:ext cx="2993923" cy="2158181"/>
          </a:xfrm>
          <a:prstGeom prst="rect">
            <a:avLst/>
          </a:prstGeom>
          <a:solidFill>
            <a:srgbClr val="90D4B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2782527" y="5776452"/>
            <a:ext cx="4326193" cy="64892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4375355" y="1831258"/>
            <a:ext cx="2359742" cy="830825"/>
          </a:xfrm>
          <a:prstGeom prst="rect">
            <a:avLst/>
          </a:prstGeom>
          <a:solidFill>
            <a:srgbClr val="D0C1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article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375355" y="2720257"/>
            <a:ext cx="2359742" cy="843936"/>
          </a:xfrm>
          <a:prstGeom prst="rect">
            <a:avLst/>
          </a:prstGeom>
          <a:solidFill>
            <a:srgbClr val="D0C1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article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375355" y="3976330"/>
            <a:ext cx="2359742" cy="830825"/>
          </a:xfrm>
          <a:prstGeom prst="rect">
            <a:avLst/>
          </a:prstGeom>
          <a:solidFill>
            <a:srgbClr val="D0C1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article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75355" y="4865329"/>
            <a:ext cx="2359742" cy="843936"/>
          </a:xfrm>
          <a:prstGeom prst="rect">
            <a:avLst/>
          </a:prstGeom>
          <a:solidFill>
            <a:srgbClr val="D0C1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article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092599" y="1450455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section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92598" y="360044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section</a:t>
            </a:r>
            <a:endParaRPr lang="es-CO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Conectar una hoja de estilos a HTML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836" y="1930399"/>
            <a:ext cx="6729275" cy="41109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sz="2800" dirty="0"/>
              <a:t>En línea (por </a:t>
            </a:r>
            <a:r>
              <a:rPr lang="es-ES" sz="2800" b="1" dirty="0"/>
              <a:t>propiedad de HTML</a:t>
            </a:r>
            <a:r>
              <a:rPr lang="es-ES" sz="2800" dirty="0"/>
              <a:t>).</a:t>
            </a:r>
            <a:endParaRPr lang="es-ES" sz="2800" dirty="0"/>
          </a:p>
          <a:p>
            <a:pPr>
              <a:buFont typeface="+mj-lt"/>
              <a:buAutoNum type="arabicPeriod"/>
            </a:pPr>
            <a:r>
              <a:rPr lang="es-ES" sz="2800" dirty="0"/>
              <a:t>Etiqueta </a:t>
            </a:r>
            <a:r>
              <a:rPr lang="es-ES" sz="2800" b="1" dirty="0"/>
              <a:t>&lt;</a:t>
            </a:r>
            <a:r>
              <a:rPr lang="es-ES" sz="2800" b="1" dirty="0" err="1"/>
              <a:t>style</a:t>
            </a:r>
            <a:r>
              <a:rPr lang="es-ES" sz="2800" b="1" dirty="0"/>
              <a:t>&gt;</a:t>
            </a:r>
            <a:endParaRPr lang="es-ES" sz="2800" b="1" dirty="0"/>
          </a:p>
          <a:p>
            <a:pPr>
              <a:buFont typeface="+mj-lt"/>
              <a:buAutoNum type="arabicPeriod"/>
            </a:pPr>
            <a:r>
              <a:rPr lang="es-ES" sz="2800" dirty="0">
                <a:solidFill>
                  <a:schemeClr val="accent2">
                    <a:lumMod val="75000"/>
                  </a:schemeClr>
                </a:solidFill>
              </a:rPr>
              <a:t>Etiqueta </a:t>
            </a: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</a:rPr>
              <a:t>&lt;link&gt;</a:t>
            </a:r>
            <a:endParaRPr lang="es-E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cambia propiedades en CSS?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836" y="1930399"/>
            <a:ext cx="6729275" cy="411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800" dirty="0">
                <a:solidFill>
                  <a:schemeClr val="accent6">
                    <a:lumMod val="75000"/>
                  </a:schemeClr>
                </a:solidFill>
              </a:rPr>
              <a:t>Selector</a:t>
            </a:r>
            <a:r>
              <a:rPr lang="es-ES" sz="4800" dirty="0"/>
              <a:t> {</a:t>
            </a:r>
            <a:endParaRPr lang="es-ES" sz="4800" dirty="0"/>
          </a:p>
          <a:p>
            <a:pPr marL="0" indent="0">
              <a:buNone/>
            </a:pPr>
            <a:r>
              <a:rPr lang="es-ES" sz="4800" dirty="0"/>
              <a:t>	</a:t>
            </a:r>
            <a:r>
              <a:rPr lang="es-ES" sz="4800" dirty="0">
                <a:solidFill>
                  <a:schemeClr val="accent2">
                    <a:lumMod val="75000"/>
                  </a:schemeClr>
                </a:solidFill>
              </a:rPr>
              <a:t>propiedad</a:t>
            </a:r>
            <a:r>
              <a:rPr lang="es-ES" sz="4800" dirty="0"/>
              <a:t> : </a:t>
            </a:r>
            <a:r>
              <a:rPr lang="es-ES" sz="4800" dirty="0">
                <a:solidFill>
                  <a:schemeClr val="accent5">
                    <a:lumMod val="50000"/>
                  </a:schemeClr>
                </a:solidFill>
              </a:rPr>
              <a:t>valor</a:t>
            </a:r>
            <a:r>
              <a:rPr lang="es-ES" sz="4800" dirty="0"/>
              <a:t>;</a:t>
            </a:r>
            <a:endParaRPr lang="es-ES" sz="4800" dirty="0"/>
          </a:p>
          <a:p>
            <a:pPr marL="0" indent="0">
              <a:buNone/>
            </a:pPr>
            <a:r>
              <a:rPr lang="es-ES" sz="4800" dirty="0"/>
              <a:t>}</a:t>
            </a:r>
            <a:endParaRPr lang="es-CO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CSS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9304" y="1708456"/>
            <a:ext cx="8238479" cy="445264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2800" dirty="0"/>
              <a:t>Universal </a:t>
            </a:r>
            <a:r>
              <a:rPr lang="es-ES" sz="2800" b="1" dirty="0"/>
              <a:t>(*)</a:t>
            </a:r>
            <a:endParaRPr lang="es-ES" sz="2800" b="1" dirty="0"/>
          </a:p>
          <a:p>
            <a:pPr>
              <a:buFont typeface="+mj-lt"/>
              <a:buAutoNum type="arabicPeriod"/>
            </a:pPr>
            <a:r>
              <a:rPr lang="es-ES" sz="2800" dirty="0"/>
              <a:t>Tipo de etiqueta </a:t>
            </a:r>
            <a:r>
              <a:rPr lang="es-ES" sz="2800" b="1" dirty="0"/>
              <a:t>(nombre-etiqueta)</a:t>
            </a:r>
            <a:endParaRPr lang="es-CO" sz="2800" b="1" dirty="0"/>
          </a:p>
          <a:p>
            <a:pPr>
              <a:buFont typeface="+mj-lt"/>
              <a:buAutoNum type="arabicPeriod"/>
            </a:pPr>
            <a:r>
              <a:rPr lang="es-CO" sz="2800" dirty="0"/>
              <a:t>Clase/</a:t>
            </a:r>
            <a:r>
              <a:rPr lang="es-CO" sz="2800" dirty="0" err="1"/>
              <a:t>class</a:t>
            </a:r>
            <a:r>
              <a:rPr lang="es-CO" sz="2800" b="1" dirty="0"/>
              <a:t> (.)</a:t>
            </a:r>
            <a:endParaRPr lang="es-CO" sz="2800" b="1" dirty="0"/>
          </a:p>
          <a:p>
            <a:pPr>
              <a:buFont typeface="+mj-lt"/>
              <a:buAutoNum type="arabicPeriod"/>
            </a:pPr>
            <a:r>
              <a:rPr lang="es-CO" sz="2800" dirty="0"/>
              <a:t>Identificador/id</a:t>
            </a:r>
            <a:r>
              <a:rPr lang="es-CO" sz="2800" b="1" dirty="0"/>
              <a:t> (#)</a:t>
            </a:r>
            <a:endParaRPr lang="es-CO" sz="2800" b="1" dirty="0"/>
          </a:p>
          <a:p>
            <a:pPr>
              <a:buFont typeface="+mj-lt"/>
              <a:buAutoNum type="arabicPeriod"/>
            </a:pPr>
            <a:r>
              <a:rPr lang="es-CO" sz="2800" dirty="0"/>
              <a:t>Atributo</a:t>
            </a:r>
            <a:r>
              <a:rPr lang="es-CO" sz="2800" b="1" dirty="0"/>
              <a:t> ([atributo=“texto”])</a:t>
            </a:r>
            <a:endParaRPr lang="es-CO" sz="2800" b="1" dirty="0"/>
          </a:p>
          <a:p>
            <a:pPr>
              <a:buFont typeface="+mj-lt"/>
              <a:buAutoNum type="arabicPeriod"/>
            </a:pPr>
            <a:r>
              <a:rPr lang="es-CO" sz="2800" dirty="0"/>
              <a:t>Descendente</a:t>
            </a:r>
            <a:r>
              <a:rPr lang="es-CO" sz="2800" b="1" dirty="0"/>
              <a:t> (</a:t>
            </a:r>
            <a:r>
              <a:rPr lang="es-CO" sz="2800" b="1" dirty="0" err="1"/>
              <a:t>padrehijo</a:t>
            </a:r>
            <a:r>
              <a:rPr lang="es-CO" sz="2800" b="1" dirty="0"/>
              <a:t>)</a:t>
            </a:r>
            <a:endParaRPr lang="es-CO" sz="2800" b="1" dirty="0"/>
          </a:p>
          <a:p>
            <a:pPr>
              <a:buFont typeface="+mj-lt"/>
              <a:buAutoNum type="arabicPeriod"/>
            </a:pPr>
            <a:r>
              <a:rPr lang="es-CO" sz="2800" dirty="0"/>
              <a:t>Pseudo clase </a:t>
            </a:r>
            <a:r>
              <a:rPr lang="es-CO" sz="2800" b="1" dirty="0"/>
              <a:t> (</a:t>
            </a:r>
            <a:r>
              <a:rPr lang="es-CO" sz="2800" b="1" dirty="0" err="1"/>
              <a:t>elemento:psedoClase</a:t>
            </a:r>
            <a:r>
              <a:rPr lang="es-CO" sz="2800" b="1" dirty="0"/>
              <a:t>)</a:t>
            </a:r>
            <a:endParaRPr lang="es-CO" sz="2800" b="1" dirty="0"/>
          </a:p>
          <a:p>
            <a:pPr>
              <a:buFont typeface="+mj-lt"/>
              <a:buAutoNum type="arabicPeriod"/>
            </a:pPr>
            <a:r>
              <a:rPr lang="es-CO" sz="2800" dirty="0"/>
              <a:t>Pseudo elemento </a:t>
            </a:r>
            <a:r>
              <a:rPr lang="es-CO" sz="2800" b="1" dirty="0"/>
              <a:t> (elemento::</a:t>
            </a:r>
            <a:r>
              <a:rPr lang="es-CO" sz="2800" b="1" dirty="0" err="1"/>
              <a:t>psedoElemento</a:t>
            </a:r>
            <a:r>
              <a:rPr lang="es-CO" sz="2800" b="1" dirty="0"/>
              <a:t>)</a:t>
            </a:r>
            <a:endParaRPr lang="es-CO" sz="2800" b="1" dirty="0"/>
          </a:p>
          <a:p>
            <a:pPr>
              <a:buFont typeface="+mj-lt"/>
              <a:buAutoNum type="arabicPeriod"/>
            </a:pPr>
            <a:endParaRPr lang="es-CO" sz="2800" b="1" dirty="0"/>
          </a:p>
          <a:p>
            <a:pPr>
              <a:buFont typeface="+mj-lt"/>
              <a:buAutoNum type="arabicPeriod"/>
            </a:pPr>
            <a:endParaRPr lang="es-CO" sz="2800" b="1" dirty="0"/>
          </a:p>
          <a:p>
            <a:pPr>
              <a:buFont typeface="+mj-lt"/>
              <a:buAutoNum type="arabicPeriod"/>
            </a:pPr>
            <a:endParaRPr lang="es-CO" sz="2800" b="1" dirty="0"/>
          </a:p>
          <a:p>
            <a:pPr>
              <a:buFont typeface="+mj-lt"/>
              <a:buAutoNum type="arabicPeriod"/>
            </a:pPr>
            <a:endParaRPr lang="es-CO" sz="2800" b="1" dirty="0"/>
          </a:p>
          <a:p>
            <a:pPr>
              <a:buFont typeface="+mj-lt"/>
              <a:buAutoNum type="arabicPeriod"/>
            </a:pPr>
            <a:endParaRPr lang="es-ES" sz="2800" b="1" dirty="0"/>
          </a:p>
        </p:txBody>
      </p:sp>
      <p:sp>
        <p:nvSpPr>
          <p:cNvPr id="4" name="Signo más 3">
            <a:hlinkClick r:id="rId1" action="ppaction://hlinkfile"/>
          </p:cNvPr>
          <p:cNvSpPr/>
          <p:nvPr/>
        </p:nvSpPr>
        <p:spPr>
          <a:xfrm>
            <a:off x="7927760" y="5220070"/>
            <a:ext cx="266330" cy="2485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Signo más 4">
            <a:hlinkClick r:id="rId2" action="ppaction://hlinkfile"/>
          </p:cNvPr>
          <p:cNvSpPr/>
          <p:nvPr/>
        </p:nvSpPr>
        <p:spPr>
          <a:xfrm>
            <a:off x="9472473" y="5761609"/>
            <a:ext cx="266330" cy="2485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349" y="221070"/>
            <a:ext cx="8596668" cy="760681"/>
          </a:xfrm>
        </p:spPr>
        <p:txBody>
          <a:bodyPr/>
          <a:lstStyle/>
          <a:p>
            <a:pPr algn="ctr"/>
            <a:r>
              <a:rPr lang="es-ES" dirty="0"/>
              <a:t>JERARQUÍA DE SELECTORES</a:t>
            </a:r>
            <a:endParaRPr lang="es-CO" dirty="0"/>
          </a:p>
        </p:txBody>
      </p:sp>
      <p:grpSp>
        <p:nvGrpSpPr>
          <p:cNvPr id="41" name="Grupo 40"/>
          <p:cNvGrpSpPr/>
          <p:nvPr/>
        </p:nvGrpSpPr>
        <p:grpSpPr>
          <a:xfrm>
            <a:off x="3073390" y="1728810"/>
            <a:ext cx="4017619" cy="4150764"/>
            <a:chOff x="5365574" y="1303676"/>
            <a:chExt cx="4017619" cy="4150764"/>
          </a:xfrm>
        </p:grpSpPr>
        <p:sp>
          <p:nvSpPr>
            <p:cNvPr id="37" name="Rectángulo: esquinas redondeadas 36"/>
            <p:cNvSpPr/>
            <p:nvPr/>
          </p:nvSpPr>
          <p:spPr>
            <a:xfrm>
              <a:off x="5366377" y="1303676"/>
              <a:ext cx="4016816" cy="1298187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ES" sz="5400" kern="1200" dirty="0"/>
                <a:t>!important</a:t>
              </a:r>
              <a:endParaRPr lang="es-CO" sz="5400" kern="1200" dirty="0"/>
            </a:p>
          </p:txBody>
        </p:sp>
        <p:sp>
          <p:nvSpPr>
            <p:cNvPr id="35" name="Rectángulo: esquinas redondeadas 34"/>
            <p:cNvSpPr/>
            <p:nvPr/>
          </p:nvSpPr>
          <p:spPr>
            <a:xfrm>
              <a:off x="5370298" y="2640393"/>
              <a:ext cx="4008974" cy="82498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ES" sz="3600" kern="1200" dirty="0"/>
                <a:t>Estilo en línea</a:t>
              </a:r>
              <a:endParaRPr lang="es-CO" sz="3600" kern="1200" dirty="0"/>
            </a:p>
          </p:txBody>
        </p:sp>
        <p:sp>
          <p:nvSpPr>
            <p:cNvPr id="33" name="Rectángulo: esquinas redondeadas 32"/>
            <p:cNvSpPr/>
            <p:nvPr/>
          </p:nvSpPr>
          <p:spPr>
            <a:xfrm>
              <a:off x="5378117" y="3498397"/>
              <a:ext cx="3993337" cy="74103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ES" sz="2800" kern="1200" dirty="0"/>
                <a:t>Identificador (id)</a:t>
              </a:r>
              <a:endParaRPr lang="es-CO" sz="2800" kern="1200" dirty="0"/>
            </a:p>
          </p:txBody>
        </p:sp>
        <p:sp>
          <p:nvSpPr>
            <p:cNvPr id="31" name="Rectángulo: esquinas redondeadas 30"/>
            <p:cNvSpPr/>
            <p:nvPr/>
          </p:nvSpPr>
          <p:spPr>
            <a:xfrm>
              <a:off x="8086824" y="4275637"/>
              <a:ext cx="1284630" cy="66164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ES" kern="1200" dirty="0"/>
                <a:t>Clase</a:t>
              </a:r>
              <a:endParaRPr lang="es-CO" dirty="0"/>
            </a:p>
          </p:txBody>
        </p:sp>
        <p:sp>
          <p:nvSpPr>
            <p:cNvPr id="29" name="Rectángulo: esquinas redondeadas 28"/>
            <p:cNvSpPr/>
            <p:nvPr/>
          </p:nvSpPr>
          <p:spPr>
            <a:xfrm>
              <a:off x="6665331" y="4275637"/>
              <a:ext cx="1387238" cy="66164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ES" kern="1200" dirty="0"/>
                <a:t>Pseudo Clase</a:t>
              </a:r>
              <a:endParaRPr lang="es-ES" kern="1200" dirty="0"/>
            </a:p>
          </p:txBody>
        </p:sp>
        <p:sp>
          <p:nvSpPr>
            <p:cNvPr id="27" name="Rectángulo: esquinas redondeadas 26"/>
            <p:cNvSpPr/>
            <p:nvPr/>
          </p:nvSpPr>
          <p:spPr>
            <a:xfrm>
              <a:off x="5365574" y="4275637"/>
              <a:ext cx="1265502" cy="66164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ES" kern="1200" dirty="0"/>
                <a:t>Atributo</a:t>
              </a:r>
              <a:endParaRPr lang="es-CO" dirty="0"/>
            </a:p>
          </p:txBody>
        </p:sp>
        <p:sp>
          <p:nvSpPr>
            <p:cNvPr id="25" name="Rectángulo: esquinas redondeadas 24"/>
            <p:cNvSpPr/>
            <p:nvPr/>
          </p:nvSpPr>
          <p:spPr>
            <a:xfrm>
              <a:off x="7456810" y="4986492"/>
              <a:ext cx="1892940" cy="46794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ES" sz="1600" kern="1200" dirty="0"/>
                <a:t>Elemento</a:t>
              </a:r>
              <a:endParaRPr lang="es-CO" sz="1600" dirty="0"/>
            </a:p>
          </p:txBody>
        </p:sp>
        <p:sp>
          <p:nvSpPr>
            <p:cNvPr id="23" name="Rectángulo: esquinas redondeadas 22"/>
            <p:cNvSpPr/>
            <p:nvPr/>
          </p:nvSpPr>
          <p:spPr>
            <a:xfrm>
              <a:off x="5383552" y="4986492"/>
              <a:ext cx="2028868" cy="467948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ES" sz="1600" kern="1200" dirty="0"/>
                <a:t>Seudo Elemento</a:t>
              </a:r>
              <a:endParaRPr lang="es-CO" sz="1600" kern="1200" dirty="0"/>
            </a:p>
          </p:txBody>
        </p:sp>
      </p:grpSp>
      <p:sp>
        <p:nvSpPr>
          <p:cNvPr id="42" name="Flecha: hacia arriba 41"/>
          <p:cNvSpPr/>
          <p:nvPr/>
        </p:nvSpPr>
        <p:spPr>
          <a:xfrm>
            <a:off x="7253056" y="1739064"/>
            <a:ext cx="186096" cy="4148377"/>
          </a:xfrm>
          <a:prstGeom prst="upArrow">
            <a:avLst/>
          </a:prstGeom>
          <a:gradFill flip="none" rotWithShape="1">
            <a:gsLst>
              <a:gs pos="0">
                <a:srgbClr val="6F1C05"/>
              </a:gs>
              <a:gs pos="8000">
                <a:srgbClr val="B02F0C"/>
              </a:gs>
              <a:gs pos="100000">
                <a:srgbClr val="FBAC97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7048463" y="136973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Mayor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983710" y="586243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Menor</a:t>
            </a:r>
            <a:endParaRPr lang="es-CO" dirty="0"/>
          </a:p>
        </p:txBody>
      </p:sp>
      <p:sp>
        <p:nvSpPr>
          <p:cNvPr id="45" name="CuadroTexto 44"/>
          <p:cNvSpPr txBox="1"/>
          <p:nvPr/>
        </p:nvSpPr>
        <p:spPr>
          <a:xfrm rot="16200000">
            <a:off x="6919742" y="384068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Importancia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553160" y="5460933"/>
            <a:ext cx="38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  <a:endParaRPr lang="es-CO" sz="2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082247" y="4754545"/>
            <a:ext cx="97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	0</a:t>
            </a:r>
            <a:endParaRPr lang="es-CO" sz="24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28142" y="4033882"/>
            <a:ext cx="130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	0	0</a:t>
            </a:r>
            <a:endParaRPr lang="es-CO" sz="24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170012" y="3260141"/>
            <a:ext cx="181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	0	0	0</a:t>
            </a:r>
            <a:endParaRPr lang="es-CO" sz="2400" b="1" dirty="0"/>
          </a:p>
        </p:txBody>
      </p:sp>
      <p:pic>
        <p:nvPicPr>
          <p:cNvPr id="1026" name="Picture 2" descr="Dbz Live Png - Goku Ultra Instinto Dominado - 1014x2194 Wallpaper -  teahub.i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60" y="1200248"/>
            <a:ext cx="943195" cy="188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Modelo de caja</a:t>
            </a:r>
            <a:endParaRPr lang="en-US"/>
          </a:p>
        </p:txBody>
      </p:sp>
      <p:sp>
        <p:nvSpPr>
          <p:cNvPr id="20" name="Marcador de contenido 3"/>
          <p:cNvSpPr txBox="1"/>
          <p:nvPr/>
        </p:nvSpPr>
        <p:spPr>
          <a:xfrm>
            <a:off x="6094410" y="2160589"/>
            <a:ext cx="36690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O" altLang="es-CO" dirty="0"/>
              <a:t>“Para HTML y CSS todo es una caja.”</a:t>
            </a:r>
            <a:endParaRPr lang="es-CO" dirty="0"/>
          </a:p>
        </p:txBody>
      </p:sp>
      <p:pic>
        <p:nvPicPr>
          <p:cNvPr id="4" name="Imagen 3" descr="Diagrama&#10;&#10;Descripción generada automáticamente"/>
          <p:cNvPicPr>
            <a:picLocks noChangeAspect="1"/>
          </p:cNvPicPr>
          <p:nvPr/>
        </p:nvPicPr>
        <p:blipFill rotWithShape="1">
          <a:blip r:embed="rId1"/>
          <a:srcRect t="-1" b="-1"/>
          <a:stretch>
            <a:fillRect/>
          </a:stretch>
        </p:blipFill>
        <p:spPr>
          <a:xfrm>
            <a:off x="799814" y="878889"/>
            <a:ext cx="5062993" cy="50885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16637"/>
            <a:ext cx="8596668" cy="704295"/>
          </a:xfrm>
        </p:spPr>
        <p:txBody>
          <a:bodyPr/>
          <a:lstStyle/>
          <a:p>
            <a:r>
              <a:rPr lang="es-CO" dirty="0"/>
              <a:t>Propiedades recomendadas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00326"/>
            <a:ext cx="8596668" cy="52289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2000" b="1" dirty="0"/>
              <a:t>Propiedades de texto:</a:t>
            </a:r>
            <a:endParaRPr lang="es-CO" sz="2000" b="1" dirty="0"/>
          </a:p>
          <a:p>
            <a:pPr marL="0" indent="0">
              <a:buNone/>
            </a:pPr>
            <a:endParaRPr lang="es-CO" sz="2000" b="1" dirty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b="1" dirty="0" err="1"/>
              <a:t>font-family</a:t>
            </a:r>
            <a:r>
              <a:rPr lang="es-CO" dirty="0"/>
              <a:t> = Cambia el tipo de letra de un elemento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		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'Source Sans Pro'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CO" b="1" dirty="0" err="1"/>
              <a:t>font-size</a:t>
            </a:r>
            <a:r>
              <a:rPr lang="es-CO" dirty="0"/>
              <a:t> = Cambia el tamaño del texto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		</a:t>
            </a: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s-CO" dirty="0">
                <a:solidFill>
                  <a:srgbClr val="098658"/>
                </a:solidFill>
                <a:latin typeface="Consolas" panose="020B0609020204030204" pitchFamily="49" charset="0"/>
              </a:rPr>
              <a:t>px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1" dirty="0"/>
              <a:t>	</a:t>
            </a:r>
            <a:r>
              <a:rPr lang="es-CO" b="1" dirty="0" err="1"/>
              <a:t>font-size</a:t>
            </a:r>
            <a:r>
              <a:rPr lang="es-CO" dirty="0"/>
              <a:t> = Define el grosor del texto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		</a:t>
            </a: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1" dirty="0"/>
              <a:t>	color</a:t>
            </a:r>
            <a:r>
              <a:rPr lang="es-CO" dirty="0"/>
              <a:t> = Se usa para cambiar el color del texto </a:t>
            </a:r>
            <a:r>
              <a:rPr lang="es-CO" dirty="0" err="1"/>
              <a:t>ej</a:t>
            </a:r>
            <a:r>
              <a:rPr lang="es-CO" dirty="0"/>
              <a:t>: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		</a:t>
            </a:r>
            <a:r>
              <a:rPr lang="es-CO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color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CO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3709</Words>
  <Application>WPS Presentation</Application>
  <PresentationFormat>Panorámica</PresentationFormat>
  <Paragraphs>206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Montserrat</vt:lpstr>
      <vt:lpstr>Gubbi</vt:lpstr>
      <vt:lpstr>Consolas</vt:lpstr>
      <vt:lpstr>Liberation Sans Narrow</vt:lpstr>
      <vt:lpstr>Trebuchet MS</vt:lpstr>
      <vt:lpstr>微软雅黑</vt:lpstr>
      <vt:lpstr>Arial Unicode MS</vt:lpstr>
      <vt:lpstr>Calibri</vt:lpstr>
      <vt:lpstr>Faceta</vt:lpstr>
      <vt:lpstr>HTML, CSS</vt:lpstr>
      <vt:lpstr>Etiqueta html más usadas</vt:lpstr>
      <vt:lpstr>Maquetación</vt:lpstr>
      <vt:lpstr>Conectar una hoja de estilos a HTML</vt:lpstr>
      <vt:lpstr>¿Cómo se cambia propiedades en CSS?</vt:lpstr>
      <vt:lpstr>Selectores CSS</vt:lpstr>
      <vt:lpstr>JERARQUÍA DE SELECTORES</vt:lpstr>
      <vt:lpstr>Modelo de caja</vt:lpstr>
      <vt:lpstr>Propiedades recomendadas</vt:lpstr>
      <vt:lpstr>Propiedades recomendadas</vt:lpstr>
      <vt:lpstr>Propiedades recomendadas</vt:lpstr>
      <vt:lpstr>Propiedades recomendadas</vt:lpstr>
      <vt:lpstr>FUENTES: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2. HTML, CSS</dc:title>
  <dc:creator>Elan Francisco Perea Asprilla</dc:creator>
  <cp:lastModifiedBy>elan-sk</cp:lastModifiedBy>
  <cp:revision>12</cp:revision>
  <dcterms:created xsi:type="dcterms:W3CDTF">2023-05-10T03:27:02Z</dcterms:created>
  <dcterms:modified xsi:type="dcterms:W3CDTF">2023-05-10T03:27:02Z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