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7" r:id="rId3"/>
    <p:sldId id="272" r:id="rId4"/>
    <p:sldId id="273" r:id="rId5"/>
    <p:sldId id="274" r:id="rId6"/>
    <p:sldId id="275" r:id="rId7"/>
    <p:sldId id="270" r:id="rId8"/>
    <p:sldId id="271" r:id="rId9"/>
    <p:sldId id="285" r:id="rId10"/>
    <p:sldId id="290" r:id="rId11"/>
    <p:sldId id="286" r:id="rId12"/>
    <p:sldId id="287" r:id="rId13"/>
    <p:sldId id="289" r:id="rId14"/>
    <p:sldId id="291" r:id="rId15"/>
    <p:sldId id="292" r:id="rId16"/>
    <p:sldId id="293" r:id="rId17"/>
    <p:sldId id="294" r:id="rId18"/>
    <p:sldId id="296" r:id="rId19"/>
    <p:sldId id="29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45" d="100"/>
          <a:sy n="145"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FD1D7-E1F0-4D96-BA29-EE3854775237}"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647CD-43C4-4915-8061-1A3C71DEBF04}" type="slidenum">
              <a:rPr lang="en-US" smtClean="0"/>
              <a:t>‹#›</a:t>
            </a:fld>
            <a:endParaRPr lang="en-US"/>
          </a:p>
        </p:txBody>
      </p:sp>
    </p:spTree>
    <p:extLst>
      <p:ext uri="{BB962C8B-B14F-4D97-AF65-F5344CB8AC3E}">
        <p14:creationId xmlns:p14="http://schemas.microsoft.com/office/powerpoint/2010/main" val="267849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creativecommons.org/licenses/by-nd/3.0/" TargetMode="External"/><Relationship Id="rId4" Type="http://schemas.openxmlformats.org/officeDocument/2006/relationships/hyperlink" Target="https://dude4food.blogspot.com/2015/11/london-style-matter-of-taste-at-costa.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&lt;Cab Project&gt;</a:t>
            </a:r>
          </a:p>
          <a:p>
            <a:endParaRPr lang="en-US" sz="4000" dirty="0"/>
          </a:p>
          <a:p>
            <a:r>
              <a:rPr lang="en-US" sz="2800" b="1" dirty="0"/>
              <a:t>&lt;21.06.2022&gt;</a:t>
            </a:r>
          </a:p>
        </p:txBody>
      </p:sp>
      <p:sp>
        <p:nvSpPr>
          <p:cNvPr id="2" name="TextBox 1">
            <a:extLst>
              <a:ext uri="{FF2B5EF4-FFF2-40B4-BE49-F238E27FC236}">
                <a16:creationId xmlns:a16="http://schemas.microsoft.com/office/drawing/2014/main" id="{C2CA3D6B-266A-E1F0-3378-7AF2020A7262}"/>
              </a:ext>
            </a:extLst>
          </p:cNvPr>
          <p:cNvSpPr txBox="1"/>
          <p:nvPr/>
        </p:nvSpPr>
        <p:spPr>
          <a:xfrm>
            <a:off x="8984717" y="4955458"/>
            <a:ext cx="2855288" cy="646331"/>
          </a:xfrm>
          <a:prstGeom prst="rect">
            <a:avLst/>
          </a:prstGeom>
          <a:noFill/>
        </p:spPr>
        <p:txBody>
          <a:bodyPr wrap="square" rtlCol="0">
            <a:spAutoFit/>
          </a:bodyPr>
          <a:lstStyle/>
          <a:p>
            <a:r>
              <a:rPr lang="en-US" dirty="0"/>
              <a:t>Submitted by : Safi Cengiz</a:t>
            </a:r>
          </a:p>
          <a:p>
            <a:r>
              <a:rPr lang="en-US" dirty="0"/>
              <a:t>Submitted date : 21.06.2022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kern="1200" dirty="0">
                <a:solidFill>
                  <a:schemeClr val="accent2"/>
                </a:solidFill>
                <a:latin typeface="+mj-lt"/>
                <a:ea typeface="+mj-ea"/>
                <a:cs typeface="+mj-cs"/>
              </a:rPr>
              <a:t>Profit Analysis</a:t>
            </a:r>
          </a:p>
        </p:txBody>
      </p:sp>
      <p:sp>
        <p:nvSpPr>
          <p:cNvPr id="15" name="TextBox 14">
            <a:extLst>
              <a:ext uri="{FF2B5EF4-FFF2-40B4-BE49-F238E27FC236}">
                <a16:creationId xmlns:a16="http://schemas.microsoft.com/office/drawing/2014/main" id="{08261AB4-5DE3-45FB-BAAA-E4810581589C}"/>
              </a:ext>
            </a:extLst>
          </p:cNvPr>
          <p:cNvSpPr txBox="1"/>
          <p:nvPr/>
        </p:nvSpPr>
        <p:spPr>
          <a:xfrm>
            <a:off x="7065361" y="2597175"/>
            <a:ext cx="2337022"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FF6600"/>
                </a:solidFill>
                <a:effectLst/>
              </a:rPr>
              <a:t>Yellow cab has much more revenue than pink cab.</a:t>
            </a:r>
            <a:endParaRPr lang="en-US" sz="2000" b="1" dirty="0">
              <a:solidFill>
                <a:srgbClr val="FF6600"/>
              </a:solidFill>
            </a:endParaRPr>
          </a:p>
        </p:txBody>
      </p:sp>
      <p:pic>
        <p:nvPicPr>
          <p:cNvPr id="4" name="Picture 3">
            <a:extLst>
              <a:ext uri="{FF2B5EF4-FFF2-40B4-BE49-F238E27FC236}">
                <a16:creationId xmlns:a16="http://schemas.microsoft.com/office/drawing/2014/main" id="{32793D82-E8EE-BAB0-4F1E-C96A8BFDA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11" y="2627281"/>
            <a:ext cx="5003174" cy="3326984"/>
          </a:xfrm>
          <a:prstGeom prst="rect">
            <a:avLst/>
          </a:prstGeom>
        </p:spPr>
      </p:pic>
    </p:spTree>
    <p:extLst>
      <p:ext uri="{BB962C8B-B14F-4D97-AF65-F5344CB8AC3E}">
        <p14:creationId xmlns:p14="http://schemas.microsoft.com/office/powerpoint/2010/main" val="365722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kern="1200" dirty="0">
                <a:solidFill>
                  <a:schemeClr val="accent2"/>
                </a:solidFill>
                <a:latin typeface="+mj-lt"/>
                <a:ea typeface="+mj-ea"/>
                <a:cs typeface="+mj-cs"/>
              </a:rPr>
              <a:t>Profit </a:t>
            </a:r>
            <a:r>
              <a:rPr lang="en-US" kern="1200" dirty="0" err="1">
                <a:solidFill>
                  <a:schemeClr val="accent2"/>
                </a:solidFill>
                <a:latin typeface="+mj-lt"/>
                <a:ea typeface="+mj-ea"/>
                <a:cs typeface="+mj-cs"/>
              </a:rPr>
              <a:t>Analysis:City</a:t>
            </a:r>
            <a:endParaRPr lang="en-US" kern="1200" dirty="0">
              <a:solidFill>
                <a:schemeClr val="accent2"/>
              </a:solidFill>
              <a:latin typeface="+mj-lt"/>
              <a:ea typeface="+mj-ea"/>
              <a:cs typeface="+mj-cs"/>
            </a:endParaRPr>
          </a:p>
        </p:txBody>
      </p:sp>
      <p:sp>
        <p:nvSpPr>
          <p:cNvPr id="15" name="TextBox 14">
            <a:extLst>
              <a:ext uri="{FF2B5EF4-FFF2-40B4-BE49-F238E27FC236}">
                <a16:creationId xmlns:a16="http://schemas.microsoft.com/office/drawing/2014/main" id="{08261AB4-5DE3-45FB-BAAA-E4810581589C}"/>
              </a:ext>
            </a:extLst>
          </p:cNvPr>
          <p:cNvSpPr txBox="1"/>
          <p:nvPr/>
        </p:nvSpPr>
        <p:spPr>
          <a:xfrm>
            <a:off x="9591473" y="2298654"/>
            <a:ext cx="2337022"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FF6600"/>
                </a:solidFill>
                <a:effectLst/>
              </a:rPr>
              <a:t>Yellow cab is more profitable for investors, but if we desire invest certain cities, people in some cities prefer Pink cab more.</a:t>
            </a:r>
            <a:endParaRPr lang="en-US" sz="2000" b="1" dirty="0">
              <a:solidFill>
                <a:srgbClr val="FF6600"/>
              </a:solidFill>
            </a:endParaRPr>
          </a:p>
        </p:txBody>
      </p:sp>
      <p:pic>
        <p:nvPicPr>
          <p:cNvPr id="5" name="Picture 4">
            <a:extLst>
              <a:ext uri="{FF2B5EF4-FFF2-40B4-BE49-F238E27FC236}">
                <a16:creationId xmlns:a16="http://schemas.microsoft.com/office/drawing/2014/main" id="{B3BB8725-BB3B-E515-8A65-8A0DF57E2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20" y="1670664"/>
            <a:ext cx="7859773" cy="4907633"/>
          </a:xfrm>
          <a:prstGeom prst="rect">
            <a:avLst/>
          </a:prstGeom>
        </p:spPr>
      </p:pic>
    </p:spTree>
    <p:extLst>
      <p:ext uri="{BB962C8B-B14F-4D97-AF65-F5344CB8AC3E}">
        <p14:creationId xmlns:p14="http://schemas.microsoft.com/office/powerpoint/2010/main" val="131900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kern="1200" dirty="0">
                <a:solidFill>
                  <a:schemeClr val="accent2"/>
                </a:solidFill>
                <a:latin typeface="+mj-lt"/>
                <a:ea typeface="+mj-ea"/>
                <a:cs typeface="+mj-cs"/>
              </a:rPr>
              <a:t>Profit </a:t>
            </a:r>
            <a:r>
              <a:rPr lang="en-US" kern="1200" dirty="0" err="1">
                <a:solidFill>
                  <a:schemeClr val="accent2"/>
                </a:solidFill>
                <a:latin typeface="+mj-lt"/>
                <a:ea typeface="+mj-ea"/>
                <a:cs typeface="+mj-cs"/>
              </a:rPr>
              <a:t>Analysis:City</a:t>
            </a:r>
            <a:endParaRPr lang="en-US" kern="1200" dirty="0">
              <a:solidFill>
                <a:schemeClr val="accent2"/>
              </a:solidFill>
              <a:latin typeface="+mj-lt"/>
              <a:ea typeface="+mj-ea"/>
              <a:cs typeface="+mj-cs"/>
            </a:endParaRPr>
          </a:p>
        </p:txBody>
      </p:sp>
      <p:pic>
        <p:nvPicPr>
          <p:cNvPr id="4" name="Picture 3">
            <a:extLst>
              <a:ext uri="{FF2B5EF4-FFF2-40B4-BE49-F238E27FC236}">
                <a16:creationId xmlns:a16="http://schemas.microsoft.com/office/drawing/2014/main" id="{71FC007E-0ACD-D02F-B72D-FBB27361E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05" y="2059680"/>
            <a:ext cx="7791866" cy="4519282"/>
          </a:xfrm>
          <a:prstGeom prst="rect">
            <a:avLst/>
          </a:prstGeom>
        </p:spPr>
      </p:pic>
    </p:spTree>
    <p:extLst>
      <p:ext uri="{BB962C8B-B14F-4D97-AF65-F5344CB8AC3E}">
        <p14:creationId xmlns:p14="http://schemas.microsoft.com/office/powerpoint/2010/main" val="117496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rgbClr val="FF6600"/>
                </a:solidFill>
              </a:rPr>
              <a:t>Customer Analysis: Gender</a:t>
            </a:r>
            <a:endParaRPr lang="en-US" kern="1200" dirty="0">
              <a:solidFill>
                <a:srgbClr val="FF6600"/>
              </a:solidFill>
              <a:latin typeface="+mj-lt"/>
              <a:ea typeface="+mj-ea"/>
              <a:cs typeface="+mj-cs"/>
            </a:endParaRPr>
          </a:p>
        </p:txBody>
      </p:sp>
      <p:pic>
        <p:nvPicPr>
          <p:cNvPr id="5" name="Picture 4">
            <a:extLst>
              <a:ext uri="{FF2B5EF4-FFF2-40B4-BE49-F238E27FC236}">
                <a16:creationId xmlns:a16="http://schemas.microsoft.com/office/drawing/2014/main" id="{42B034AA-3BD9-3247-05F5-2ADD49EDB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07" y="1730124"/>
            <a:ext cx="9079364" cy="4498876"/>
          </a:xfrm>
          <a:prstGeom prst="rect">
            <a:avLst/>
          </a:prstGeom>
        </p:spPr>
      </p:pic>
      <p:sp>
        <p:nvSpPr>
          <p:cNvPr id="6" name="TextBox 5">
            <a:extLst>
              <a:ext uri="{FF2B5EF4-FFF2-40B4-BE49-F238E27FC236}">
                <a16:creationId xmlns:a16="http://schemas.microsoft.com/office/drawing/2014/main" id="{4C83D589-0B91-A056-1F57-1726D6FE4006}"/>
              </a:ext>
            </a:extLst>
          </p:cNvPr>
          <p:cNvSpPr txBox="1"/>
          <p:nvPr/>
        </p:nvSpPr>
        <p:spPr>
          <a:xfrm>
            <a:off x="9939988" y="2019574"/>
            <a:ext cx="2085359" cy="2031325"/>
          </a:xfrm>
          <a:prstGeom prst="rect">
            <a:avLst/>
          </a:prstGeom>
          <a:noFill/>
        </p:spPr>
        <p:txBody>
          <a:bodyPr wrap="square" rtlCol="0">
            <a:spAutoFit/>
          </a:bodyPr>
          <a:lstStyle/>
          <a:p>
            <a:r>
              <a:rPr lang="en-US" b="1" dirty="0">
                <a:solidFill>
                  <a:srgbClr val="FF6600"/>
                </a:solidFill>
              </a:rPr>
              <a:t>Male using more cab then females in general but, its obvious different in yellow cab while in pink cab its not that much different.</a:t>
            </a:r>
          </a:p>
        </p:txBody>
      </p:sp>
    </p:spTree>
    <p:extLst>
      <p:ext uri="{BB962C8B-B14F-4D97-AF65-F5344CB8AC3E}">
        <p14:creationId xmlns:p14="http://schemas.microsoft.com/office/powerpoint/2010/main" val="311926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rgbClr val="FF6600"/>
                </a:solidFill>
              </a:rPr>
              <a:t>Customer Analysis: Payment</a:t>
            </a:r>
            <a:endParaRPr lang="en-US" kern="1200" dirty="0">
              <a:solidFill>
                <a:srgbClr val="FF6600"/>
              </a:solidFill>
              <a:latin typeface="+mj-lt"/>
              <a:ea typeface="+mj-ea"/>
              <a:cs typeface="+mj-cs"/>
            </a:endParaRPr>
          </a:p>
        </p:txBody>
      </p:sp>
      <p:pic>
        <p:nvPicPr>
          <p:cNvPr id="4" name="Picture 3">
            <a:extLst>
              <a:ext uri="{FF2B5EF4-FFF2-40B4-BE49-F238E27FC236}">
                <a16:creationId xmlns:a16="http://schemas.microsoft.com/office/drawing/2014/main" id="{7E2F6B3B-4436-023C-8598-D92D576A4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73" y="2637526"/>
            <a:ext cx="5003174" cy="3530159"/>
          </a:xfrm>
          <a:prstGeom prst="rect">
            <a:avLst/>
          </a:prstGeom>
        </p:spPr>
      </p:pic>
      <p:sp>
        <p:nvSpPr>
          <p:cNvPr id="7" name="TextBox 6">
            <a:extLst>
              <a:ext uri="{FF2B5EF4-FFF2-40B4-BE49-F238E27FC236}">
                <a16:creationId xmlns:a16="http://schemas.microsoft.com/office/drawing/2014/main" id="{9705A520-EC81-B37C-AA00-2E492917BE0A}"/>
              </a:ext>
            </a:extLst>
          </p:cNvPr>
          <p:cNvSpPr txBox="1"/>
          <p:nvPr/>
        </p:nvSpPr>
        <p:spPr>
          <a:xfrm>
            <a:off x="6163977" y="2723465"/>
            <a:ext cx="4137824" cy="923330"/>
          </a:xfrm>
          <a:prstGeom prst="rect">
            <a:avLst/>
          </a:prstGeom>
          <a:noFill/>
        </p:spPr>
        <p:txBody>
          <a:bodyPr wrap="square" rtlCol="0">
            <a:spAutoFit/>
          </a:bodyPr>
          <a:lstStyle/>
          <a:p>
            <a:r>
              <a:rPr lang="en-US" b="1" dirty="0">
                <a:solidFill>
                  <a:srgbClr val="FF6600"/>
                </a:solidFill>
              </a:rPr>
              <a:t>Card payment definitely support as  infrastructure, Because customers prefer credit card more often than cash.</a:t>
            </a:r>
          </a:p>
        </p:txBody>
      </p:sp>
    </p:spTree>
    <p:extLst>
      <p:ext uri="{BB962C8B-B14F-4D97-AF65-F5344CB8AC3E}">
        <p14:creationId xmlns:p14="http://schemas.microsoft.com/office/powerpoint/2010/main" val="139339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rgbClr val="FF6600"/>
                </a:solidFill>
              </a:rPr>
              <a:t>Modelling Feature importance</a:t>
            </a:r>
            <a:endParaRPr lang="en-US" kern="1200" dirty="0">
              <a:solidFill>
                <a:srgbClr val="FF6600"/>
              </a:solidFill>
              <a:latin typeface="+mj-lt"/>
              <a:ea typeface="+mj-ea"/>
              <a:cs typeface="+mj-cs"/>
            </a:endParaRPr>
          </a:p>
        </p:txBody>
      </p:sp>
      <p:sp>
        <p:nvSpPr>
          <p:cNvPr id="7" name="TextBox 6">
            <a:extLst>
              <a:ext uri="{FF2B5EF4-FFF2-40B4-BE49-F238E27FC236}">
                <a16:creationId xmlns:a16="http://schemas.microsoft.com/office/drawing/2014/main" id="{9705A520-EC81-B37C-AA00-2E492917BE0A}"/>
              </a:ext>
            </a:extLst>
          </p:cNvPr>
          <p:cNvSpPr txBox="1"/>
          <p:nvPr/>
        </p:nvSpPr>
        <p:spPr>
          <a:xfrm>
            <a:off x="6163977" y="2723465"/>
            <a:ext cx="4137824" cy="646331"/>
          </a:xfrm>
          <a:prstGeom prst="rect">
            <a:avLst/>
          </a:prstGeom>
          <a:noFill/>
        </p:spPr>
        <p:txBody>
          <a:bodyPr wrap="square" rtlCol="0">
            <a:spAutoFit/>
          </a:bodyPr>
          <a:lstStyle/>
          <a:p>
            <a:r>
              <a:rPr lang="en-US" b="1" dirty="0">
                <a:solidFill>
                  <a:srgbClr val="FF6600"/>
                </a:solidFill>
              </a:rPr>
              <a:t>We’ll modelling for predict profit with other features. </a:t>
            </a:r>
          </a:p>
        </p:txBody>
      </p:sp>
      <p:pic>
        <p:nvPicPr>
          <p:cNvPr id="5" name="Picture 4">
            <a:extLst>
              <a:ext uri="{FF2B5EF4-FFF2-40B4-BE49-F238E27FC236}">
                <a16:creationId xmlns:a16="http://schemas.microsoft.com/office/drawing/2014/main" id="{CA324DA8-5E69-6CC3-75B7-BE6DB3ADE0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625" y="1230164"/>
            <a:ext cx="2861591" cy="5394302"/>
          </a:xfrm>
          <a:prstGeom prst="rect">
            <a:avLst/>
          </a:prstGeom>
        </p:spPr>
      </p:pic>
    </p:spTree>
    <p:extLst>
      <p:ext uri="{BB962C8B-B14F-4D97-AF65-F5344CB8AC3E}">
        <p14:creationId xmlns:p14="http://schemas.microsoft.com/office/powerpoint/2010/main" val="223910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rgbClr val="FF6600"/>
                </a:solidFill>
              </a:rPr>
              <a:t>Modelling : Best Model</a:t>
            </a:r>
            <a:endParaRPr lang="en-US" kern="1200" dirty="0">
              <a:solidFill>
                <a:srgbClr val="FF6600"/>
              </a:solidFill>
              <a:latin typeface="+mj-lt"/>
              <a:ea typeface="+mj-ea"/>
              <a:cs typeface="+mj-cs"/>
            </a:endParaRPr>
          </a:p>
        </p:txBody>
      </p:sp>
      <p:sp>
        <p:nvSpPr>
          <p:cNvPr id="7" name="TextBox 6">
            <a:extLst>
              <a:ext uri="{FF2B5EF4-FFF2-40B4-BE49-F238E27FC236}">
                <a16:creationId xmlns:a16="http://schemas.microsoft.com/office/drawing/2014/main" id="{9705A520-EC81-B37C-AA00-2E492917BE0A}"/>
              </a:ext>
            </a:extLst>
          </p:cNvPr>
          <p:cNvSpPr txBox="1"/>
          <p:nvPr/>
        </p:nvSpPr>
        <p:spPr>
          <a:xfrm>
            <a:off x="6163977" y="2723465"/>
            <a:ext cx="4137824" cy="923330"/>
          </a:xfrm>
          <a:prstGeom prst="rect">
            <a:avLst/>
          </a:prstGeom>
          <a:noFill/>
        </p:spPr>
        <p:txBody>
          <a:bodyPr wrap="square" rtlCol="0">
            <a:spAutoFit/>
          </a:bodyPr>
          <a:lstStyle/>
          <a:p>
            <a:r>
              <a:rPr lang="en-US" b="1" dirty="0">
                <a:solidFill>
                  <a:srgbClr val="FF6600"/>
                </a:solidFill>
              </a:rPr>
              <a:t>Best model for predicting profit is Random Forest Regressor. 0.87 fitted for test dataset.</a:t>
            </a:r>
          </a:p>
        </p:txBody>
      </p:sp>
      <p:pic>
        <p:nvPicPr>
          <p:cNvPr id="5" name="Picture 4">
            <a:extLst>
              <a:ext uri="{FF2B5EF4-FFF2-40B4-BE49-F238E27FC236}">
                <a16:creationId xmlns:a16="http://schemas.microsoft.com/office/drawing/2014/main" id="{75151DFA-F603-C1B6-CCA1-77E3EE242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73" y="1966805"/>
            <a:ext cx="6992326" cy="543001"/>
          </a:xfrm>
          <a:prstGeom prst="rect">
            <a:avLst/>
          </a:prstGeom>
        </p:spPr>
      </p:pic>
      <p:pic>
        <p:nvPicPr>
          <p:cNvPr id="8" name="Picture 7">
            <a:extLst>
              <a:ext uri="{FF2B5EF4-FFF2-40B4-BE49-F238E27FC236}">
                <a16:creationId xmlns:a16="http://schemas.microsoft.com/office/drawing/2014/main" id="{17054A16-F23C-BFB6-E9D7-1BAF471E3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82" y="2839392"/>
            <a:ext cx="5495242" cy="3599635"/>
          </a:xfrm>
          <a:prstGeom prst="rect">
            <a:avLst/>
          </a:prstGeom>
        </p:spPr>
      </p:pic>
    </p:spTree>
    <p:extLst>
      <p:ext uri="{BB962C8B-B14F-4D97-AF65-F5344CB8AC3E}">
        <p14:creationId xmlns:p14="http://schemas.microsoft.com/office/powerpoint/2010/main" val="27867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rgbClr val="FF6600"/>
                </a:solidFill>
              </a:rPr>
              <a:t>Modelling : Best Model</a:t>
            </a:r>
            <a:endParaRPr lang="en-US" kern="1200" dirty="0">
              <a:solidFill>
                <a:srgbClr val="FF6600"/>
              </a:solidFill>
              <a:latin typeface="+mj-lt"/>
              <a:ea typeface="+mj-ea"/>
              <a:cs typeface="+mj-cs"/>
            </a:endParaRPr>
          </a:p>
        </p:txBody>
      </p:sp>
      <p:sp>
        <p:nvSpPr>
          <p:cNvPr id="7" name="TextBox 6">
            <a:extLst>
              <a:ext uri="{FF2B5EF4-FFF2-40B4-BE49-F238E27FC236}">
                <a16:creationId xmlns:a16="http://schemas.microsoft.com/office/drawing/2014/main" id="{9705A520-EC81-B37C-AA00-2E492917BE0A}"/>
              </a:ext>
            </a:extLst>
          </p:cNvPr>
          <p:cNvSpPr txBox="1"/>
          <p:nvPr/>
        </p:nvSpPr>
        <p:spPr>
          <a:xfrm>
            <a:off x="6163977" y="2723465"/>
            <a:ext cx="4137824" cy="1200329"/>
          </a:xfrm>
          <a:prstGeom prst="rect">
            <a:avLst/>
          </a:prstGeom>
          <a:noFill/>
        </p:spPr>
        <p:txBody>
          <a:bodyPr wrap="square" rtlCol="0">
            <a:spAutoFit/>
          </a:bodyPr>
          <a:lstStyle/>
          <a:p>
            <a:r>
              <a:rPr lang="en-US" b="1" dirty="0">
                <a:solidFill>
                  <a:srgbClr val="FF6600"/>
                </a:solidFill>
              </a:rPr>
              <a:t>0.87 fitted for test dataset. This graph shows how fit model on dataset. If nodes on lines, it means it fitted very well . Far dots means outliers.</a:t>
            </a:r>
          </a:p>
        </p:txBody>
      </p:sp>
      <p:pic>
        <p:nvPicPr>
          <p:cNvPr id="4" name="Picture 3">
            <a:extLst>
              <a:ext uri="{FF2B5EF4-FFF2-40B4-BE49-F238E27FC236}">
                <a16:creationId xmlns:a16="http://schemas.microsoft.com/office/drawing/2014/main" id="{E69E78AF-2B83-D6CD-2BFC-ABDD0C937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73" y="1874849"/>
            <a:ext cx="4307249" cy="4201908"/>
          </a:xfrm>
          <a:prstGeom prst="rect">
            <a:avLst/>
          </a:prstGeom>
        </p:spPr>
      </p:pic>
    </p:spTree>
    <p:extLst>
      <p:ext uri="{BB962C8B-B14F-4D97-AF65-F5344CB8AC3E}">
        <p14:creationId xmlns:p14="http://schemas.microsoft.com/office/powerpoint/2010/main" val="132320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118544" y="787789"/>
            <a:ext cx="5778230" cy="5097603"/>
          </a:xfrm>
        </p:spPr>
        <p:txBody>
          <a:bodyPr vert="vert270">
            <a:normAutofit/>
          </a:bodyPr>
          <a:lstStyle/>
          <a:p>
            <a:pPr marL="457200" indent="-457200" algn="l">
              <a:buFont typeface="+mj-lt"/>
              <a:buAutoNum type="arabicPeriod"/>
            </a:pPr>
            <a:r>
              <a:rPr lang="en-US" b="1" dirty="0">
                <a:solidFill>
                  <a:srgbClr val="FF6600"/>
                </a:solidFill>
              </a:rPr>
              <a:t>Seasonality and year makes different trends</a:t>
            </a:r>
          </a:p>
          <a:p>
            <a:pPr marL="457200" indent="-457200" algn="l">
              <a:buFont typeface="+mj-lt"/>
              <a:buAutoNum type="arabicPeriod"/>
            </a:pPr>
            <a:r>
              <a:rPr lang="en-US" b="1" dirty="0">
                <a:solidFill>
                  <a:srgbClr val="FF6600"/>
                </a:solidFill>
                <a:effectLst/>
              </a:rPr>
              <a:t>Profit Analysis</a:t>
            </a:r>
          </a:p>
          <a:p>
            <a:pPr marL="457200" indent="-457200" algn="l">
              <a:buFont typeface="+mj-lt"/>
              <a:buAutoNum type="arabicPeriod"/>
            </a:pPr>
            <a:r>
              <a:rPr lang="en-US" b="1" dirty="0">
                <a:solidFill>
                  <a:srgbClr val="FF6600"/>
                </a:solidFill>
                <a:effectLst/>
              </a:rPr>
              <a:t> gender, </a:t>
            </a:r>
            <a:r>
              <a:rPr lang="en-US" b="1" dirty="0">
                <a:solidFill>
                  <a:srgbClr val="FF6600"/>
                </a:solidFill>
              </a:rPr>
              <a:t>city analysis    </a:t>
            </a:r>
          </a:p>
          <a:p>
            <a:pPr marL="457200" indent="-457200" algn="l">
              <a:buFont typeface="+mj-lt"/>
              <a:buAutoNum type="arabicPeriod"/>
            </a:pPr>
            <a:r>
              <a:rPr lang="en-US" b="1" dirty="0">
                <a:solidFill>
                  <a:srgbClr val="FF6600"/>
                </a:solidFill>
              </a:rPr>
              <a:t>Payment methods</a:t>
            </a:r>
          </a:p>
          <a:p>
            <a:pPr marL="457200" indent="-457200" algn="l">
              <a:buFont typeface="+mj-lt"/>
              <a:buAutoNum type="arabicPeriod"/>
            </a:pPr>
            <a:r>
              <a:rPr lang="en-US" b="1" dirty="0">
                <a:solidFill>
                  <a:srgbClr val="FF6600"/>
                </a:solidFill>
              </a:rPr>
              <a:t>We predicted profit with model, while we removed  'ProfitPercentage','Year','Month','Price_Charged','Cost_of_Trip’ these features.  </a:t>
            </a:r>
          </a:p>
          <a:p>
            <a:endParaRPr lang="en-US" dirty="0"/>
          </a:p>
          <a:p>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4456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33998" y="690563"/>
            <a:ext cx="6486525" cy="5476873"/>
          </a:xfrm>
        </p:spPr>
        <p:txBody>
          <a:bodyPr vert="vert270">
            <a:normAutofit/>
          </a:bodyPr>
          <a:lstStyle/>
          <a:p>
            <a:endParaRPr lang="en-US" dirty="0">
              <a:solidFill>
                <a:srgbClr val="FF6600"/>
              </a:solidFill>
            </a:endParaRPr>
          </a:p>
          <a:p>
            <a:pPr marL="342900" indent="-342900" algn="just">
              <a:buFont typeface="Arial" panose="020B0604020202020204" pitchFamily="34" charset="0"/>
              <a:buChar char="•"/>
            </a:pPr>
            <a:r>
              <a:rPr lang="en-US" sz="3200" b="1" dirty="0">
                <a:solidFill>
                  <a:srgbClr val="FF6600"/>
                </a:solidFill>
              </a:rPr>
              <a:t>Yellow Cab is the superior option for financial </a:t>
            </a:r>
            <a:r>
              <a:rPr lang="en-US" sz="3200" b="1" dirty="0" err="1">
                <a:solidFill>
                  <a:srgbClr val="FF6600"/>
                </a:solidFill>
              </a:rPr>
              <a:t>commitments.In</a:t>
            </a:r>
            <a:r>
              <a:rPr lang="en-US" sz="3200" b="1" dirty="0">
                <a:solidFill>
                  <a:srgbClr val="FF6600"/>
                </a:solidFill>
              </a:rPr>
              <a:t> the analysis conducted on a daily, monthly, and yearly basis, it has a greater number of customers and trips.</a:t>
            </a:r>
          </a:p>
          <a:p>
            <a:pPr marL="342900" indent="-342900" algn="just">
              <a:buFont typeface="Arial" panose="020B0604020202020204" pitchFamily="34" charset="0"/>
              <a:buChar char="•"/>
            </a:pPr>
            <a:r>
              <a:rPr lang="en-US" sz="3200" b="1" dirty="0">
                <a:solidFill>
                  <a:srgbClr val="FF6600"/>
                </a:solidFill>
              </a:rPr>
              <a:t>Yellow cabs are becoming increasingly popular in every city in the </a:t>
            </a:r>
            <a:r>
              <a:rPr lang="en-US" sz="3200" b="1" dirty="0" err="1">
                <a:solidFill>
                  <a:srgbClr val="FF6600"/>
                </a:solidFill>
              </a:rPr>
              <a:t>world.The</a:t>
            </a:r>
            <a:r>
              <a:rPr lang="en-US" sz="3200" b="1" dirty="0">
                <a:solidFill>
                  <a:srgbClr val="FF6600"/>
                </a:solidFill>
              </a:rPr>
              <a:t> profit generated by yellow cabs is higher than those generated by pink cabs.</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7497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74312"/>
            <a:ext cx="2469198" cy="1483691"/>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410323" y="461963"/>
            <a:ext cx="5076828" cy="5934075"/>
          </a:xfrm>
        </p:spPr>
        <p:txBody>
          <a:bodyPr vert="vert270">
            <a:normAutofit lnSpcReduction="10000"/>
          </a:bodyPr>
          <a:lstStyle/>
          <a:p>
            <a:endParaRPr lang="en-US" dirty="0">
              <a:solidFill>
                <a:srgbClr val="FF6600"/>
              </a:solidFill>
            </a:endParaRPr>
          </a:p>
          <a:p>
            <a:pPr marL="342900" indent="-342900" algn="just">
              <a:buFont typeface="Arial" panose="020B0604020202020204" pitchFamily="34" charset="0"/>
              <a:buChar char="•"/>
            </a:pPr>
            <a:r>
              <a:rPr lang="en-US" b="1" dirty="0">
                <a:solidFill>
                  <a:srgbClr val="FF6600"/>
                </a:solidFill>
              </a:rPr>
              <a:t>Private investment company XYZ in the United States has plans to grow their presence in the taxicab industry.</a:t>
            </a:r>
          </a:p>
          <a:p>
            <a:pPr marL="342900" indent="-342900" algn="just">
              <a:buFont typeface="Arial" panose="020B0604020202020204" pitchFamily="34" charset="0"/>
              <a:buChar char="•"/>
            </a:pPr>
            <a:r>
              <a:rPr lang="en-US" b="1" dirty="0">
                <a:solidFill>
                  <a:srgbClr val="FF6600"/>
                </a:solidFill>
              </a:rPr>
              <a:t>They need to acquire some data that can provide them with insights into the current cab investment </a:t>
            </a:r>
            <a:r>
              <a:rPr lang="en-US" b="1" dirty="0" err="1">
                <a:solidFill>
                  <a:srgbClr val="FF6600"/>
                </a:solidFill>
              </a:rPr>
              <a:t>market.Using</a:t>
            </a:r>
            <a:r>
              <a:rPr lang="en-US" b="1" dirty="0">
                <a:solidFill>
                  <a:srgbClr val="FF6600"/>
                </a:solidFill>
              </a:rPr>
              <a:t> the data analytics, they need to determine which company they should invest in so that they can achieve the greatest possible profit.</a:t>
            </a:r>
          </a:p>
          <a:p>
            <a:pPr marL="342900" indent="-342900" algn="just">
              <a:buFont typeface="Arial" panose="020B0604020202020204" pitchFamily="34" charset="0"/>
              <a:buChar char="•"/>
            </a:pPr>
            <a:r>
              <a:rPr lang="en-US" b="1" dirty="0">
                <a:solidFill>
                  <a:srgbClr val="FF6600"/>
                </a:solidFill>
              </a:rPr>
              <a:t>The purpose of this project is to offer pertinent recommendations that will assist Cab Investments in making decisions that are in line with their Go-to-Market (G2M) strategy.</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68413"/>
            <a:ext cx="2479015" cy="1489590"/>
          </a:xfrm>
          <a:prstGeom prst="rect">
            <a:avLst/>
          </a:prstGeom>
        </p:spPr>
      </p:pic>
    </p:spTree>
    <p:extLst>
      <p:ext uri="{BB962C8B-B14F-4D97-AF65-F5344CB8AC3E}">
        <p14:creationId xmlns:p14="http://schemas.microsoft.com/office/powerpoint/2010/main" val="274714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33306"/>
            <a:ext cx="2371018" cy="1424697"/>
          </a:xfrm>
          <a:prstGeom prst="rect">
            <a:avLst/>
          </a:prstGeom>
        </p:spPr>
      </p:pic>
      <p:sp>
        <p:nvSpPr>
          <p:cNvPr id="7" name="Subtitle 2">
            <a:extLst>
              <a:ext uri="{FF2B5EF4-FFF2-40B4-BE49-F238E27FC236}">
                <a16:creationId xmlns:a16="http://schemas.microsoft.com/office/drawing/2014/main" id="{0EA6C14D-E488-4FD3-AA76-DC3C8CC6FDB7}"/>
              </a:ext>
            </a:extLst>
          </p:cNvPr>
          <p:cNvSpPr>
            <a:spLocks noGrp="1"/>
          </p:cNvSpPr>
          <p:nvPr>
            <p:ph type="subTitle" idx="1"/>
          </p:nvPr>
        </p:nvSpPr>
        <p:spPr>
          <a:xfrm rot="5400000">
            <a:off x="6410323" y="461963"/>
            <a:ext cx="5076828" cy="5934075"/>
          </a:xfrm>
        </p:spPr>
        <p:txBody>
          <a:bodyPr vert="vert270">
            <a:normAutofit fontScale="92500" lnSpcReduction="20000"/>
          </a:bodyPr>
          <a:lstStyle/>
          <a:p>
            <a:endParaRPr lang="en-US" dirty="0">
              <a:solidFill>
                <a:srgbClr val="FF6600"/>
              </a:solidFill>
            </a:endParaRPr>
          </a:p>
          <a:p>
            <a:pPr marL="342900" indent="-342900" algn="just">
              <a:buFont typeface="Arial" panose="020B0604020202020204" pitchFamily="34" charset="0"/>
              <a:buChar char="•"/>
            </a:pPr>
            <a:r>
              <a:rPr lang="en-US" b="1" dirty="0">
                <a:solidFill>
                  <a:srgbClr val="FF6600"/>
                </a:solidFill>
              </a:rPr>
              <a:t>Putting money into the taxi industry could be  smart choice, but they need to figure out which specific company to put their money into first.</a:t>
            </a:r>
          </a:p>
          <a:p>
            <a:pPr marL="342900" indent="-342900" algn="just">
              <a:buFont typeface="Arial" panose="020B0604020202020204" pitchFamily="34" charset="0"/>
              <a:buChar char="•"/>
            </a:pPr>
            <a:r>
              <a:rPr lang="en-US" b="1" dirty="0">
                <a:solidFill>
                  <a:srgbClr val="FF6600"/>
                </a:solidFill>
              </a:rPr>
              <a:t>Due to the intense level of competition that currently exists in the taxi industry, prior to investing money in the sector, it is essential to make careful observations and conduct thorough market research.</a:t>
            </a:r>
          </a:p>
          <a:p>
            <a:pPr marL="342900" indent="-342900" algn="just">
              <a:buFont typeface="Arial" panose="020B0604020202020204" pitchFamily="34" charset="0"/>
              <a:buChar char="•"/>
            </a:pPr>
            <a:r>
              <a:rPr lang="en-US" b="1" dirty="0">
                <a:solidFill>
                  <a:srgbClr val="FF6600"/>
                </a:solidFill>
              </a:rPr>
              <a:t>It is essential to collect sufficient data from a variety of sources, properly </a:t>
            </a:r>
            <a:r>
              <a:rPr lang="en-US" b="1" dirty="0" err="1">
                <a:solidFill>
                  <a:srgbClr val="FF6600"/>
                </a:solidFill>
              </a:rPr>
              <a:t>analyse</a:t>
            </a:r>
            <a:r>
              <a:rPr lang="en-US" b="1" dirty="0">
                <a:solidFill>
                  <a:srgbClr val="FF6600"/>
                </a:solidFill>
              </a:rPr>
              <a:t> the data, compare the offerings of various competitors, determine the factors that affect the market, comprehend the characteristics that promote the business, and finally select the appropriate company.</a:t>
            </a:r>
          </a:p>
        </p:txBody>
      </p:sp>
    </p:spTree>
    <p:extLst>
      <p:ext uri="{BB962C8B-B14F-4D97-AF65-F5344CB8AC3E}">
        <p14:creationId xmlns:p14="http://schemas.microsoft.com/office/powerpoint/2010/main" val="79037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2">
            <a:extLst>
              <a:ext uri="{FF2B5EF4-FFF2-40B4-BE49-F238E27FC236}">
                <a16:creationId xmlns:a16="http://schemas.microsoft.com/office/drawing/2014/main" id="{A1597373-44D6-4157-B9C6-49AF648EBBE2}"/>
              </a:ext>
            </a:extLst>
          </p:cNvPr>
          <p:cNvSpPr txBox="1">
            <a:spLocks/>
          </p:cNvSpPr>
          <p:nvPr/>
        </p:nvSpPr>
        <p:spPr>
          <a:xfrm rot="5400000">
            <a:off x="6410323" y="461963"/>
            <a:ext cx="5076828" cy="5934075"/>
          </a:xfrm>
          <a:prstGeom prst="rect">
            <a:avLst/>
          </a:prstGeom>
        </p:spPr>
        <p:txBody>
          <a:bodyPr vert="vert270"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a:p>
            <a:pPr marL="342900" indent="-342900" algn="just">
              <a:buFont typeface="Arial" panose="020B0604020202020204" pitchFamily="34" charset="0"/>
              <a:buChar char="•"/>
            </a:pPr>
            <a:r>
              <a:rPr lang="en-US" b="1" dirty="0">
                <a:solidFill>
                  <a:srgbClr val="FF6600"/>
                </a:solidFill>
              </a:rPr>
              <a:t>Collect data </a:t>
            </a:r>
          </a:p>
          <a:p>
            <a:pPr marL="342900" indent="-342900" algn="just">
              <a:buFont typeface="Arial" panose="020B0604020202020204" pitchFamily="34" charset="0"/>
              <a:buChar char="•"/>
            </a:pPr>
            <a:r>
              <a:rPr lang="en-US" b="1" dirty="0">
                <a:solidFill>
                  <a:srgbClr val="FF6600"/>
                </a:solidFill>
              </a:rPr>
              <a:t>Analyze the data</a:t>
            </a:r>
          </a:p>
          <a:p>
            <a:pPr marL="342900" indent="-342900" algn="just">
              <a:buFont typeface="Arial" panose="020B0604020202020204" pitchFamily="34" charset="0"/>
              <a:buChar char="•"/>
            </a:pPr>
            <a:r>
              <a:rPr lang="en-US" b="1" dirty="0">
                <a:solidFill>
                  <a:srgbClr val="FF6600"/>
                </a:solidFill>
              </a:rPr>
              <a:t>Detect outliers</a:t>
            </a:r>
          </a:p>
          <a:p>
            <a:pPr marL="342900" indent="-342900" algn="just">
              <a:buFont typeface="Arial" panose="020B0604020202020204" pitchFamily="34" charset="0"/>
              <a:buChar char="•"/>
            </a:pPr>
            <a:r>
              <a:rPr lang="en-US" b="1" dirty="0">
                <a:solidFill>
                  <a:srgbClr val="FF6600"/>
                </a:solidFill>
              </a:rPr>
              <a:t>Combine datasets</a:t>
            </a:r>
          </a:p>
          <a:p>
            <a:pPr marL="342900" indent="-342900" algn="just">
              <a:buFont typeface="Arial" panose="020B0604020202020204" pitchFamily="34" charset="0"/>
              <a:buChar char="•"/>
            </a:pPr>
            <a:r>
              <a:rPr lang="en-US" b="1" dirty="0">
                <a:solidFill>
                  <a:srgbClr val="FF6600"/>
                </a:solidFill>
              </a:rPr>
              <a:t>Detect correlations</a:t>
            </a:r>
          </a:p>
          <a:p>
            <a:pPr marL="342900" indent="-342900" algn="just">
              <a:buFont typeface="Arial" panose="020B0604020202020204" pitchFamily="34" charset="0"/>
              <a:buChar char="•"/>
            </a:pPr>
            <a:r>
              <a:rPr lang="en-US" b="1" dirty="0">
                <a:solidFill>
                  <a:srgbClr val="FF6600"/>
                </a:solidFill>
              </a:rPr>
              <a:t>Analyze patterns</a:t>
            </a:r>
          </a:p>
          <a:p>
            <a:pPr marL="342900" indent="-342900" algn="just">
              <a:buFont typeface="Arial" panose="020B0604020202020204" pitchFamily="34" charset="0"/>
              <a:buChar char="•"/>
            </a:pPr>
            <a:r>
              <a:rPr lang="en-US" b="1" dirty="0">
                <a:solidFill>
                  <a:srgbClr val="FF6600"/>
                </a:solidFill>
              </a:rPr>
              <a:t>Provide insights</a:t>
            </a:r>
          </a:p>
          <a:p>
            <a:pPr marL="342900" indent="-342900" algn="just">
              <a:buFont typeface="Arial" panose="020B0604020202020204" pitchFamily="34" charset="0"/>
              <a:buChar char="•"/>
            </a:pPr>
            <a:r>
              <a:rPr lang="en-US" b="1" dirty="0">
                <a:solidFill>
                  <a:srgbClr val="FF6600"/>
                </a:solidFill>
              </a:rPr>
              <a:t>Create model for predict profit by features</a:t>
            </a:r>
          </a:p>
          <a:p>
            <a:pPr marL="342900" indent="-342900" algn="just">
              <a:buFont typeface="Arial" panose="020B0604020202020204" pitchFamily="34" charset="0"/>
              <a:buChar char="•"/>
            </a:pPr>
            <a:r>
              <a:rPr lang="en-US" b="1" dirty="0">
                <a:solidFill>
                  <a:srgbClr val="FF6600"/>
                </a:solidFill>
              </a:rPr>
              <a:t>Tools used –  Python, </a:t>
            </a:r>
            <a:r>
              <a:rPr lang="en-US" b="1" dirty="0" err="1">
                <a:solidFill>
                  <a:srgbClr val="FF6600"/>
                </a:solidFill>
              </a:rPr>
              <a:t>Pycaret</a:t>
            </a:r>
            <a:r>
              <a:rPr lang="en-US" b="1" dirty="0">
                <a:solidFill>
                  <a:srgbClr val="FF6600"/>
                </a:solidFill>
              </a:rPr>
              <a:t>, </a:t>
            </a:r>
            <a:r>
              <a:rPr lang="en-US" b="1" dirty="0" err="1">
                <a:solidFill>
                  <a:srgbClr val="FF6600"/>
                </a:solidFill>
              </a:rPr>
              <a:t>Numpy</a:t>
            </a:r>
            <a:r>
              <a:rPr lang="en-US" b="1" dirty="0">
                <a:solidFill>
                  <a:srgbClr val="FF6600"/>
                </a:solidFill>
              </a:rPr>
              <a:t>, Pandas</a:t>
            </a:r>
          </a:p>
          <a:p>
            <a:pPr marL="342900" indent="-342900" algn="just">
              <a:buFont typeface="Arial" panose="020B0604020202020204" pitchFamily="34" charset="0"/>
              <a:buChar char="•"/>
            </a:pPr>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270068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2001" y="803325"/>
            <a:ext cx="5314536" cy="1325563"/>
          </a:xfrm>
        </p:spPr>
        <p:txBody>
          <a:bodyPr vert="horz" lIns="91440" tIns="45720" rIns="91440" bIns="45720" rtlCol="0" anchor="ctr" anchorCtr="0">
            <a:normAutofit/>
          </a:bodyPr>
          <a:lstStyle/>
          <a:p>
            <a:pPr algn="l"/>
            <a:r>
              <a:rPr lang="en-US" sz="4400" b="1" kern="1200" dirty="0">
                <a:solidFill>
                  <a:schemeClr val="accent2"/>
                </a:solidFill>
                <a:latin typeface="+mj-lt"/>
                <a:ea typeface="+mj-ea"/>
                <a:cs typeface="+mj-cs"/>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762001" y="2279017"/>
            <a:ext cx="5734050" cy="3796789"/>
          </a:xfrm>
        </p:spPr>
        <p:txBody>
          <a:bodyPr vert="horz" lIns="91440" tIns="45720" rIns="91440" bIns="45720" rtlCol="0" anchor="t">
            <a:normAutofit/>
          </a:bodyPr>
          <a:lstStyle/>
          <a:p>
            <a:pPr indent="-228600" algn="l">
              <a:buFont typeface="Arial" panose="020B0604020202020204" pitchFamily="34" charset="0"/>
              <a:buChar char="•"/>
            </a:pPr>
            <a:r>
              <a:rPr lang="en-US" sz="1800" b="1" u="sng" dirty="0">
                <a:solidFill>
                  <a:srgbClr val="FF6600"/>
                </a:solidFill>
              </a:rPr>
              <a:t>Datasets used:</a:t>
            </a:r>
            <a:endParaRPr lang="en-US" sz="1800" b="1" u="sng" dirty="0">
              <a:solidFill>
                <a:srgbClr val="FF6600"/>
              </a:solidFill>
              <a:effectLst/>
            </a:endParaRPr>
          </a:p>
          <a:p>
            <a:pPr marL="457200" indent="-228600" algn="l">
              <a:buFont typeface="Arial" panose="020B0604020202020204" pitchFamily="34" charset="0"/>
              <a:buChar char="•"/>
            </a:pPr>
            <a:r>
              <a:rPr lang="en-US" sz="1800" b="1" dirty="0">
                <a:solidFill>
                  <a:srgbClr val="FF6600"/>
                </a:solidFill>
                <a:effectLst/>
              </a:rPr>
              <a:t>Cab_Data.csv – Details of transaction for pink and yellow cab companies  </a:t>
            </a:r>
          </a:p>
          <a:p>
            <a:pPr marL="457200" indent="-228600" algn="l">
              <a:buFont typeface="Arial" panose="020B0604020202020204" pitchFamily="34" charset="0"/>
              <a:buChar char="•"/>
            </a:pPr>
            <a:r>
              <a:rPr lang="en-US" sz="1800" b="1" dirty="0">
                <a:solidFill>
                  <a:srgbClr val="FF6600"/>
                </a:solidFill>
                <a:effectLst/>
              </a:rPr>
              <a:t>Customer_ID.csv – Mapping table that contains a unique identifier which links the customer’s demographic details  </a:t>
            </a:r>
          </a:p>
          <a:p>
            <a:pPr marL="457200" indent="-228600" algn="l">
              <a:buFont typeface="Arial" panose="020B0604020202020204" pitchFamily="34" charset="0"/>
              <a:buChar char="•"/>
            </a:pPr>
            <a:r>
              <a:rPr lang="en-US" sz="1800" b="1" dirty="0">
                <a:solidFill>
                  <a:srgbClr val="FF6600"/>
                </a:solidFill>
                <a:effectLst/>
              </a:rPr>
              <a:t>Transaction_ID.csv – Mapping table that contains transaction to customer mapping and payment mode  </a:t>
            </a:r>
          </a:p>
          <a:p>
            <a:pPr marL="457200" indent="-228600" algn="l">
              <a:buFont typeface="Arial" panose="020B0604020202020204" pitchFamily="34" charset="0"/>
              <a:buChar char="•"/>
            </a:pPr>
            <a:r>
              <a:rPr lang="en-US" sz="1800" b="1" dirty="0">
                <a:solidFill>
                  <a:srgbClr val="FF6600"/>
                </a:solidFill>
                <a:effectLst/>
              </a:rPr>
              <a:t>City.csv – List of USA cities, their population and number of cab users</a:t>
            </a:r>
          </a:p>
        </p:txBody>
      </p:sp>
      <p:pic>
        <p:nvPicPr>
          <p:cNvPr id="4" name="Picture 3" descr="Graphical user interface, websit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32440"/>
            <a:ext cx="2206037" cy="1325563"/>
          </a:xfrm>
          <a:prstGeom prst="rect">
            <a:avLst/>
          </a:prstGeom>
        </p:spPr>
      </p:pic>
      <p:pic>
        <p:nvPicPr>
          <p:cNvPr id="6" name="Picture 5">
            <a:extLst>
              <a:ext uri="{FF2B5EF4-FFF2-40B4-BE49-F238E27FC236}">
                <a16:creationId xmlns:a16="http://schemas.microsoft.com/office/drawing/2014/main" id="{ADBE3807-573A-F0FA-3073-2AF28449DB7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76514" y="430653"/>
            <a:ext cx="4129549" cy="2746150"/>
          </a:xfrm>
          <a:prstGeom prst="rect">
            <a:avLst/>
          </a:prstGeom>
        </p:spPr>
      </p:pic>
      <p:sp>
        <p:nvSpPr>
          <p:cNvPr id="7" name="TextBox 6">
            <a:extLst>
              <a:ext uri="{FF2B5EF4-FFF2-40B4-BE49-F238E27FC236}">
                <a16:creationId xmlns:a16="http://schemas.microsoft.com/office/drawing/2014/main" id="{C9A7AE03-774C-39D3-DD86-26B4359E8D14}"/>
              </a:ext>
            </a:extLst>
          </p:cNvPr>
          <p:cNvSpPr txBox="1"/>
          <p:nvPr/>
        </p:nvSpPr>
        <p:spPr>
          <a:xfrm>
            <a:off x="9555938" y="3315203"/>
            <a:ext cx="1950125" cy="369332"/>
          </a:xfrm>
          <a:prstGeom prst="rect">
            <a:avLst/>
          </a:prstGeom>
          <a:noFill/>
        </p:spPr>
        <p:txBody>
          <a:bodyPr wrap="square" rtlCol="0">
            <a:spAutoFit/>
          </a:bodyPr>
          <a:lstStyle/>
          <a:p>
            <a:r>
              <a:rPr lang="en-US" sz="900">
                <a:hlinkClick r:id="rId4" tooltip="https://dude4food.blogspot.com/2015/11/london-style-matter-of-taste-at-costa.html"/>
              </a:rPr>
              <a:t>This Photo</a:t>
            </a:r>
            <a:r>
              <a:rPr lang="en-US" sz="900"/>
              <a:t> by Unknown Author is licensed under </a:t>
            </a:r>
            <a:r>
              <a:rPr lang="en-US" sz="900">
                <a:hlinkClick r:id="rId5" tooltip="https://creativecommons.org/licenses/by-nd/3.0/"/>
              </a:rPr>
              <a:t>CC BY-ND</a:t>
            </a:r>
            <a:endParaRPr lang="en-US" sz="900"/>
          </a:p>
        </p:txBody>
      </p:sp>
    </p:spTree>
    <p:extLst>
      <p:ext uri="{BB962C8B-B14F-4D97-AF65-F5344CB8AC3E}">
        <p14:creationId xmlns:p14="http://schemas.microsoft.com/office/powerpoint/2010/main" val="330398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DB3FDF-53ED-4251-84B6-856F25F808E8}"/>
              </a:ext>
            </a:extLst>
          </p:cNvPr>
          <p:cNvSpPr txBox="1">
            <a:spLocks/>
          </p:cNvSpPr>
          <p:nvPr/>
        </p:nvSpPr>
        <p:spPr>
          <a:xfrm rot="5400000">
            <a:off x="-914401" y="914401"/>
            <a:ext cx="6858003" cy="5029201"/>
          </a:xfrm>
          <a:prstGeom prst="rect">
            <a:avLst/>
          </a:prstGeom>
          <a:solidFill>
            <a:srgbClr val="3B3B3B"/>
          </a:solidFill>
        </p:spPr>
        <p:txBody>
          <a:bodyPr vert="vert270" lIns="91440" tIns="45720" rIns="91440" bIns="45720"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br>
              <a:rPr lang="en-US" dirty="0"/>
            </a:br>
            <a:br>
              <a:rPr lang="en-US" dirty="0"/>
            </a:br>
            <a:br>
              <a:rPr lang="en-US" dirty="0"/>
            </a:br>
            <a:r>
              <a:rPr lang="en-US" sz="6000" b="1" dirty="0">
                <a:solidFill>
                  <a:schemeClr val="accent2"/>
                </a:solidFill>
              </a:rPr>
              <a:t>Exploratory Data Analysis</a:t>
            </a:r>
            <a:endParaRPr lang="en-US" b="1" dirty="0">
              <a:solidFill>
                <a:srgbClr val="FF6600"/>
              </a:solidFill>
            </a:endParaRPr>
          </a:p>
        </p:txBody>
      </p:sp>
      <p:pic>
        <p:nvPicPr>
          <p:cNvPr id="6" name="Picture 5">
            <a:extLst>
              <a:ext uri="{FF2B5EF4-FFF2-40B4-BE49-F238E27FC236}">
                <a16:creationId xmlns:a16="http://schemas.microsoft.com/office/drawing/2014/main" id="{DE58986D-13A7-F2F0-4CD9-BF1BAF075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281" y="100289"/>
            <a:ext cx="3508409" cy="2333003"/>
          </a:xfrm>
          <a:prstGeom prst="rect">
            <a:avLst/>
          </a:prstGeom>
        </p:spPr>
      </p:pic>
      <p:pic>
        <p:nvPicPr>
          <p:cNvPr id="8" name="Picture 7">
            <a:extLst>
              <a:ext uri="{FF2B5EF4-FFF2-40B4-BE49-F238E27FC236}">
                <a16:creationId xmlns:a16="http://schemas.microsoft.com/office/drawing/2014/main" id="{8896F7B8-6880-4ADD-73BF-529FFDAF9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281" y="3221048"/>
            <a:ext cx="3508409" cy="2535229"/>
          </a:xfrm>
          <a:prstGeom prst="rect">
            <a:avLst/>
          </a:prstGeom>
        </p:spPr>
      </p:pic>
      <p:sp>
        <p:nvSpPr>
          <p:cNvPr id="9" name="TextBox 8">
            <a:extLst>
              <a:ext uri="{FF2B5EF4-FFF2-40B4-BE49-F238E27FC236}">
                <a16:creationId xmlns:a16="http://schemas.microsoft.com/office/drawing/2014/main" id="{40992607-CCF2-38F1-3515-7DD7199A8A2A}"/>
              </a:ext>
            </a:extLst>
          </p:cNvPr>
          <p:cNvSpPr txBox="1"/>
          <p:nvPr/>
        </p:nvSpPr>
        <p:spPr>
          <a:xfrm>
            <a:off x="5409708" y="336263"/>
            <a:ext cx="3057573" cy="646331"/>
          </a:xfrm>
          <a:prstGeom prst="rect">
            <a:avLst/>
          </a:prstGeom>
          <a:noFill/>
        </p:spPr>
        <p:txBody>
          <a:bodyPr wrap="square" rtlCol="0">
            <a:spAutoFit/>
          </a:bodyPr>
          <a:lstStyle/>
          <a:p>
            <a:r>
              <a:rPr lang="en-US" dirty="0"/>
              <a:t>Pink cab and yellow cab distribution rates as general .</a:t>
            </a:r>
          </a:p>
        </p:txBody>
      </p:sp>
      <p:sp>
        <p:nvSpPr>
          <p:cNvPr id="10" name="TextBox 9">
            <a:extLst>
              <a:ext uri="{FF2B5EF4-FFF2-40B4-BE49-F238E27FC236}">
                <a16:creationId xmlns:a16="http://schemas.microsoft.com/office/drawing/2014/main" id="{093FB767-B93A-39CC-1120-F2E96B031FDB}"/>
              </a:ext>
            </a:extLst>
          </p:cNvPr>
          <p:cNvSpPr txBox="1"/>
          <p:nvPr/>
        </p:nvSpPr>
        <p:spPr>
          <a:xfrm>
            <a:off x="5568991" y="3429000"/>
            <a:ext cx="2790395" cy="646331"/>
          </a:xfrm>
          <a:prstGeom prst="rect">
            <a:avLst/>
          </a:prstGeom>
          <a:noFill/>
        </p:spPr>
        <p:txBody>
          <a:bodyPr wrap="square" rtlCol="0">
            <a:spAutoFit/>
          </a:bodyPr>
          <a:lstStyle/>
          <a:p>
            <a:r>
              <a:rPr lang="en-US" dirty="0"/>
              <a:t>Pink cab and yellow cab distribution rates by years.</a:t>
            </a:r>
          </a:p>
        </p:txBody>
      </p:sp>
    </p:spTree>
    <p:extLst>
      <p:ext uri="{BB962C8B-B14F-4D97-AF65-F5344CB8AC3E}">
        <p14:creationId xmlns:p14="http://schemas.microsoft.com/office/powerpoint/2010/main" val="384854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3228F8-12C8-8E01-227C-7A6EF4A69120}"/>
              </a:ext>
            </a:extLst>
          </p:cNvPr>
          <p:cNvSpPr txBox="1">
            <a:spLocks/>
          </p:cNvSpPr>
          <p:nvPr/>
        </p:nvSpPr>
        <p:spPr>
          <a:xfrm>
            <a:off x="526073" y="489439"/>
            <a:ext cx="11139854" cy="930447"/>
          </a:xfrm>
          <a:prstGeom prst="ellipse">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2"/>
                </a:solidFill>
              </a:rPr>
              <a:t>Date of Travel Analysis</a:t>
            </a:r>
          </a:p>
        </p:txBody>
      </p:sp>
      <p:sp>
        <p:nvSpPr>
          <p:cNvPr id="9" name="TextBox 8">
            <a:extLst>
              <a:ext uri="{FF2B5EF4-FFF2-40B4-BE49-F238E27FC236}">
                <a16:creationId xmlns:a16="http://schemas.microsoft.com/office/drawing/2014/main" id="{24FA345F-668A-3C20-8346-06CABF4BA32E}"/>
              </a:ext>
            </a:extLst>
          </p:cNvPr>
          <p:cNvSpPr txBox="1"/>
          <p:nvPr/>
        </p:nvSpPr>
        <p:spPr>
          <a:xfrm>
            <a:off x="9331476" y="2090467"/>
            <a:ext cx="2334451" cy="4031873"/>
          </a:xfrm>
          <a:prstGeom prst="rect">
            <a:avLst/>
          </a:prstGeom>
          <a:noFill/>
        </p:spPr>
        <p:txBody>
          <a:bodyPr wrap="square" rtlCol="0">
            <a:spAutoFit/>
          </a:bodyPr>
          <a:lstStyle/>
          <a:p>
            <a:r>
              <a:rPr lang="en-US" sz="1600" b="1" dirty="0">
                <a:solidFill>
                  <a:srgbClr val="FF6600"/>
                </a:solidFill>
                <a:effectLst/>
              </a:rPr>
              <a:t>The seasonality of trips is revealed by an overall analysis of the data based on the passage of time. There is a consistent pattern that repeats itself every year.</a:t>
            </a:r>
          </a:p>
          <a:p>
            <a:r>
              <a:rPr lang="en-US" sz="1600" b="1" dirty="0">
                <a:solidFill>
                  <a:srgbClr val="FF6600"/>
                </a:solidFill>
                <a:effectLst/>
              </a:rPr>
              <a:t>Beginning in January and continuing through December, the total number of trips taken has been steadily climbing throughout the year. This recurring pattern occurs every year.</a:t>
            </a:r>
          </a:p>
        </p:txBody>
      </p:sp>
      <p:pic>
        <p:nvPicPr>
          <p:cNvPr id="13" name="Picture 12">
            <a:extLst>
              <a:ext uri="{FF2B5EF4-FFF2-40B4-BE49-F238E27FC236}">
                <a16:creationId xmlns:a16="http://schemas.microsoft.com/office/drawing/2014/main" id="{D4225C47-36E3-4270-EEE4-83AE70C7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39" y="1942409"/>
            <a:ext cx="8816465" cy="4686063"/>
          </a:xfrm>
          <a:prstGeom prst="rect">
            <a:avLst/>
          </a:prstGeom>
        </p:spPr>
      </p:pic>
    </p:spTree>
    <p:extLst>
      <p:ext uri="{BB962C8B-B14F-4D97-AF65-F5344CB8AC3E}">
        <p14:creationId xmlns:p14="http://schemas.microsoft.com/office/powerpoint/2010/main" val="281220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kern="1200" dirty="0">
                <a:solidFill>
                  <a:schemeClr val="accent2"/>
                </a:solidFill>
                <a:latin typeface="+mj-lt"/>
                <a:ea typeface="+mj-ea"/>
                <a:cs typeface="+mj-cs"/>
              </a:rPr>
              <a:t>Monthly: Date of Travel Analysis</a:t>
            </a:r>
          </a:p>
        </p:txBody>
      </p:sp>
      <p:sp>
        <p:nvSpPr>
          <p:cNvPr id="15" name="TextBox 14">
            <a:extLst>
              <a:ext uri="{FF2B5EF4-FFF2-40B4-BE49-F238E27FC236}">
                <a16:creationId xmlns:a16="http://schemas.microsoft.com/office/drawing/2014/main" id="{08261AB4-5DE3-45FB-BAAA-E4810581589C}"/>
              </a:ext>
            </a:extLst>
          </p:cNvPr>
          <p:cNvSpPr txBox="1"/>
          <p:nvPr/>
        </p:nvSpPr>
        <p:spPr>
          <a:xfrm>
            <a:off x="9591473" y="2298654"/>
            <a:ext cx="2337022" cy="3901568"/>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rgbClr val="FF6600"/>
                </a:solidFill>
                <a:effectLst/>
              </a:rPr>
              <a:t>The highest total number of trips for both cabs was recorded in the months of December and October.</a:t>
            </a:r>
          </a:p>
          <a:p>
            <a:pPr marL="342900" indent="-342900" algn="just">
              <a:buFont typeface="Arial" panose="020B0604020202020204" pitchFamily="34" charset="0"/>
              <a:buChar char="•"/>
            </a:pPr>
            <a:r>
              <a:rPr lang="en-US" sz="2000" b="1" dirty="0">
                <a:solidFill>
                  <a:srgbClr val="FF6600"/>
                </a:solidFill>
                <a:effectLst/>
              </a:rPr>
              <a:t>The lowest numbers are recorded in February and January.</a:t>
            </a:r>
            <a:endParaRPr lang="en-US" sz="2000" b="1" dirty="0">
              <a:solidFill>
                <a:srgbClr val="FF6600"/>
              </a:solidFill>
            </a:endParaRPr>
          </a:p>
        </p:txBody>
      </p:sp>
      <p:pic>
        <p:nvPicPr>
          <p:cNvPr id="4" name="Picture 3">
            <a:extLst>
              <a:ext uri="{FF2B5EF4-FFF2-40B4-BE49-F238E27FC236}">
                <a16:creationId xmlns:a16="http://schemas.microsoft.com/office/drawing/2014/main" id="{AB613A8E-9B31-6534-38C5-5455C2393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79046"/>
            <a:ext cx="9489898" cy="4151830"/>
          </a:xfrm>
          <a:prstGeom prst="rect">
            <a:avLst/>
          </a:prstGeom>
        </p:spPr>
      </p:pic>
    </p:spTree>
    <p:extLst>
      <p:ext uri="{BB962C8B-B14F-4D97-AF65-F5344CB8AC3E}">
        <p14:creationId xmlns:p14="http://schemas.microsoft.com/office/powerpoint/2010/main" val="1055989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457</TotalTime>
  <Words>779</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Agenda</vt:lpstr>
      <vt:lpstr>   Executive Summary</vt:lpstr>
      <vt:lpstr>   Problem Statement</vt:lpstr>
      <vt:lpstr>   Approach</vt:lpstr>
      <vt:lpstr>Exploratory Data Analysis</vt:lpstr>
      <vt:lpstr>PowerPoint Presentation</vt:lpstr>
      <vt:lpstr>PowerPoint Presentation</vt:lpstr>
      <vt:lpstr>Monthly: Date of Travel Analysis</vt:lpstr>
      <vt:lpstr>Profit Analysis</vt:lpstr>
      <vt:lpstr>Profit Analysis:City</vt:lpstr>
      <vt:lpstr>Profit Analysis:City</vt:lpstr>
      <vt:lpstr>Customer Analysis: Gender</vt:lpstr>
      <vt:lpstr>Customer Analysis: Payment</vt:lpstr>
      <vt:lpstr>Modelling Feature importance</vt:lpstr>
      <vt:lpstr>Modelling : Best Model</vt:lpstr>
      <vt:lpstr>Modelling : Best Model</vt:lpstr>
      <vt:lpstr>   EDA Summary</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safi cengiz</dc:creator>
  <cp:lastModifiedBy>safi cengiz</cp:lastModifiedBy>
  <cp:revision>10</cp:revision>
  <dcterms:created xsi:type="dcterms:W3CDTF">2022-06-21T12:59:45Z</dcterms:created>
  <dcterms:modified xsi:type="dcterms:W3CDTF">2022-06-21T20:43:19Z</dcterms:modified>
</cp:coreProperties>
</file>