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Merriweather" panose="00000500000000000000" pitchFamily="2" charset="-94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7D473D-2E1D-4B09-B306-B12F79159D20}">
  <a:tblStyle styleId="{587D473D-2E1D-4B09-B306-B12F79159D2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a2334a50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a2334a50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a2ce6fb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a2ce6fb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a2ce6fb4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a2ce6fb4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a result, it indicates how dense the data is around the best-fitting line.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b2f365f0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b2f365f0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b2f365f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b2f365f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b5d31342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b5d31342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b5d3134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b5d3134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b5d3134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b5d3134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b5d3134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b5d3134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b5d31342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b5d31342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a18f41f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a18f41f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b5d31342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b5d31342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b5d31342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b5d31342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b5d3134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b5d31342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b5d31342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b5d31342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b5d31342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b5d31342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a2334a5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a2334a50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Its like water. You can find, measure water easily but you cant breakdown helium and oxygen or measure their weight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a2334a50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a2334a50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a2334a502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a2334a502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a2ce6fb4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a2ce6fb4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a2334a502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a2334a502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a2ce6fb4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a2ce6fb4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a2334a50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a2334a50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Its regression problem but, it doesnt mean linear regression always. It could be explanatory relation , logistic regression etc. For example if its explanatory, we can change columns log process then  compare or inspect relationships.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boost.ai/news/catboost-enables-fast-gradient-boosting-on-decision-trees-using-gpu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achinelearningmastery.com/gentle-introduction-gradient-boosting-algorithm-machine-learn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25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SYSTEM TO PREDICT SOLAR RADIATION BY USING METEOROLOGICAL AND GEOGRAPHICAL INPUTS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375" y="3852835"/>
            <a:ext cx="29337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relationship between dataset’s columns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650" y="559425"/>
            <a:ext cx="4202099" cy="319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66425" y="677800"/>
            <a:ext cx="5223300" cy="3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Dataset divided by 3 groups;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5% Validation data,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70% train and 30% test data of 95%  dataset which is left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After  5% validation data removed.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324" y="1464650"/>
            <a:ext cx="2876273" cy="230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Regression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Success Metrics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Root Mean square error(RMSE).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R-Squared (R2)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Mean Absolute Error(MAE)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5" y="2673175"/>
            <a:ext cx="6145874" cy="7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303600" y="1477450"/>
            <a:ext cx="8434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CatBoostRegressor is most successful model </a:t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DNI W/m2 fluctuate between 1 and 976 and DNI mean value is :473 w/m2</a:t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example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Decision tree regression example on Boston house prices dataset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75" y="1966700"/>
            <a:ext cx="3954000" cy="28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Catboost-regressor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00" y="1776900"/>
            <a:ext cx="2489449" cy="21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074" y="1679500"/>
            <a:ext cx="5569951" cy="260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residual plot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Vertical distance between a data point and regression line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550" y="621425"/>
            <a:ext cx="5100450" cy="35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Visual representation of the R2 coefficient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725" y="500925"/>
            <a:ext cx="3810875" cy="38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importance</a:t>
            </a: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We removed some of features with 0 importance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650" y="152400"/>
            <a:ext cx="45254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user input</a:t>
            </a:r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form for collect what user enters.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Then click button execute function named getResult()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750" y="892700"/>
            <a:ext cx="5323625" cy="27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Solar irradiance types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Normal Irradiance (DNI)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Diffused Horizontal Irradiance (DHI)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Global Horizontal Irradiance (GHI)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5" y="36225"/>
            <a:ext cx="6023099" cy="34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2" y="3648075"/>
            <a:ext cx="381167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6207775" y="119550"/>
            <a:ext cx="2826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Variables created from forms,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that user entered values then inputlist created with these variables.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6343300" y="3804550"/>
            <a:ext cx="2581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As you can see we just load pickled model, then used with .predict function.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75" y="2034050"/>
            <a:ext cx="4016324" cy="2780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050" y="1979875"/>
            <a:ext cx="4016325" cy="283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 of flask application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18" name="Google Shape;218;p36"/>
          <p:cNvSpPr txBox="1"/>
          <p:nvPr/>
        </p:nvSpPr>
        <p:spPr>
          <a:xfrm>
            <a:off x="437450" y="1512350"/>
            <a:ext cx="8458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https://catboost.ai/news/catboost-enables-fast-gradient-boosting-on-decision-trees-using-gpus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https://machinelearningmastery.com/gentle-introduction-gradient-boosting-algorithm-machine-learning/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Sensor types of measure irradiance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Pyranometers measure Global Horizontal Irradiance.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Pyrheliometer measure Direct Normal Irradiance.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Pyranometers monitor radiation coming from all directions by looking up at the sky.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Pyrheliometers observe the sun directly and only measure radiation from one direction.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75" y="2782900"/>
            <a:ext cx="3999849" cy="22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Dataset</a:t>
            </a:r>
            <a:endParaRPr/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197025" y="150570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{587D473D-2E1D-4B09-B306-B12F79159D20}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6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Numerical Values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Categorical Values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Features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Unit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Features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Meaning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DNI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w/m²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0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Clear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DHI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w/m²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1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Probably Clear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GHI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w/m²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2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Fog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Dew points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C(celsius)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3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Water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Temperature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C(celsius)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4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Super-Cooled Water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Pressure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mbar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5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Mixed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Relative Humidity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(percentage)%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6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Opaque Ice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Precipitable Water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cm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7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Cirrus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Wind Direction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Degree°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8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Overlapping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Wind Speed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m/s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9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Overshooting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Surface Albedo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ratio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10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Unknown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Clearsky DNI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w/m²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11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Dust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Clearsky GHI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w/m²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12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Smoke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Clearsky DHI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w/m²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Fill Flag 0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N/A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6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Solar Zenith Angle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Degree°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Fill Flag 1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Missing Image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 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 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Fill Flag 2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Low irradiance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 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 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Fill Flag 3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Exceeds Clearsky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 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 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Fill Flag 4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Missing Cloud Properties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0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 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 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Fill Flag 5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Rayleigh Violation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85" name="Google Shape;85;p16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was received from the National Renewable Energy Laboratory of the US Department of Energy (NREL).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consists of hourly data at starting 00:30, 01.01.2017 to 23:30, 31.12.2017, Latitude: 41.09, Longitude : 29.1,  Beykoz/ İstanbul/ Türkiye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Dataset</a:t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197025" y="150570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{587D473D-2E1D-4B09-B306-B12F79159D20}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6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Numerical Values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Categorical Values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Features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Unit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Features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Meaning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DNI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w/m²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0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Clear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DHI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w/m²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1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Probably Clear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GHI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w/m²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2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Fog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Dew points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C(celsius)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3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Water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Temperature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C(celsius)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4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Super-Cooled Water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Pressure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mbar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5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Mixed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Relative Humidity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(percentage)%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6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Opaque Ice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Precipitable Water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cm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7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Cirrus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Wind Direction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Degree°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8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Overlapping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Wind Speed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m/s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9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Overshooting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Surface Albedo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ratio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10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Unknown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Clearsky DNI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w/m²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11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Dust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Clearsky GHI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w/m²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Cloud Type 12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Smoke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Clearsky DHI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w/m²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Fill Flag 0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N/A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6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Solar Zenith Angle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Degree°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Fill Flag 1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Missing Image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 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 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Fill Flag 2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Low irradiance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 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 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Fill Flag 3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Exceeds Clearsky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 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 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Fill Flag 4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Missing Cloud Properties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0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 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 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Fill Flag 5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u="none" strike="noStrike" cap="none"/>
                        <a:t>Rayleigh Violation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050" marR="15050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8760 rows and 23 columns in the raw data set.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2 value types are categorical and they are label-encoded. Others are numerical values, which doesn’t require label-encode.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Label-encoding vs. one-hot-encoding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75" y="1314325"/>
            <a:ext cx="8576226" cy="28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612100" y="4119350"/>
            <a:ext cx="811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Cloudtype column represent as 1 column in dataset but since there are 13 different types of it; it cause hierarchy so onehot-encoding applied.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Pre-process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3653100" cy="30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rows having a DNI values of zero are eliminated since the purpose of this research is to predict DNI levels.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columns merged as %Y%M%D%h%m.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Also; Clearsky DNI , The Solar Zenith Angle and DHI columns are removed.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Thats because empiric method explained mathematical equation: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Global Horizontal Irradiance (GHI) = Direct Normal Irradiance (DNI)* cos(solar zenith angle)  +  Diffused Horizontal Irradiance (DHI) 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975" y="3593275"/>
            <a:ext cx="3706501" cy="142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 idx="4294967295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Pattern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Between GHI and DNI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Global Horizontal Irradiance (GHI) = Direct Normal Irradiance (DNI)* cos(solar zenith angle)  +  Diffused Horizontal Irradiance (DHI) 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325" y="441850"/>
            <a:ext cx="3474750" cy="33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179050" y="3872725"/>
            <a:ext cx="23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W/m2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linear relationship between variables is known as correlation.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provides an overview of feature selection.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strong linear relationship exists when a variable is close to 1 or -1.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Office PowerPoint</Application>
  <PresentationFormat>On-screen Show (16:9)</PresentationFormat>
  <Paragraphs>268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Times New Roman</vt:lpstr>
      <vt:lpstr>Roboto</vt:lpstr>
      <vt:lpstr>Arial</vt:lpstr>
      <vt:lpstr>Merriweather</vt:lpstr>
      <vt:lpstr>Paradigm</vt:lpstr>
      <vt:lpstr>A SYSTEM TO PREDICT SOLAR RADIATION BY USING METEOROLOGICAL AND GEOGRAPHICAL INPUTS </vt:lpstr>
      <vt:lpstr>Solar irradiance types</vt:lpstr>
      <vt:lpstr>Sensor types of measure irradiance</vt:lpstr>
      <vt:lpstr> Dataset</vt:lpstr>
      <vt:lpstr> Dataset</vt:lpstr>
      <vt:lpstr>Label-encoding vs. one-hot-encoding</vt:lpstr>
      <vt:lpstr> Pre-process</vt:lpstr>
      <vt:lpstr>Pattern Between GHI and DNI  </vt:lpstr>
      <vt:lpstr>Correlation</vt:lpstr>
      <vt:lpstr>PowerPoint Presentation</vt:lpstr>
      <vt:lpstr>PowerPoint Presentation</vt:lpstr>
      <vt:lpstr>Regression Model Success Metrics</vt:lpstr>
      <vt:lpstr>Modelling</vt:lpstr>
      <vt:lpstr>Decision tree example</vt:lpstr>
      <vt:lpstr>Catboost-regressor</vt:lpstr>
      <vt:lpstr>A residual plot</vt:lpstr>
      <vt:lpstr>Prediction Error Plot</vt:lpstr>
      <vt:lpstr>Feature importance</vt:lpstr>
      <vt:lpstr>Get user input</vt:lpstr>
      <vt:lpstr>PowerPoint Presentation</vt:lpstr>
      <vt:lpstr>Interface of flask application</vt:lpstr>
      <vt:lpstr>Conclusion</vt:lpstr>
      <vt:lpstr>Thank you.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 TO PREDICT SOLAR RADIATION BY USING METEOROLOGICAL AND GEOGRAPHICAL INPUTS </dc:title>
  <dc:creator>safi cengiz</dc:creator>
  <cp:lastModifiedBy>safi cengiz</cp:lastModifiedBy>
  <cp:revision>1</cp:revision>
  <dcterms:modified xsi:type="dcterms:W3CDTF">2022-09-03T11:00:24Z</dcterms:modified>
</cp:coreProperties>
</file>