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8288000" cy="10287000"/>
  <p:notesSz cx="6858000" cy="9144000"/>
  <p:embeddedFontLst>
    <p:embeddedFont>
      <p:font typeface="DM Sans Bold" charset="1" panose="00000000000000000000"/>
      <p:regular r:id="rId47"/>
    </p:embeddedFont>
    <p:embeddedFont>
      <p:font typeface="DM Sans" charset="1" panose="00000000000000000000"/>
      <p:regular r:id="rId48"/>
    </p:embeddedFont>
    <p:embeddedFont>
      <p:font typeface="Open Sans Bold" charset="1" panose="020B0806030504020204"/>
      <p:regular r:id="rId49"/>
    </p:embeddedFont>
    <p:embeddedFont>
      <p:font typeface="Open Sans" charset="1" panose="020B0606030504020204"/>
      <p:regular r:id="rId50"/>
    </p:embeddedFont>
    <p:embeddedFont>
      <p:font typeface="Arimo" charset="1" panose="020B0604020202020204"/>
      <p:regular r:id="rId51"/>
    </p:embeddedFont>
    <p:embeddedFont>
      <p:font typeface="Arimo Bold" charset="1" panose="020B0704020202020204"/>
      <p:regular r:id="rId5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52" Target="fonts/font52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VAG1QcAWxFc.mp4" Type="http://schemas.openxmlformats.org/officeDocument/2006/relationships/video"/><Relationship Id="rId4" Target="../media/VAG1QcAWxFc.mp4" Type="http://schemas.microsoft.com/office/2007/relationships/media"/><Relationship Id="rId5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VAG1QZ0j0hY.mp4" Type="http://schemas.openxmlformats.org/officeDocument/2006/relationships/video"/><Relationship Id="rId4" Target="../media/VAG1QZ0j0hY.mp4" Type="http://schemas.microsoft.com/office/2007/relationships/media"/><Relationship Id="rId5" Target="../media/image14.jpeg" Type="http://schemas.openxmlformats.org/officeDocument/2006/relationships/image"/><Relationship Id="rId6" Target="../media/VAG1QX3_ssM.mp4" Type="http://schemas.openxmlformats.org/officeDocument/2006/relationships/video"/><Relationship Id="rId7" Target="../media/VAG1QX3_ssM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58926" y="7917522"/>
            <a:ext cx="9729074" cy="2369478"/>
            <a:chOff x="0" y="0"/>
            <a:chExt cx="6539885" cy="15927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39885" cy="1592763"/>
            </a:xfrm>
            <a:custGeom>
              <a:avLst/>
              <a:gdLst/>
              <a:ahLst/>
              <a:cxnLst/>
              <a:rect r="r" b="b" t="t" l="l"/>
              <a:pathLst>
                <a:path h="1592763" w="6539885">
                  <a:moveTo>
                    <a:pt x="0" y="0"/>
                  </a:moveTo>
                  <a:lnTo>
                    <a:pt x="6539885" y="0"/>
                  </a:lnTo>
                  <a:lnTo>
                    <a:pt x="6539885" y="1592763"/>
                  </a:lnTo>
                  <a:lnTo>
                    <a:pt x="0" y="1592763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539885" cy="1640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7888947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3907718" y="8865724"/>
            <a:ext cx="3816610" cy="50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b="true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Elane Peng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3628" y="3586990"/>
            <a:ext cx="13516812" cy="1660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99"/>
              </a:lnSpc>
            </a:pPr>
            <a:r>
              <a:rPr lang="en-US" sz="12499" b="true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WEEK11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33628" y="5237974"/>
            <a:ext cx="8998519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6EA4"/>
                </a:solidFill>
                <a:latin typeface="DM Sans"/>
                <a:ea typeface="DM Sans"/>
                <a:cs typeface="DM Sans"/>
                <a:sym typeface="DM Sans"/>
              </a:rPr>
              <a:t>Pattern Recognition and Machine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3628" y="8917794"/>
            <a:ext cx="2474090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>
                <a:solidFill>
                  <a:srgbClr val="414042"/>
                </a:solidFill>
                <a:latin typeface="DM Sans"/>
                <a:ea typeface="DM Sans"/>
                <a:cs typeface="DM Sans"/>
                <a:sym typeface="DM Sans"/>
              </a:rPr>
              <a:t>Crea</a:t>
            </a:r>
            <a:r>
              <a:rPr lang="en-US" sz="2799">
                <a:solidFill>
                  <a:srgbClr val="414042"/>
                </a:solidFill>
                <a:latin typeface="DM Sans"/>
                <a:ea typeface="DM Sans"/>
                <a:cs typeface="DM Sans"/>
                <a:sym typeface="DM Sans"/>
              </a:rPr>
              <a:t>ted by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0" y="2345717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5746089" y="9073686"/>
            <a:ext cx="1132211" cy="0"/>
          </a:xfrm>
          <a:prstGeom prst="line">
            <a:avLst/>
          </a:prstGeom>
          <a:ln cap="rnd" w="952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433628" y="1000125"/>
            <a:ext cx="725048" cy="593221"/>
          </a:xfrm>
          <a:custGeom>
            <a:avLst/>
            <a:gdLst/>
            <a:ahLst/>
            <a:cxnLst/>
            <a:rect r="r" b="b" t="t" l="l"/>
            <a:pathLst>
              <a:path h="593221" w="725048">
                <a:moveTo>
                  <a:pt x="0" y="0"/>
                </a:moveTo>
                <a:lnTo>
                  <a:pt x="725048" y="0"/>
                </a:lnTo>
                <a:lnTo>
                  <a:pt x="725048" y="593221"/>
                </a:lnTo>
                <a:lnTo>
                  <a:pt x="0" y="593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49704" y="1140843"/>
            <a:ext cx="4104531" cy="39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b="true" sz="2800">
                <a:solidFill>
                  <a:srgbClr val="414042"/>
                </a:solidFill>
                <a:latin typeface="DM Sans Bold"/>
                <a:ea typeface="DM Sans Bold"/>
                <a:cs typeface="DM Sans Bold"/>
                <a:sym typeface="DM Sans Bold"/>
              </a:rPr>
              <a:t>University Of Canberra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453" y="2974901"/>
            <a:ext cx="16546956" cy="7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Sobel vs. 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453" y="3670228"/>
            <a:ext cx="17259300" cy="5653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 ex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mp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e,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S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bel ker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(Gx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Gy)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 manuall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design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d.</a:t>
            </a:r>
          </a:p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Human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dec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ded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ose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numbe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rs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bec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use they work well for edge dete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cti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on.</a:t>
            </a:r>
          </a:p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nv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ol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al Neural Network (CNN), the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kerne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v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lu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learne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uto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atica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ly dur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ing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ing.</a:t>
            </a:r>
          </a:p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etwork figures out by it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lf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 numb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ers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help it rec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gnize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rs, or let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ers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That’s why CNNs are powerful — they learn their own “best filters” instead of relying on hand-crafted ones.</a:t>
            </a:r>
          </a:p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Object 7" id="7"/>
          <p:cNvGraphicFramePr/>
          <p:nvPr/>
        </p:nvGraphicFramePr>
        <p:xfrm>
          <a:off x="1028700" y="3257550"/>
          <a:ext cx="5657850" cy="3771900"/>
        </p:xfrm>
        <a:graphic>
          <a:graphicData uri="http://schemas.openxmlformats.org/presentationml/2006/ole">
            <p:oleObj imgW="6781800" imgH="4902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453" y="2584376"/>
            <a:ext cx="16546956" cy="7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Difference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between 1D and 2D Convolution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041138" y="1795426"/>
            <a:ext cx="7218162" cy="8429910"/>
          </a:xfrm>
          <a:custGeom>
            <a:avLst/>
            <a:gdLst/>
            <a:ahLst/>
            <a:cxnLst/>
            <a:rect r="r" b="b" t="t" l="l"/>
            <a:pathLst>
              <a:path h="8429910" w="7218162">
                <a:moveTo>
                  <a:pt x="0" y="0"/>
                </a:moveTo>
                <a:lnTo>
                  <a:pt x="7218162" y="0"/>
                </a:lnTo>
                <a:lnTo>
                  <a:pt x="7218162" y="8429910"/>
                </a:lnTo>
                <a:lnTo>
                  <a:pt x="0" y="8429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73" r="-12580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172" y="3514724"/>
            <a:ext cx="6707083" cy="552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onv2D (Convolutional Layer):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It is responsible for extracting local features from an image — such as edges, textures, shapes, or color patterns.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041138" y="1795426"/>
            <a:ext cx="7218162" cy="8429910"/>
          </a:xfrm>
          <a:custGeom>
            <a:avLst/>
            <a:gdLst/>
            <a:ahLst/>
            <a:cxnLst/>
            <a:rect r="r" b="b" t="t" l="l"/>
            <a:pathLst>
              <a:path h="8429910" w="7218162">
                <a:moveTo>
                  <a:pt x="0" y="0"/>
                </a:moveTo>
                <a:lnTo>
                  <a:pt x="7218162" y="0"/>
                </a:lnTo>
                <a:lnTo>
                  <a:pt x="7218162" y="8429910"/>
                </a:lnTo>
                <a:lnTo>
                  <a:pt x="0" y="8429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73" r="-125808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6172" y="3514724"/>
            <a:ext cx="9017962" cy="631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After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 convolution layer, you get a “feature map” — basically a new image showing what the network has detected (edges, patterns, etc.).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MaxPooling2D takes that feature map and shrinks it while keeping the most important information.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034214" y="3794121"/>
            <a:ext cx="11253786" cy="5404684"/>
          </a:xfrm>
          <a:custGeom>
            <a:avLst/>
            <a:gdLst/>
            <a:ahLst/>
            <a:cxnLst/>
            <a:rect r="r" b="b" t="t" l="l"/>
            <a:pathLst>
              <a:path h="5404684" w="11253786">
                <a:moveTo>
                  <a:pt x="0" y="0"/>
                </a:moveTo>
                <a:lnTo>
                  <a:pt x="11253786" y="0"/>
                </a:lnTo>
                <a:lnTo>
                  <a:pt x="11253786" y="5404684"/>
                </a:lnTo>
                <a:lnTo>
                  <a:pt x="0" y="5404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022035"/>
            <a:ext cx="7034214" cy="486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6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Why</a:t>
            </a:r>
            <a:r>
              <a:rPr lang="en-US" sz="34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do CNNs use convolutional and pooling layers instead of fully connected layers for image tasks? </a:t>
            </a:r>
          </a:p>
          <a:p>
            <a:pPr algn="l">
              <a:lnSpc>
                <a:spcPts val="4846"/>
              </a:lnSpc>
              <a:spcBef>
                <a:spcPct val="0"/>
              </a:spcBef>
            </a:pPr>
          </a:p>
          <a:p>
            <a:pPr algn="l">
              <a:lnSpc>
                <a:spcPts val="4846"/>
              </a:lnSpc>
              <a:spcBef>
                <a:spcPct val="0"/>
              </a:spcBef>
            </a:pPr>
            <a:r>
              <a:rPr lang="en-US" sz="346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Convolutional layers capture spatial features and reduce parameters; pooling layers reduce spatial dimensions and overfitting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6172" y="3514724"/>
            <a:ext cx="16546956" cy="473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Data Preprocessing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Resize images to a consistent shape (e.g., 32×32 for CIFAR-10).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Normalize pixel values (e.g., scale to [0,1]).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Optionally, apply data augmentation: rotation, flipping, random cropping.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6172" y="3514724"/>
            <a:ext cx="16546956" cy="2362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How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does data augmentation help CNNs?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Answer: It increases dataset diversity, reduces overfitting, and improves generalization.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6172" y="3514724"/>
            <a:ext cx="16546956" cy="394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3. Convoluti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and Pooling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Convolution: Apply filters to extract features (edges, textures, patterns).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Pooling: Reduce spatial size; MaxPooling keeps the strongest response, AveragePooling averages values.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6172" y="3514724"/>
            <a:ext cx="16546956" cy="3943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3. Convoluti</a:t>
            </a: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and Pooling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Convolution: Apply filters to extract features (edges, textures, patterns). 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Pooling: Reduce spatial size; MaxPooling keeps the strongest response, AveragePooling averages values.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69401" y="2771471"/>
            <a:ext cx="8615362" cy="7515529"/>
          </a:xfrm>
          <a:custGeom>
            <a:avLst/>
            <a:gdLst/>
            <a:ahLst/>
            <a:cxnLst/>
            <a:rect r="r" b="b" t="t" l="l"/>
            <a:pathLst>
              <a:path h="7515529" w="8615362">
                <a:moveTo>
                  <a:pt x="0" y="0"/>
                </a:moveTo>
                <a:lnTo>
                  <a:pt x="8615362" y="0"/>
                </a:lnTo>
                <a:lnTo>
                  <a:pt x="8615362" y="7515529"/>
                </a:lnTo>
                <a:lnTo>
                  <a:pt x="0" y="7515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733798"/>
            <a:ext cx="9469401" cy="552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What is the difference between MaxPooling and AveragePooling? Answer: MaxPooling selects the maximum value, emphasizing strong features; AveragePooling computes the average, preserving overall information.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2608189"/>
            <a:ext cx="14777129" cy="763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1999" indent="-390999" lvl="1">
              <a:lnSpc>
                <a:spcPts val="5070"/>
              </a:lnSpc>
              <a:buFont typeface="Arial"/>
              <a:buChar char="•"/>
            </a:pPr>
            <a:r>
              <a:rPr lang="en-US" b="true" sz="3622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Understand the fundamental components and architecture of CNNs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 – including convolutional layers, activation functions, pooling layers, and fully connected layers, and how they work together to process and learn from image data.</a:t>
            </a:r>
          </a:p>
          <a:p>
            <a:pPr algn="l" marL="781999" indent="-390999" lvl="1">
              <a:lnSpc>
                <a:spcPts val="5070"/>
              </a:lnSpc>
              <a:buFont typeface="Arial"/>
              <a:buChar char="•"/>
            </a:pPr>
            <a:r>
              <a:rPr lang="en-US" b="true" sz="3622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Develop pr</a:t>
            </a:r>
            <a:r>
              <a:rPr lang="en-US" b="true" sz="3622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actical skills in building and training CNNs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 – including data preprocessing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, mod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l design, p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rameter 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tu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ning, and evaluation metrics fo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 imag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e classification or related tasks.</a:t>
            </a:r>
          </a:p>
          <a:p>
            <a:pPr algn="l" marL="781999" indent="-390999" lvl="1">
              <a:lnSpc>
                <a:spcPts val="5070"/>
              </a:lnSpc>
              <a:buFont typeface="Arial"/>
              <a:buChar char="•"/>
            </a:pPr>
            <a:r>
              <a:rPr lang="en-US" b="true" sz="3622">
                <a:solidFill>
                  <a:srgbClr val="41404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Analyze and interpret CNN performance</a:t>
            </a:r>
            <a:r>
              <a:rPr lang="en-US" sz="3622">
                <a:solidFill>
                  <a:srgbClr val="414042"/>
                </a:solidFill>
                <a:latin typeface="Open Sans"/>
                <a:ea typeface="Open Sans"/>
                <a:cs typeface="Open Sans"/>
                <a:sym typeface="Open Sans"/>
              </a:rPr>
              <a:t> – including visualization of learned features, understanding overfitting/underfitting, and applying techniques like transfer learning or regularization to improve model accuracy and generalization. 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9201326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Objectives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469401" y="2771471"/>
            <a:ext cx="8615362" cy="7515529"/>
          </a:xfrm>
          <a:custGeom>
            <a:avLst/>
            <a:gdLst/>
            <a:ahLst/>
            <a:cxnLst/>
            <a:rect r="r" b="b" t="t" l="l"/>
            <a:pathLst>
              <a:path h="7515529" w="8615362">
                <a:moveTo>
                  <a:pt x="0" y="0"/>
                </a:moveTo>
                <a:lnTo>
                  <a:pt x="8615362" y="0"/>
                </a:lnTo>
                <a:lnTo>
                  <a:pt x="8615362" y="7515529"/>
                </a:lnTo>
                <a:lnTo>
                  <a:pt x="0" y="7515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733798"/>
            <a:ext cx="9469401" cy="5524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What is the difference between MaxPooling and AveragePooling? Answer: MaxPooling selects the maximum value, emphasizing strong features; AveragePooling computes the average, preserving overall information.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666696"/>
            <a:ext cx="16722409" cy="710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ualizing CNN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Arc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ctu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Produ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diagr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 sh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ing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typ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s,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hap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s,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nd c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nnect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 Question: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W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y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i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v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is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izing t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he 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chit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ture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lpful? H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 t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terpret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?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Answer: It helps understand layer dimensions, feature map transformations, and model complexity.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450744" y="3229369"/>
            <a:ext cx="9964650" cy="7473488"/>
          </a:xfrm>
          <a:custGeom>
            <a:avLst/>
            <a:gdLst/>
            <a:ahLst/>
            <a:cxnLst/>
            <a:rect r="r" b="b" t="t" l="l"/>
            <a:pathLst>
              <a:path h="7473488" w="9964650">
                <a:moveTo>
                  <a:pt x="0" y="0"/>
                </a:moveTo>
                <a:lnTo>
                  <a:pt x="9964651" y="0"/>
                </a:lnTo>
                <a:lnTo>
                  <a:pt x="9964651" y="7473488"/>
                </a:lnTo>
                <a:lnTo>
                  <a:pt x="0" y="7473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13907" y="4057886"/>
            <a:ext cx="8796150" cy="5816454"/>
          </a:xfrm>
          <a:custGeom>
            <a:avLst/>
            <a:gdLst/>
            <a:ahLst/>
            <a:cxnLst/>
            <a:rect r="r" b="b" t="t" l="l"/>
            <a:pathLst>
              <a:path h="5816454" w="8796150">
                <a:moveTo>
                  <a:pt x="0" y="0"/>
                </a:moveTo>
                <a:lnTo>
                  <a:pt x="8796150" y="0"/>
                </a:lnTo>
                <a:lnTo>
                  <a:pt x="8796150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666696"/>
            <a:ext cx="16722409" cy="631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5.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Trai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ing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CNN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Define model (architecture)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→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mpil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 (los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s,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optim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izer,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metric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 → fit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training data → eval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ate on tes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 data.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Track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accura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cy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loss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ove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 ep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 Question: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W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loss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nc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epre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dur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raining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Answer: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It measures how far the model predictions are from the true labels; minimizing it improves model performance.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710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6.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Transfer Learning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Use pre-trai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ed CNNs (e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.g.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VGG16) for a new task.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Replace final Dense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yers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fine-tune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ew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dataset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Discussion Question: Why is transfe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l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ear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ning 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ff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ctiv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 for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small da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tasets?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Answer: Pre-trained weights already capture general features, reducing training data requirements.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710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6.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Transfer Learning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Use pre-trai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ed CNNs (e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.g.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VGG16) for a new task.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Replace final Dense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yers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fine-tune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ew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dataset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Discussion Question: Why is transfe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l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ear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ning 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ff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ctiv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 for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small da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tasets?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Answer: Pre-trained weights already capture general features, reducing training data requirements. 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710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7.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Visualizing Convolutio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nal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Filters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Early filters capture edges, corners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textures.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 Question: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What can filte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visualiz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at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ion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ell us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about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the network?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Answer: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sho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ws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 features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el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ect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ing at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laye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; 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lps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nterp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 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arni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2343882"/>
            <a:ext cx="10590824" cy="7943118"/>
          </a:xfrm>
          <a:custGeom>
            <a:avLst/>
            <a:gdLst/>
            <a:ahLst/>
            <a:cxnLst/>
            <a:rect r="r" b="b" t="t" l="l"/>
            <a:pathLst>
              <a:path h="7943118" w="10590824">
                <a:moveTo>
                  <a:pt x="0" y="0"/>
                </a:moveTo>
                <a:lnTo>
                  <a:pt x="10590824" y="0"/>
                </a:lnTo>
                <a:lnTo>
                  <a:pt x="10590824" y="7943118"/>
                </a:lnTo>
                <a:lnTo>
                  <a:pt x="0" y="79431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90824" y="3961539"/>
            <a:ext cx="11301259" cy="2811188"/>
          </a:xfrm>
          <a:custGeom>
            <a:avLst/>
            <a:gdLst/>
            <a:ahLst/>
            <a:cxnLst/>
            <a:rect r="r" b="b" t="t" l="l"/>
            <a:pathLst>
              <a:path h="2811188" w="11301259">
                <a:moveTo>
                  <a:pt x="0" y="0"/>
                </a:moveTo>
                <a:lnTo>
                  <a:pt x="11301259" y="0"/>
                </a:lnTo>
                <a:lnTo>
                  <a:pt x="11301259" y="2811189"/>
                </a:lnTo>
                <a:lnTo>
                  <a:pt x="0" y="2811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710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8.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Understanding Feature Maps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Feature maps = output of Convolutional layers.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Represent where learned features occur in the input.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Discussion Question: How do feat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ure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dif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 Answer: Filters are learned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weigh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ts; feature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maps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 act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ivation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aps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afte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applying f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ters to 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nputs. 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801776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84187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501329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1873213"/>
            <a:ext cx="15693709" cy="8429910"/>
          </a:xfrm>
          <a:custGeom>
            <a:avLst/>
            <a:gdLst/>
            <a:ahLst/>
            <a:cxnLst/>
            <a:rect r="r" b="b" t="t" l="l"/>
            <a:pathLst>
              <a:path h="8429910" w="15693709">
                <a:moveTo>
                  <a:pt x="0" y="0"/>
                </a:moveTo>
                <a:lnTo>
                  <a:pt x="15693709" y="0"/>
                </a:lnTo>
                <a:lnTo>
                  <a:pt x="15693709" y="8429910"/>
                </a:lnTo>
                <a:lnTo>
                  <a:pt x="0" y="8429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73" r="-3858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423630" y="4811286"/>
            <a:ext cx="10527591" cy="5236427"/>
          </a:xfrm>
          <a:custGeom>
            <a:avLst/>
            <a:gdLst/>
            <a:ahLst/>
            <a:cxnLst/>
            <a:rect r="r" b="b" t="t" l="l"/>
            <a:pathLst>
              <a:path h="5236427" w="10527591">
                <a:moveTo>
                  <a:pt x="0" y="0"/>
                </a:moveTo>
                <a:lnTo>
                  <a:pt x="10527590" y="0"/>
                </a:lnTo>
                <a:lnTo>
                  <a:pt x="10527590" y="5236428"/>
                </a:lnTo>
                <a:lnTo>
                  <a:pt x="0" y="523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46509" y="6138759"/>
            <a:ext cx="3117439" cy="1026702"/>
          </a:xfrm>
          <a:custGeom>
            <a:avLst/>
            <a:gdLst/>
            <a:ahLst/>
            <a:cxnLst/>
            <a:rect r="r" b="b" t="t" l="l"/>
            <a:pathLst>
              <a:path h="1026702" w="3117439">
                <a:moveTo>
                  <a:pt x="0" y="0"/>
                </a:moveTo>
                <a:lnTo>
                  <a:pt x="3117439" y="0"/>
                </a:lnTo>
                <a:lnTo>
                  <a:pt x="3117439" y="1026701"/>
                </a:lnTo>
                <a:lnTo>
                  <a:pt x="0" y="1026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1063" y="8121515"/>
            <a:ext cx="8381975" cy="1745446"/>
          </a:xfrm>
          <a:custGeom>
            <a:avLst/>
            <a:gdLst/>
            <a:ahLst/>
            <a:cxnLst/>
            <a:rect r="r" b="b" t="t" l="l"/>
            <a:pathLst>
              <a:path h="1745446" w="8381975">
                <a:moveTo>
                  <a:pt x="0" y="0"/>
                </a:moveTo>
                <a:lnTo>
                  <a:pt x="8381975" y="0"/>
                </a:lnTo>
                <a:lnTo>
                  <a:pt x="8381975" y="1745445"/>
                </a:lnTo>
                <a:lnTo>
                  <a:pt x="0" y="1745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Neural Network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1063" y="2584376"/>
            <a:ext cx="16763950" cy="157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4. What are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ain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ts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of a 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al netw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k,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do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Expl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ain the 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mpu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tati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pro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cess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of a neuron.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1063" y="4089328"/>
            <a:ext cx="8486775" cy="4032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8"/>
              </a:lnSpc>
            </a:pP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puta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tion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</a:t>
            </a:r>
          </a:p>
          <a:p>
            <a:pPr algn="l" marL="0" indent="0" lvl="0">
              <a:lnSpc>
                <a:spcPts val="4028"/>
              </a:lnSpc>
              <a:spcBef>
                <a:spcPct val="0"/>
              </a:spcBef>
            </a:pP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Weighted sum of its 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put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 is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the bias term, which a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ll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ows 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 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ron to s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ift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 act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iv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on fu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nc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tion and improves flexi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ility.</a:t>
            </a:r>
          </a:p>
          <a:p>
            <a:pPr algn="l" marL="0" indent="0" lvl="0">
              <a:lnSpc>
                <a:spcPts val="4028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028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028"/>
              </a:lnSpc>
              <a:spcBef>
                <a:spcPct val="0"/>
              </a:spcBef>
            </a:pP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Activation 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unction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ntroduces non-linearity, all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owing</a:t>
            </a:r>
            <a:r>
              <a:rPr lang="en-US" sz="2877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the network to learn complex patterns.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710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9.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Data Augmentation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Apply transformations to reduce overfitting: rotation, flipping, cropping.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 Question: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Why might you not always want to augment da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?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Answer: Some au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gment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ations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ay dis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meaningfu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 pat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terns or labels, reduci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 accuracy.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7105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9.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Data Augmentation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Apply transformations to reduce overfitting: rotation, flipping, cropping.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 Question: 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Why might you not always want to augment da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?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Answer: Some au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gment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ations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ay dis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meaningfu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 pat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terns or labels, reduci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 accuracy.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81063" y="2901342"/>
            <a:ext cx="13493796" cy="7590260"/>
          </a:xfrm>
          <a:custGeom>
            <a:avLst/>
            <a:gdLst/>
            <a:ahLst/>
            <a:cxnLst/>
            <a:rect r="r" b="b" t="t" l="l"/>
            <a:pathLst>
              <a:path h="7590260" w="13493796">
                <a:moveTo>
                  <a:pt x="0" y="0"/>
                </a:moveTo>
                <a:lnTo>
                  <a:pt x="13493796" y="0"/>
                </a:lnTo>
                <a:lnTo>
                  <a:pt x="13493796" y="7590260"/>
                </a:lnTo>
                <a:lnTo>
                  <a:pt x="0" y="75902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88" y="2835130"/>
            <a:ext cx="17245012" cy="745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40"/>
              </a:lnSpc>
              <a:spcBef>
                <a:spcPct val="0"/>
              </a:spcBef>
            </a:pPr>
            <a:r>
              <a:rPr lang="en-US" b="true" sz="424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Why</a:t>
            </a:r>
            <a:r>
              <a:rPr lang="en-US" b="true" sz="4243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you might not always want to augment</a:t>
            </a:r>
          </a:p>
          <a:p>
            <a:pPr algn="l" marL="0" indent="0" lvl="0">
              <a:lnSpc>
                <a:spcPts val="5940"/>
              </a:lnSpc>
              <a:spcBef>
                <a:spcPct val="0"/>
              </a:spcBef>
            </a:pP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Not all augmentations are safe or useful. Some can distort important features or change the label meaning, for example:</a:t>
            </a:r>
          </a:p>
          <a:p>
            <a:pPr algn="l" marL="916128" indent="-458064" lvl="1">
              <a:lnSpc>
                <a:spcPts val="5940"/>
              </a:lnSpc>
              <a:spcBef>
                <a:spcPct val="0"/>
              </a:spcBef>
              <a:buFont typeface="Arial"/>
              <a:buChar char="•"/>
            </a:pP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Rotating a “6” could make it look like a “9”.</a:t>
            </a:r>
          </a:p>
          <a:p>
            <a:pPr algn="l" marL="916128" indent="-458064" lvl="1">
              <a:lnSpc>
                <a:spcPts val="5940"/>
              </a:lnSpc>
              <a:spcBef>
                <a:spcPct val="0"/>
              </a:spcBef>
              <a:buFont typeface="Arial"/>
              <a:buChar char="•"/>
            </a:pP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 medical images, rotation or flipping might move or distort a lesion.</a:t>
            </a:r>
          </a:p>
          <a:p>
            <a:pPr algn="l" marL="916128" indent="-458064" lvl="1">
              <a:lnSpc>
                <a:spcPts val="5940"/>
              </a:lnSpc>
              <a:spcBef>
                <a:spcPct val="0"/>
              </a:spcBef>
              <a:buFont typeface="Arial"/>
              <a:buChar char="•"/>
            </a:pP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 face recognition, h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eav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cropping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might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ve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key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 like e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y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mou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h.</a:t>
            </a:r>
          </a:p>
          <a:p>
            <a:pPr algn="l" marL="0" indent="0" lvl="0">
              <a:lnSpc>
                <a:spcPts val="5940"/>
              </a:lnSpc>
              <a:spcBef>
                <a:spcPct val="0"/>
              </a:spcBef>
            </a:pP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To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 m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uch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or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nappropriate au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gment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ation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 reduce accuracy, because the model s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ta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rts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learning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rom unrealistic or misleadi</a:t>
            </a:r>
            <a:r>
              <a:rPr lang="en-US" sz="4243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ng examples.</a:t>
            </a:r>
          </a:p>
          <a:p>
            <a:pPr algn="l" marL="0" indent="0" lvl="0">
              <a:lnSpc>
                <a:spcPts val="5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4856" y="2570089"/>
            <a:ext cx="16337553" cy="5399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10.</a:t>
            </a: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Hyperparameter Tuning 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Experiment with learning rate, batch size, layer depth, and number of filters. 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Use grid search, random search, or Bayesian optimization.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4856" y="2570089"/>
            <a:ext cx="16337553" cy="7716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</a:t>
            </a: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Question: 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Which hyperparameter usually has the largest impact on training stability? 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Among all hyperparameters (batch size, epochs, optimizer type, etc.), the learning rate directly determines whether the model can actually learn. A well-chosen rate gives smooth, stable convergence; a bad one can completely ruin training even if everything else is perfect.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4856" y="3874617"/>
            <a:ext cx="16337553" cy="462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</a:t>
            </a: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learning rate is a hyperparameter that controls how big each step the model takes when updating its weights during training.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  <a:r>
              <a:rPr lang="en-US" sz="439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Every time the model sees a batch of data, it adjusts its internal parameters (weights) to reduce error — the learning rate decides how far it moves in that direction.</a:t>
            </a:r>
          </a:p>
          <a:p>
            <a:pPr algn="l" marL="0" indent="0" lvl="0">
              <a:lnSpc>
                <a:spcPts val="615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3200400"/>
            <a:ext cx="18288000" cy="7086600"/>
          </a:xfrm>
          <a:custGeom>
            <a:avLst/>
            <a:gdLst/>
            <a:ahLst/>
            <a:cxnLst/>
            <a:rect r="r" b="b" t="t" l="l"/>
            <a:pathLst>
              <a:path h="7086600" w="18288000">
                <a:moveTo>
                  <a:pt x="0" y="0"/>
                </a:moveTo>
                <a:lnTo>
                  <a:pt x="18288000" y="0"/>
                </a:lnTo>
                <a:lnTo>
                  <a:pt x="18288000" y="7086600"/>
                </a:lnTo>
                <a:lnTo>
                  <a:pt x="0" y="708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4350" y="1085850"/>
            <a:ext cx="16230600" cy="1775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30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gradient descent behavior for different learning rates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631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11.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Handling Imbalanced Datasets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Use oversampling, undersampling, or weighted loss functions.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• Weighted cross-entropy can prioritize minority classes.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 Question:</a:t>
            </a:r>
            <a:r>
              <a:rPr lang="en-US" b="true" sz="4499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Why is accuracy misleading on imbalanced datasets?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Answer: The model may predict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ajority classes mos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 of the time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and achiev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 high accuracy without l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earning minority classes.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2584376"/>
            <a:ext cx="16722409" cy="631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12.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Interpreting CNN Predictions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Saliency Maps: Highlight pixels most important for predictions.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Occlusion Experiments: Mask parts of an image and observe prediction changes. </a:t>
            </a: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Discussion Question: How do these method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 help u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nderst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and CNN d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ecision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? Answer: They reveal which input regions drive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redic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tions, helping to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det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ect biases o</a:t>
            </a:r>
            <a:r>
              <a:rPr lang="en-US" sz="4499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 misclassifications.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00200" y="2674864"/>
            <a:ext cx="13507287" cy="7597849"/>
          </a:xfrm>
          <a:custGeom>
            <a:avLst/>
            <a:gdLst/>
            <a:ahLst/>
            <a:cxnLst/>
            <a:rect r="r" b="b" t="t" l="l"/>
            <a:pathLst>
              <a:path h="7597849" w="13507287">
                <a:moveTo>
                  <a:pt x="0" y="0"/>
                </a:moveTo>
                <a:lnTo>
                  <a:pt x="13507287" y="0"/>
                </a:lnTo>
                <a:lnTo>
                  <a:pt x="13507287" y="7597848"/>
                </a:lnTo>
                <a:lnTo>
                  <a:pt x="0" y="7597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Neural Network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Useful link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0531" y="3578019"/>
            <a:ext cx="16722409" cy="473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https://machinelearningmastery.com/how-to-visualize-filters-and-feature-maps-in-convolutional-neural-networks/</a:t>
            </a:r>
          </a:p>
          <a:p>
            <a:pPr algn="l">
              <a:lnSpc>
                <a:spcPts val="6299"/>
              </a:lnSpc>
            </a:pPr>
          </a:p>
          <a:p>
            <a:pPr algn="l">
              <a:lnSpc>
                <a:spcPts val="6299"/>
              </a:lnSpc>
            </a:pPr>
            <a:r>
              <a:rPr lang="en-US" sz="4499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https://www.jeremyjordan.me/nn-learning-rate/</a:t>
            </a:r>
          </a:p>
          <a:p>
            <a:pPr algn="l">
              <a:lnSpc>
                <a:spcPts val="6299"/>
              </a:lnSpc>
            </a:pPr>
          </a:p>
          <a:p>
            <a:pPr algn="l" marL="0" indent="0" lvl="0">
              <a:lnSpc>
                <a:spcPts val="62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4143375" y="1028700"/>
            <a:ext cx="9258300" cy="9258300"/>
          </a:xfrm>
          <a:custGeom>
            <a:avLst/>
            <a:gdLst/>
            <a:ahLst/>
            <a:cxnLst/>
            <a:rect r="r" b="b" t="t" l="l"/>
            <a:pathLst>
              <a:path h="9258300" w="9258300">
                <a:moveTo>
                  <a:pt x="0" y="0"/>
                </a:moveTo>
                <a:lnTo>
                  <a:pt x="9258300" y="0"/>
                </a:lnTo>
                <a:lnTo>
                  <a:pt x="9258300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746707" y="3079676"/>
            <a:ext cx="7094474" cy="7082263"/>
          </a:xfrm>
          <a:prstGeom prst="rect">
            <a:avLst/>
          </a:prstGeom>
        </p:spPr>
      </p:pic>
      <p:sp>
        <p:nvSpPr>
          <p:cNvPr name="Freeform 8" id="8"/>
          <p:cNvSpPr/>
          <p:nvPr/>
        </p:nvSpPr>
        <p:spPr>
          <a:xfrm flipH="false" flipV="false" rot="0">
            <a:off x="319267" y="4449558"/>
            <a:ext cx="10427439" cy="3792981"/>
          </a:xfrm>
          <a:custGeom>
            <a:avLst/>
            <a:gdLst/>
            <a:ahLst/>
            <a:cxnLst/>
            <a:rect r="r" b="b" t="t" l="l"/>
            <a:pathLst>
              <a:path h="3792981" w="10427439">
                <a:moveTo>
                  <a:pt x="0" y="0"/>
                </a:moveTo>
                <a:lnTo>
                  <a:pt x="10427440" y="0"/>
                </a:lnTo>
                <a:lnTo>
                  <a:pt x="10427440" y="3792981"/>
                </a:lnTo>
                <a:lnTo>
                  <a:pt x="0" y="37929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0" y="3755953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453" y="2974901"/>
            <a:ext cx="16546956" cy="781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 Building a CNN Architecture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01259" y="4479853"/>
            <a:ext cx="6986741" cy="4396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CNNs typically consist of </a:t>
            </a:r>
            <a:r>
              <a:rPr lang="en-US" b="true" sz="3536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Conv2D layers 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with </a:t>
            </a:r>
            <a:r>
              <a:rPr lang="en-US" b="true" sz="3536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ReLU activations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b="true" sz="3536" strike="noStrike" u="non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MaxPooling2D layers</a:t>
            </a: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for downsampling, and Dense layers for classification. </a:t>
            </a:r>
          </a:p>
          <a:p>
            <a:pPr algn="l" marL="0" indent="0" lvl="0">
              <a:lnSpc>
                <a:spcPts val="4951"/>
              </a:lnSpc>
              <a:spcBef>
                <a:spcPct val="0"/>
              </a:spcBef>
            </a:pPr>
            <a:r>
              <a:rPr lang="en-US" sz="3536" strike="noStrike" u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Architecture depends on task complexity and dataset.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186929" y="3079676"/>
            <a:ext cx="13757215" cy="7719439"/>
          </a:xfrm>
          <a:custGeom>
            <a:avLst/>
            <a:gdLst/>
            <a:ahLst/>
            <a:cxnLst/>
            <a:rect r="r" b="b" t="t" l="l"/>
            <a:pathLst>
              <a:path h="7719439" w="13757215">
                <a:moveTo>
                  <a:pt x="0" y="0"/>
                </a:moveTo>
                <a:lnTo>
                  <a:pt x="13757214" y="0"/>
                </a:lnTo>
                <a:lnTo>
                  <a:pt x="13757214" y="7719439"/>
                </a:lnTo>
                <a:lnTo>
                  <a:pt x="0" y="771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65536" y="3203819"/>
            <a:ext cx="1939681" cy="1939681"/>
          </a:xfrm>
          <a:custGeom>
            <a:avLst/>
            <a:gdLst/>
            <a:ahLst/>
            <a:cxnLst/>
            <a:rect r="r" b="b" t="t" l="l"/>
            <a:pathLst>
              <a:path h="1939681" w="1939681">
                <a:moveTo>
                  <a:pt x="0" y="0"/>
                </a:moveTo>
                <a:lnTo>
                  <a:pt x="1939681" y="0"/>
                </a:lnTo>
                <a:lnTo>
                  <a:pt x="1939681" y="1939681"/>
                </a:lnTo>
                <a:lnTo>
                  <a:pt x="0" y="1939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244" y="4687536"/>
            <a:ext cx="5172973" cy="487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3950" indent="-376975" lvl="1">
              <a:lnSpc>
                <a:spcPts val="3841"/>
              </a:lnSpc>
              <a:buFont typeface="Arial"/>
              <a:buChar char="•"/>
            </a:pPr>
            <a:r>
              <a:rPr lang="en-US" b="true" sz="34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Multiplies the numbers in that patch by the numbers in the kernel (element by element).</a:t>
            </a:r>
          </a:p>
          <a:p>
            <a:pPr algn="l" marL="753950" indent="-376975" lvl="1">
              <a:lnSpc>
                <a:spcPts val="3841"/>
              </a:lnSpc>
              <a:buFont typeface="Arial"/>
              <a:buChar char="•"/>
            </a:pPr>
            <a:r>
              <a:rPr lang="en-US" b="true" sz="34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Adds them all up.</a:t>
            </a:r>
          </a:p>
          <a:p>
            <a:pPr algn="l" marL="753950" indent="-376975" lvl="1">
              <a:lnSpc>
                <a:spcPts val="3841"/>
              </a:lnSpc>
              <a:buFont typeface="Arial"/>
              <a:buChar char="•"/>
            </a:pPr>
            <a:r>
              <a:rPr lang="en-US" b="true" sz="349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Puts the result into a new grid (the “output image”).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2674864"/>
            <a:ext cx="18288000" cy="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1057275"/>
            <a:ext cx="17259300" cy="1631876"/>
            <a:chOff x="0" y="0"/>
            <a:chExt cx="11601704" cy="1096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9244" y="2674864"/>
            <a:ext cx="16109830" cy="8175739"/>
          </a:xfrm>
          <a:custGeom>
            <a:avLst/>
            <a:gdLst/>
            <a:ahLst/>
            <a:cxnLst/>
            <a:rect r="r" b="b" t="t" l="l"/>
            <a:pathLst>
              <a:path h="8175739" w="16109830">
                <a:moveTo>
                  <a:pt x="0" y="0"/>
                </a:moveTo>
                <a:lnTo>
                  <a:pt x="16109831" y="0"/>
                </a:lnTo>
                <a:lnTo>
                  <a:pt x="16109831" y="8175739"/>
                </a:lnTo>
                <a:lnTo>
                  <a:pt x="0" y="8175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81063" y="1374417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41709"/>
            <a:ext cx="17259300" cy="1631876"/>
            <a:chOff x="0" y="0"/>
            <a:chExt cx="11601704" cy="10969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601704" cy="1096947"/>
            </a:xfrm>
            <a:custGeom>
              <a:avLst/>
              <a:gdLst/>
              <a:ahLst/>
              <a:cxnLst/>
              <a:rect r="r" b="b" t="t" l="l"/>
              <a:pathLst>
                <a:path h="1096947" w="11601704">
                  <a:moveTo>
                    <a:pt x="0" y="0"/>
                  </a:moveTo>
                  <a:lnTo>
                    <a:pt x="11601704" y="0"/>
                  </a:lnTo>
                  <a:lnTo>
                    <a:pt x="11601704" y="1096947"/>
                  </a:lnTo>
                  <a:lnTo>
                    <a:pt x="0" y="1096947"/>
                  </a:lnTo>
                  <a:close/>
                </a:path>
              </a:pathLst>
            </a:custGeom>
            <a:solidFill>
              <a:srgbClr val="00B0D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601704" cy="114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17245012" y="0"/>
            <a:ext cx="0" cy="10287000"/>
          </a:xfrm>
          <a:prstGeom prst="line">
            <a:avLst/>
          </a:prstGeom>
          <a:ln cap="flat" w="28575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2626" r="0" b="0"/>
          <a:stretch>
            <a:fillRect/>
          </a:stretch>
        </p:blipFill>
        <p:spPr>
          <a:xfrm flipH="false" flipV="false" rot="0">
            <a:off x="10005164" y="2273585"/>
            <a:ext cx="7239849" cy="8013415"/>
          </a:xfrm>
          <a:prstGeom prst="rect">
            <a:avLst/>
          </a:prstGeom>
        </p:spPr>
      </p:pic>
      <p:pic>
        <p:nvPicPr>
          <p:cNvPr name="Picture 7" id="7">
            <a:hlinkClick action="ppaction://media"/>
          </p:cNvPr>
          <p:cNvPicPr>
            <a:picLocks noChangeAspect="true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5"/>
          <a:srcRect l="0" t="2626" r="0" b="0"/>
          <a:stretch>
            <a:fillRect/>
          </a:stretch>
        </p:blipFill>
        <p:spPr>
          <a:xfrm flipH="false" flipV="false" rot="0">
            <a:off x="1028700" y="2273585"/>
            <a:ext cx="7752982" cy="8013415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508977" y="1036638"/>
            <a:ext cx="16241347" cy="8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30"/>
              </a:lnSpc>
            </a:pPr>
            <a:r>
              <a:rPr lang="en-US" sz="6300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CNN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DAG1QO1BxdI</dc:identifier>
  <dcterms:modified xsi:type="dcterms:W3CDTF">2011-08-01T06:04:30Z</dcterms:modified>
  <cp:revision>1</cp:revision>
  <dc:title>PRML WEEK11</dc:title>
</cp:coreProperties>
</file>