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12" name="Textebene 1…"/>
          <p:cNvSpPr txBox="1"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2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2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2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2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Christian Bauer"/>
          <p:cNvSpPr txBox="1"/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–Christian Bauer</a:t>
            </a:r>
          </a:p>
        </p:txBody>
      </p:sp>
      <p:sp>
        <p:nvSpPr>
          <p:cNvPr id="94" name="„Zitat hier eingeben.“"/>
          <p:cNvSpPr txBox="1"/>
          <p:nvPr>
            <p:ph type="body" sz="quarter" idx="14"/>
          </p:nvPr>
        </p:nvSpPr>
        <p:spPr>
          <a:xfrm>
            <a:off x="4833937" y="605591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„Zitat hier eingeben.“ </a:t>
            </a:r>
          </a:p>
        </p:txBody>
      </p:sp>
      <p:sp>
        <p:nvSpPr>
          <p:cNvPr id="9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Bild"/>
          <p:cNvSpPr/>
          <p:nvPr>
            <p:ph type="pic" idx="13"/>
          </p:nvPr>
        </p:nvSpPr>
        <p:spPr>
          <a:xfrm>
            <a:off x="1740742" y="-17860"/>
            <a:ext cx="23275935" cy="155172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"/>
          <p:cNvSpPr/>
          <p:nvPr>
            <p:ph type="pic" idx="13"/>
          </p:nvPr>
        </p:nvSpPr>
        <p:spPr>
          <a:xfrm>
            <a:off x="2137171" y="714375"/>
            <a:ext cx="17395034" cy="863794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2" name="Textebene 1…"/>
          <p:cNvSpPr txBox="1"/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2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2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2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2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"/>
          <p:cNvSpPr/>
          <p:nvPr>
            <p:ph type="pic" idx="13"/>
          </p:nvPr>
        </p:nvSpPr>
        <p:spPr>
          <a:xfrm>
            <a:off x="6494800" y="-194764"/>
            <a:ext cx="19020237" cy="1268015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Titeltext</a:t>
            </a:r>
          </a:p>
        </p:txBody>
      </p:sp>
      <p:sp>
        <p:nvSpPr>
          <p:cNvPr id="40" name="Textebene 1…"/>
          <p:cNvSpPr txBox="1"/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2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2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2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2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7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ild"/>
          <p:cNvSpPr/>
          <p:nvPr>
            <p:ph type="pic" idx="13"/>
          </p:nvPr>
        </p:nvSpPr>
        <p:spPr>
          <a:xfrm>
            <a:off x="9338964" y="2857500"/>
            <a:ext cx="14466095" cy="964406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Textebene 1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buClrTx/>
              <a:defRPr sz="3800"/>
            </a:lvl1pPr>
            <a:lvl2pPr marL="808264" indent="-465364">
              <a:spcBef>
                <a:spcPts val="4500"/>
              </a:spcBef>
              <a:buClrTx/>
              <a:defRPr sz="3800"/>
            </a:lvl2pPr>
            <a:lvl3pPr marL="1151164" indent="-465364">
              <a:spcBef>
                <a:spcPts val="4500"/>
              </a:spcBef>
              <a:buClrTx/>
              <a:defRPr sz="3800"/>
            </a:lvl3pPr>
            <a:lvl4pPr marL="1494064" indent="-465364">
              <a:spcBef>
                <a:spcPts val="4500"/>
              </a:spcBef>
              <a:buClrTx/>
              <a:defRPr sz="3800"/>
            </a:lvl4pPr>
            <a:lvl5pPr marL="1836964" indent="-465364">
              <a:spcBef>
                <a:spcPts val="4500"/>
              </a:spcBef>
              <a:buClrTx/>
              <a:defRPr sz="3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bene 1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ild"/>
          <p:cNvSpPr/>
          <p:nvPr>
            <p:ph type="pic" sz="quarter" idx="13"/>
          </p:nvPr>
        </p:nvSpPr>
        <p:spPr>
          <a:xfrm>
            <a:off x="12084843" y="6983015"/>
            <a:ext cx="8277822" cy="55185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Bild"/>
          <p:cNvSpPr/>
          <p:nvPr>
            <p:ph type="pic" sz="quarter" idx="14"/>
          </p:nvPr>
        </p:nvSpPr>
        <p:spPr>
          <a:xfrm>
            <a:off x="12522398" y="898922"/>
            <a:ext cx="8268892" cy="55125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Bild"/>
          <p:cNvSpPr/>
          <p:nvPr>
            <p:ph type="pic" idx="15"/>
          </p:nvPr>
        </p:nvSpPr>
        <p:spPr>
          <a:xfrm>
            <a:off x="-1733848" y="-178594"/>
            <a:ext cx="19020235" cy="1268015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Textebene 1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19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4.png"/><Relationship Id="rId9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Verlauf@300x.png" descr="Verlauf@300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0305" y="-1"/>
            <a:ext cx="24684610" cy="13983832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Kilometer"/>
          <p:cNvSpPr txBox="1"/>
          <p:nvPr/>
        </p:nvSpPr>
        <p:spPr>
          <a:xfrm>
            <a:off x="-5297255" y="5640469"/>
            <a:ext cx="4867480" cy="126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72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Kilometer</a:t>
            </a:r>
          </a:p>
        </p:txBody>
      </p:sp>
      <p:sp>
        <p:nvSpPr>
          <p:cNvPr id="121" name="362.539"/>
          <p:cNvSpPr txBox="1"/>
          <p:nvPr/>
        </p:nvSpPr>
        <p:spPr>
          <a:xfrm>
            <a:off x="24813763" y="6730226"/>
            <a:ext cx="3827400" cy="1345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000">
                <a:solidFill>
                  <a:srgbClr val="FF9C07"/>
                </a:solidFill>
              </a:defRPr>
            </a:lvl1pPr>
          </a:lstStyle>
          <a:p>
            <a:pPr/>
            <a:r>
              <a:t>362.539</a:t>
            </a:r>
          </a:p>
        </p:txBody>
      </p:sp>
      <p:pic>
        <p:nvPicPr>
          <p:cNvPr id="122" name="Logo@300x.png" descr="Logo@300x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97083" y="5252975"/>
            <a:ext cx="4016531" cy="3210050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urbanBiking"/>
          <p:cNvSpPr txBox="1"/>
          <p:nvPr/>
        </p:nvSpPr>
        <p:spPr>
          <a:xfrm>
            <a:off x="14334041" y="7731869"/>
            <a:ext cx="4380524" cy="930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51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urbanBiking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lidesWîrter Hintergrund@300x.png" descr="SlidesWîrter Hintergrund@300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0" y="-1"/>
            <a:ext cx="24381631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Lautstärkedaten"/>
          <p:cNvSpPr txBox="1"/>
          <p:nvPr/>
        </p:nvSpPr>
        <p:spPr>
          <a:xfrm>
            <a:off x="8147545" y="6227762"/>
            <a:ext cx="8088910" cy="126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7200">
                <a:solidFill>
                  <a:srgbClr val="DF484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Lautstärkedaten</a:t>
            </a:r>
          </a:p>
        </p:txBody>
      </p:sp>
      <p:sp>
        <p:nvSpPr>
          <p:cNvPr id="208" name="Radwegenetz der Stadt Osnabrück"/>
          <p:cNvSpPr txBox="1"/>
          <p:nvPr/>
        </p:nvSpPr>
        <p:spPr>
          <a:xfrm>
            <a:off x="3684359" y="-2281238"/>
            <a:ext cx="17015283" cy="126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7200">
                <a:solidFill>
                  <a:srgbClr val="FF9C0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Radwegenetz der Stadt Osnabrück</a:t>
            </a:r>
          </a:p>
        </p:txBody>
      </p:sp>
      <p:sp>
        <p:nvSpPr>
          <p:cNvPr id="209" name="Baustellendaten"/>
          <p:cNvSpPr txBox="1"/>
          <p:nvPr/>
        </p:nvSpPr>
        <p:spPr>
          <a:xfrm>
            <a:off x="8169490" y="14482762"/>
            <a:ext cx="8045020" cy="126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7200">
                <a:solidFill>
                  <a:srgbClr val="57C57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Baustellendaten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lidesWîrter Hintergrund@300x.png" descr="SlidesWîrter Hintergrund@300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0" y="-1"/>
            <a:ext cx="24381631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Radwegenetz der Stadt Osnabrück"/>
          <p:cNvSpPr txBox="1"/>
          <p:nvPr/>
        </p:nvSpPr>
        <p:spPr>
          <a:xfrm>
            <a:off x="3684359" y="6227762"/>
            <a:ext cx="17015283" cy="126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7200">
                <a:solidFill>
                  <a:srgbClr val="FF9C0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Radwegenetz der Stadt Osnabrück</a:t>
            </a:r>
          </a:p>
        </p:txBody>
      </p:sp>
      <p:sp>
        <p:nvSpPr>
          <p:cNvPr id="213" name="Lautstärkedaten"/>
          <p:cNvSpPr txBox="1"/>
          <p:nvPr/>
        </p:nvSpPr>
        <p:spPr>
          <a:xfrm>
            <a:off x="8147545" y="14609762"/>
            <a:ext cx="8088910" cy="126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7200">
                <a:solidFill>
                  <a:srgbClr val="DF484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Lautstärkedaten</a:t>
            </a:r>
          </a:p>
        </p:txBody>
      </p:sp>
      <p:pic>
        <p:nvPicPr>
          <p:cNvPr id="214" name="Zahnrad1(Algorithmen)@300x.png" descr="Zahnrad1(Algorithmen)@300x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88212" y="-11028617"/>
            <a:ext cx="3087402" cy="3095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Zahnrad2(Normalisierung)@300x.png" descr="Zahnrad2(Normalisierung)@300x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445039" y="-6264636"/>
            <a:ext cx="2619662" cy="2622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Zahnrad3(Gewichtung)@300x.png" descr="Zahnrad3(Gewichtung)@300x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19299" y="-3989204"/>
            <a:ext cx="3085954" cy="30954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SlidesWîrter Hintergrund@300x.png" descr="SlidesWîrter Hintergrund@300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0" y="-1"/>
            <a:ext cx="24381631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Zahnrad1(Algorithmen)@300x.png" descr="Zahnrad1(Algorithmen)@300x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88212" y="4058982"/>
            <a:ext cx="3087402" cy="3095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Zahnrad2(Normalisierung)@300x.png" descr="Zahnrad2(Normalisierung)@300x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445039" y="6587764"/>
            <a:ext cx="2619662" cy="2622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Zahnrad3(Gewichtung)@300x.png" descr="Zahnrad3(Gewichtung)@300x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19299" y="6561576"/>
            <a:ext cx="3085954" cy="3095442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Radwegenetz der Stadt Osnabrück"/>
          <p:cNvSpPr txBox="1"/>
          <p:nvPr/>
        </p:nvSpPr>
        <p:spPr>
          <a:xfrm>
            <a:off x="3684359" y="14304962"/>
            <a:ext cx="17015283" cy="126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7200">
                <a:solidFill>
                  <a:srgbClr val="FF9C0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Radwegenetz der Stadt Osnabrück</a:t>
            </a:r>
          </a:p>
        </p:txBody>
      </p:sp>
      <p:pic>
        <p:nvPicPr>
          <p:cNvPr id="223" name="PfadGrÅn@300x.png" descr="PfadGrÅn@300x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flipH="1">
            <a:off x="10166000" y="-2570123"/>
            <a:ext cx="5939188" cy="1530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PfadOrange@300x.png" descr="PfadOrange@300x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0800000">
            <a:off x="-7437748" y="8453025"/>
            <a:ext cx="6262067" cy="17017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PfadRot@300x.png" descr="PfadRot@300x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7428825" y="8095158"/>
            <a:ext cx="5939188" cy="17507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lidesWîrter Hintergrund@300x.png" descr="SlidesWîrter Hintergrund@300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0" y="-1"/>
            <a:ext cx="24381631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Zahnrad1(Algorithmen)@300x.png" descr="Zahnrad1(Algorithmen)@300x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88212" y="4058982"/>
            <a:ext cx="3087402" cy="3095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Zahnrad2(Normalisierung)@300x.png" descr="Zahnrad2(Normalisierung)@300x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445039" y="6587764"/>
            <a:ext cx="2619662" cy="2622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Zahnrad3(Gewichtung)@300x.png" descr="Zahnrad3(Gewichtung)@300x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19299" y="6561576"/>
            <a:ext cx="3085954" cy="3095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PfadGrÅn@300x.png" descr="PfadGrÅn@300x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flipH="1">
            <a:off x="10166000" y="3525877"/>
            <a:ext cx="5939188" cy="1530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PfadOrange@300x.png" descr="PfadOrange@300x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0800000">
            <a:off x="3789052" y="8453025"/>
            <a:ext cx="6262068" cy="17017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PfadRot@300x.png" descr="PfadRot@300x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4322425" y="8095158"/>
            <a:ext cx="5939188" cy="1750716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Gewichtung"/>
          <p:cNvSpPr txBox="1"/>
          <p:nvPr/>
        </p:nvSpPr>
        <p:spPr>
          <a:xfrm>
            <a:off x="-6826212" y="7059266"/>
            <a:ext cx="6032424" cy="126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7200">
                <a:solidFill>
                  <a:srgbClr val="E79E3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Gewichtung</a:t>
            </a:r>
          </a:p>
        </p:txBody>
      </p:sp>
      <p:sp>
        <p:nvSpPr>
          <p:cNvPr id="235" name="Normalisierung"/>
          <p:cNvSpPr txBox="1"/>
          <p:nvPr/>
        </p:nvSpPr>
        <p:spPr>
          <a:xfrm>
            <a:off x="11798033" y="-1769263"/>
            <a:ext cx="7595134" cy="126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7200">
                <a:solidFill>
                  <a:srgbClr val="77B57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Normalisierung</a:t>
            </a:r>
          </a:p>
        </p:txBody>
      </p:sp>
      <p:sp>
        <p:nvSpPr>
          <p:cNvPr id="236" name="Algorithmus"/>
          <p:cNvSpPr txBox="1"/>
          <p:nvPr/>
        </p:nvSpPr>
        <p:spPr>
          <a:xfrm>
            <a:off x="24797213" y="6813232"/>
            <a:ext cx="6138495" cy="126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7200">
                <a:solidFill>
                  <a:srgbClr val="CE53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Algorithmus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SlidesWîrter Hintergrund@300x.png" descr="SlidesWîrter Hintergrund@300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0" y="-1"/>
            <a:ext cx="24381631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SlidesWîrter Hintergrund@300x.png" descr="SlidesWîrter Hintergrund@300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0" y="-1"/>
            <a:ext cx="24381631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Zahnrad1(Algorithmen)@300x.png" descr="Zahnrad1(Algorithmen)@300x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88212" y="4058982"/>
            <a:ext cx="3087402" cy="3095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Zahnrad2(Normalisierung)@300x.png" descr="Zahnrad2(Normalisierung)@300x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445039" y="6587764"/>
            <a:ext cx="2619662" cy="2622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Zahnrad3(Gewichtung)@300x.png" descr="Zahnrad3(Gewichtung)@300x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19299" y="6561576"/>
            <a:ext cx="3085954" cy="3095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PfadGrÅn@300x.png" descr="PfadGrÅn@300x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flipH="1">
            <a:off x="10166000" y="3525877"/>
            <a:ext cx="5939188" cy="1530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PfadOrange@300x.png" descr="PfadOrange@300x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0800000">
            <a:off x="3789052" y="8453025"/>
            <a:ext cx="6262068" cy="17017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PfadRot@300x.png" descr="PfadRot@300x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4322425" y="8095158"/>
            <a:ext cx="5939188" cy="1750716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Gewichtung"/>
          <p:cNvSpPr txBox="1"/>
          <p:nvPr/>
        </p:nvSpPr>
        <p:spPr>
          <a:xfrm>
            <a:off x="2520988" y="7059266"/>
            <a:ext cx="6032424" cy="126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7200">
                <a:solidFill>
                  <a:srgbClr val="E79E3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Gewichtung</a:t>
            </a:r>
          </a:p>
        </p:txBody>
      </p:sp>
      <p:sp>
        <p:nvSpPr>
          <p:cNvPr id="247" name="Normalisierung"/>
          <p:cNvSpPr txBox="1"/>
          <p:nvPr/>
        </p:nvSpPr>
        <p:spPr>
          <a:xfrm>
            <a:off x="11798033" y="2142337"/>
            <a:ext cx="7595134" cy="126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7200">
                <a:solidFill>
                  <a:srgbClr val="77B57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Normalisierung</a:t>
            </a:r>
          </a:p>
        </p:txBody>
      </p:sp>
      <p:sp>
        <p:nvSpPr>
          <p:cNvPr id="248" name="Algorithmus"/>
          <p:cNvSpPr txBox="1"/>
          <p:nvPr/>
        </p:nvSpPr>
        <p:spPr>
          <a:xfrm>
            <a:off x="16110413" y="6813232"/>
            <a:ext cx="6138495" cy="126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7200">
                <a:solidFill>
                  <a:srgbClr val="CE53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Algorithmus</a:t>
            </a:r>
          </a:p>
        </p:txBody>
      </p:sp>
      <p:pic>
        <p:nvPicPr>
          <p:cNvPr id="249" name="MatchingPfad1@300x.png" descr="MatchingPfad1@300x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21393697">
            <a:off x="25630627" y="2234814"/>
            <a:ext cx="5679328" cy="91615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PfadRichtig@300x.png" descr="PfadRichtig@300x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21393697">
            <a:off x="-6245182" y="2520049"/>
            <a:ext cx="4977771" cy="98335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SlidesWîrter Hintergrund@300x.png" descr="SlidesWîrter Hintergrund@300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0" y="-1"/>
            <a:ext cx="24381631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MatchingPfad1@300x.png" descr="MatchingPfad1@300x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1393697">
            <a:off x="9267507" y="2234814"/>
            <a:ext cx="5679328" cy="91615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Zahnrad1(Algorithmen)@300x.png" descr="Zahnrad1(Algorithmen)@300x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88212" y="18282983"/>
            <a:ext cx="3087402" cy="3095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Zahnrad2(Normalisierung)@300x.png" descr="Zahnrad2(Normalisierung)@300x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445039" y="20811765"/>
            <a:ext cx="2619662" cy="2622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Zahnrad3(Gewichtung)@300x.png" descr="Zahnrad3(Gewichtung)@300x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319299" y="20785576"/>
            <a:ext cx="3085954" cy="3095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PfadGrÅn@300x.png" descr="PfadGrÅn@300x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flipH="1">
            <a:off x="10166000" y="17749877"/>
            <a:ext cx="5939188" cy="15305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PfadOrange@300x.png" descr="PfadOrange@300x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10800000">
            <a:off x="3789052" y="22677025"/>
            <a:ext cx="6262068" cy="17017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PfadRot@300x.png" descr="PfadRot@300x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4322425" y="22319158"/>
            <a:ext cx="5939188" cy="1750716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Gewichtung"/>
          <p:cNvSpPr txBox="1"/>
          <p:nvPr/>
        </p:nvSpPr>
        <p:spPr>
          <a:xfrm>
            <a:off x="2520988" y="21283265"/>
            <a:ext cx="6032424" cy="126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7200">
                <a:solidFill>
                  <a:srgbClr val="E79E3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Gewichtung</a:t>
            </a:r>
          </a:p>
        </p:txBody>
      </p:sp>
      <p:sp>
        <p:nvSpPr>
          <p:cNvPr id="261" name="Normalisierung"/>
          <p:cNvSpPr txBox="1"/>
          <p:nvPr/>
        </p:nvSpPr>
        <p:spPr>
          <a:xfrm>
            <a:off x="11798033" y="16366337"/>
            <a:ext cx="7595134" cy="126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7200">
                <a:solidFill>
                  <a:srgbClr val="77B57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Normalisierung</a:t>
            </a:r>
          </a:p>
        </p:txBody>
      </p:sp>
      <p:sp>
        <p:nvSpPr>
          <p:cNvPr id="262" name="Algorithmus"/>
          <p:cNvSpPr txBox="1"/>
          <p:nvPr/>
        </p:nvSpPr>
        <p:spPr>
          <a:xfrm>
            <a:off x="16110413" y="21037233"/>
            <a:ext cx="6138495" cy="126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7200">
                <a:solidFill>
                  <a:srgbClr val="CE53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Algorithmus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SlidesWîrter Hintergrund@300x.png" descr="SlidesWîrter Hintergrund@300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0" y="-1"/>
            <a:ext cx="24381631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MatchingPfad1@300x.png" descr="MatchingPfad1@300x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1393697">
            <a:off x="9267507" y="2234814"/>
            <a:ext cx="5679328" cy="91615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PfadRichtig@300x.png" descr="PfadRichtig@300x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1393697">
            <a:off x="8282965" y="2520049"/>
            <a:ext cx="4977771" cy="9833583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Vielen Dank!"/>
          <p:cNvSpPr txBox="1"/>
          <p:nvPr/>
        </p:nvSpPr>
        <p:spPr>
          <a:xfrm>
            <a:off x="9068346" y="-1905007"/>
            <a:ext cx="6247308" cy="126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7200">
                <a:solidFill>
                  <a:srgbClr val="FF9C0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Vielen Dank!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SlidesWîrter Hintergrund@300x.png" descr="SlidesWîrter Hintergrund@300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0" y="-1"/>
            <a:ext cx="24381631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MatchingPfad1@300x.png" descr="MatchingPfad1@300x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1393697">
            <a:off x="24881290" y="2234814"/>
            <a:ext cx="5679328" cy="91615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PfadRichtig@300x.png" descr="PfadRichtig@300x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1393697">
            <a:off x="-5495844" y="2520049"/>
            <a:ext cx="4977770" cy="9833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Logo@300x.png" descr="Logo@300x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83259" y="5252975"/>
            <a:ext cx="4016531" cy="3210050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urbanBiking"/>
          <p:cNvSpPr txBox="1"/>
          <p:nvPr/>
        </p:nvSpPr>
        <p:spPr>
          <a:xfrm>
            <a:off x="12020217" y="7731869"/>
            <a:ext cx="4380523" cy="930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51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urbanBiking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lidesWîrter Hintergrund@300x.png" descr="SlidesWîrter Hintergrund@300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5" y="0"/>
            <a:ext cx="2438163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Kilometer"/>
          <p:cNvSpPr txBox="1"/>
          <p:nvPr/>
        </p:nvSpPr>
        <p:spPr>
          <a:xfrm>
            <a:off x="9758260" y="5640469"/>
            <a:ext cx="4867480" cy="126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72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Kilometer</a:t>
            </a:r>
          </a:p>
        </p:txBody>
      </p:sp>
      <p:sp>
        <p:nvSpPr>
          <p:cNvPr id="127" name="362.539"/>
          <p:cNvSpPr txBox="1"/>
          <p:nvPr/>
        </p:nvSpPr>
        <p:spPr>
          <a:xfrm>
            <a:off x="10278300" y="6730226"/>
            <a:ext cx="3827400" cy="1345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000">
                <a:solidFill>
                  <a:srgbClr val="FF9C07"/>
                </a:solidFill>
              </a:defRPr>
            </a:lvl1pPr>
          </a:lstStyle>
          <a:p>
            <a:pPr/>
            <a:r>
              <a:t>362.539</a:t>
            </a:r>
          </a:p>
        </p:txBody>
      </p:sp>
      <p:sp>
        <p:nvSpPr>
          <p:cNvPr id="128" name="CO2"/>
          <p:cNvSpPr txBox="1"/>
          <p:nvPr/>
        </p:nvSpPr>
        <p:spPr>
          <a:xfrm>
            <a:off x="11134890" y="-2852386"/>
            <a:ext cx="2114220" cy="126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72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CO2</a:t>
            </a:r>
          </a:p>
        </p:txBody>
      </p:sp>
      <p:sp>
        <p:nvSpPr>
          <p:cNvPr id="129" name="362.539"/>
          <p:cNvSpPr txBox="1"/>
          <p:nvPr/>
        </p:nvSpPr>
        <p:spPr>
          <a:xfrm>
            <a:off x="10278300" y="-1762629"/>
            <a:ext cx="3827400" cy="1345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000">
                <a:solidFill>
                  <a:srgbClr val="57C571"/>
                </a:solidFill>
              </a:defRPr>
            </a:lvl1pPr>
          </a:lstStyle>
          <a:p>
            <a:pPr/>
            <a:r>
              <a:t>362.539</a:t>
            </a:r>
          </a:p>
        </p:txBody>
      </p:sp>
      <p:pic>
        <p:nvPicPr>
          <p:cNvPr id="130" name="Web 1920 – 2@2x - Kopie.png" descr="Web 1920 – 2@2x - Kop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3935134" y="3429000"/>
            <a:ext cx="12192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Rechteck"/>
          <p:cNvSpPr/>
          <p:nvPr/>
        </p:nvSpPr>
        <p:spPr>
          <a:xfrm rot="16200000">
            <a:off x="-16810770" y="8782539"/>
            <a:ext cx="5745842" cy="333787"/>
          </a:xfrm>
          <a:prstGeom prst="rect">
            <a:avLst/>
          </a:prstGeom>
          <a:solidFill>
            <a:srgbClr val="57C57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57C57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32" name="Zeichenfläche – 1@2x.png" descr="Zeichenfläche – 1@2x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839189" y="3937000"/>
            <a:ext cx="3238501" cy="584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Rechteck"/>
          <p:cNvSpPr/>
          <p:nvPr/>
        </p:nvSpPr>
        <p:spPr>
          <a:xfrm rot="16200000">
            <a:off x="28079445" y="4619712"/>
            <a:ext cx="3939161" cy="224487"/>
          </a:xfrm>
          <a:prstGeom prst="rect">
            <a:avLst/>
          </a:prstGeom>
          <a:solidFill>
            <a:srgbClr val="DF4848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57C57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34" name="Logo@300x.png" descr="Logo@300x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297083" y="14133323"/>
            <a:ext cx="4016531" cy="3210049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urbanBiking"/>
          <p:cNvSpPr txBox="1"/>
          <p:nvPr/>
        </p:nvSpPr>
        <p:spPr>
          <a:xfrm>
            <a:off x="14334041" y="16612218"/>
            <a:ext cx="4380524" cy="930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51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urbanBiking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lidesWîrter Hintergrund@300x.png" descr="SlidesWîrter Hintergrund@300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5" y="0"/>
            <a:ext cx="2438163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SlidesWîrter Hintergrund@300x.png" descr="SlidesWîrter Hintergrund@300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5" y="0"/>
            <a:ext cx="2438163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CO2"/>
          <p:cNvSpPr txBox="1"/>
          <p:nvPr/>
        </p:nvSpPr>
        <p:spPr>
          <a:xfrm>
            <a:off x="11134890" y="5640469"/>
            <a:ext cx="2114220" cy="126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72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CO2</a:t>
            </a:r>
          </a:p>
        </p:txBody>
      </p:sp>
      <p:sp>
        <p:nvSpPr>
          <p:cNvPr id="140" name="362.539"/>
          <p:cNvSpPr txBox="1"/>
          <p:nvPr/>
        </p:nvSpPr>
        <p:spPr>
          <a:xfrm>
            <a:off x="10278300" y="6730226"/>
            <a:ext cx="3827400" cy="1345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000">
                <a:solidFill>
                  <a:srgbClr val="57C571"/>
                </a:solidFill>
              </a:defRPr>
            </a:lvl1pPr>
          </a:lstStyle>
          <a:p>
            <a:pPr/>
            <a:r>
              <a:t>362.539</a:t>
            </a:r>
          </a:p>
        </p:txBody>
      </p:sp>
      <p:sp>
        <p:nvSpPr>
          <p:cNvPr id="141" name="Kilometer"/>
          <p:cNvSpPr txBox="1"/>
          <p:nvPr/>
        </p:nvSpPr>
        <p:spPr>
          <a:xfrm>
            <a:off x="9758260" y="14197663"/>
            <a:ext cx="4867480" cy="126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72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Kilometer</a:t>
            </a:r>
          </a:p>
        </p:txBody>
      </p:sp>
      <p:sp>
        <p:nvSpPr>
          <p:cNvPr id="142" name="362.539"/>
          <p:cNvSpPr txBox="1"/>
          <p:nvPr/>
        </p:nvSpPr>
        <p:spPr>
          <a:xfrm>
            <a:off x="10278300" y="15287420"/>
            <a:ext cx="3827400" cy="1345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000">
                <a:solidFill>
                  <a:srgbClr val="FF9C07"/>
                </a:solidFill>
              </a:defRPr>
            </a:lvl1pPr>
          </a:lstStyle>
          <a:p>
            <a:pPr/>
            <a:r>
              <a:t>362.539</a:t>
            </a:r>
          </a:p>
        </p:txBody>
      </p:sp>
      <p:sp>
        <p:nvSpPr>
          <p:cNvPr id="143" name="Fahrradunfälle"/>
          <p:cNvSpPr txBox="1"/>
          <p:nvPr/>
        </p:nvSpPr>
        <p:spPr>
          <a:xfrm>
            <a:off x="8592400" y="-3302764"/>
            <a:ext cx="7199199" cy="126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72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Fahrradunfälle</a:t>
            </a:r>
          </a:p>
        </p:txBody>
      </p:sp>
      <p:sp>
        <p:nvSpPr>
          <p:cNvPr id="144" name="486"/>
          <p:cNvSpPr txBox="1"/>
          <p:nvPr/>
        </p:nvSpPr>
        <p:spPr>
          <a:xfrm>
            <a:off x="11266868" y="-2213007"/>
            <a:ext cx="1850264" cy="1345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000">
                <a:solidFill>
                  <a:srgbClr val="DF4848"/>
                </a:solidFill>
              </a:defRPr>
            </a:lvl1pPr>
          </a:lstStyle>
          <a:p>
            <a:pPr/>
            <a:r>
              <a:t>486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Element 15@300x.png" descr="Element 15@300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050655" y="-10236690"/>
            <a:ext cx="24384001" cy="29985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Slide3_wort3@300x.png" descr="Slide3_wort3@300x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69348" y="-8455542"/>
            <a:ext cx="18199101" cy="769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SlidesWîrter Hintergrund@300x.png" descr="SlidesWîrter Hintergrund@300x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85" y="0"/>
            <a:ext cx="2438163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Fahrradunfälle"/>
          <p:cNvSpPr txBox="1"/>
          <p:nvPr/>
        </p:nvSpPr>
        <p:spPr>
          <a:xfrm>
            <a:off x="8592400" y="5640469"/>
            <a:ext cx="7199199" cy="126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72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Fahrradunfälle</a:t>
            </a:r>
          </a:p>
        </p:txBody>
      </p:sp>
      <p:sp>
        <p:nvSpPr>
          <p:cNvPr id="150" name="486"/>
          <p:cNvSpPr txBox="1"/>
          <p:nvPr/>
        </p:nvSpPr>
        <p:spPr>
          <a:xfrm>
            <a:off x="11266868" y="6730226"/>
            <a:ext cx="1850264" cy="1345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000">
                <a:solidFill>
                  <a:srgbClr val="DF4848"/>
                </a:solidFill>
              </a:defRPr>
            </a:lvl1pPr>
          </a:lstStyle>
          <a:p>
            <a:pPr/>
            <a:r>
              <a:t>486</a:t>
            </a:r>
          </a:p>
        </p:txBody>
      </p:sp>
      <p:sp>
        <p:nvSpPr>
          <p:cNvPr id="151" name="CO2"/>
          <p:cNvSpPr txBox="1"/>
          <p:nvPr/>
        </p:nvSpPr>
        <p:spPr>
          <a:xfrm>
            <a:off x="11134890" y="13940304"/>
            <a:ext cx="2114220" cy="126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72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CO2</a:t>
            </a:r>
          </a:p>
        </p:txBody>
      </p:sp>
      <p:sp>
        <p:nvSpPr>
          <p:cNvPr id="152" name="362.539"/>
          <p:cNvSpPr txBox="1"/>
          <p:nvPr/>
        </p:nvSpPr>
        <p:spPr>
          <a:xfrm>
            <a:off x="10278300" y="15030060"/>
            <a:ext cx="3827400" cy="1345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000">
                <a:solidFill>
                  <a:srgbClr val="57C571"/>
                </a:solidFill>
              </a:defRPr>
            </a:lvl1pPr>
          </a:lstStyle>
          <a:p>
            <a:pPr/>
            <a:r>
              <a:t>362.539</a:t>
            </a:r>
          </a:p>
        </p:txBody>
      </p:sp>
      <p:sp>
        <p:nvSpPr>
          <p:cNvPr id="153" name="Kreis"/>
          <p:cNvSpPr/>
          <p:nvPr/>
        </p:nvSpPr>
        <p:spPr>
          <a:xfrm>
            <a:off x="5130800" y="15668625"/>
            <a:ext cx="587375" cy="587375"/>
          </a:xfrm>
          <a:prstGeom prst="ellipse">
            <a:avLst/>
          </a:prstGeom>
          <a:solidFill>
            <a:srgbClr val="57C57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Kreis"/>
          <p:cNvSpPr/>
          <p:nvPr/>
        </p:nvSpPr>
        <p:spPr>
          <a:xfrm>
            <a:off x="12268200" y="-1400175"/>
            <a:ext cx="587375" cy="587375"/>
          </a:xfrm>
          <a:prstGeom prst="ellipse">
            <a:avLst/>
          </a:prstGeom>
          <a:solidFill>
            <a:srgbClr val="57C57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" name="Kreis"/>
          <p:cNvSpPr/>
          <p:nvPr/>
        </p:nvSpPr>
        <p:spPr>
          <a:xfrm>
            <a:off x="20472400" y="14276854"/>
            <a:ext cx="587375" cy="587376"/>
          </a:xfrm>
          <a:prstGeom prst="ellipse">
            <a:avLst/>
          </a:prstGeom>
          <a:solidFill>
            <a:srgbClr val="57C57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lidesWîrter Hintergrund@300x.png" descr="SlidesWîrter Hintergrund@300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0" y="-1"/>
            <a:ext cx="24381631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Kreis"/>
          <p:cNvSpPr/>
          <p:nvPr/>
        </p:nvSpPr>
        <p:spPr>
          <a:xfrm>
            <a:off x="11328400" y="7439025"/>
            <a:ext cx="587375" cy="587375"/>
          </a:xfrm>
          <a:prstGeom prst="ellipse">
            <a:avLst/>
          </a:prstGeom>
          <a:solidFill>
            <a:srgbClr val="57C57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Kreis"/>
          <p:cNvSpPr/>
          <p:nvPr/>
        </p:nvSpPr>
        <p:spPr>
          <a:xfrm>
            <a:off x="12319000" y="7439025"/>
            <a:ext cx="587375" cy="587375"/>
          </a:xfrm>
          <a:prstGeom prst="ellipse">
            <a:avLst/>
          </a:prstGeom>
          <a:solidFill>
            <a:srgbClr val="57C57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" name="Kreis"/>
          <p:cNvSpPr/>
          <p:nvPr/>
        </p:nvSpPr>
        <p:spPr>
          <a:xfrm>
            <a:off x="13309600" y="7439025"/>
            <a:ext cx="587375" cy="587375"/>
          </a:xfrm>
          <a:prstGeom prst="ellipse">
            <a:avLst/>
          </a:prstGeom>
          <a:solidFill>
            <a:srgbClr val="57C57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" name="Fahrradunfälle"/>
          <p:cNvSpPr txBox="1"/>
          <p:nvPr/>
        </p:nvSpPr>
        <p:spPr>
          <a:xfrm>
            <a:off x="-7663600" y="5640469"/>
            <a:ext cx="7199199" cy="126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72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Fahrradunfälle</a:t>
            </a:r>
          </a:p>
        </p:txBody>
      </p:sp>
      <p:sp>
        <p:nvSpPr>
          <p:cNvPr id="162" name="486"/>
          <p:cNvSpPr txBox="1"/>
          <p:nvPr/>
        </p:nvSpPr>
        <p:spPr>
          <a:xfrm>
            <a:off x="25236868" y="6730226"/>
            <a:ext cx="1850264" cy="1345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000">
                <a:solidFill>
                  <a:srgbClr val="DF4848"/>
                </a:solidFill>
              </a:defRPr>
            </a:lvl1pPr>
          </a:lstStyle>
          <a:p>
            <a:pPr/>
            <a:r>
              <a:t>486</a:t>
            </a:r>
          </a:p>
        </p:txBody>
      </p:sp>
      <p:pic>
        <p:nvPicPr>
          <p:cNvPr id="163" name="Baustellen@300x.png" descr="Baustellen@300x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4094292" y="14437945"/>
            <a:ext cx="3176660" cy="2637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Boden@300x.png" descr="Boden@300x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131985" y="15989958"/>
            <a:ext cx="4580019" cy="14516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LautstÑrke@300x.png" descr="LautstÑrke@300x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7662475" y="-3791285"/>
            <a:ext cx="2464928" cy="35184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Nutzerwerte@300x.png" descr="Nutzerwerte@300x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826840" y="-3661234"/>
            <a:ext cx="2730319" cy="22035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Tempo@300x.png" descr="Tempo@300x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8718535" y="-2511329"/>
            <a:ext cx="3522473" cy="18215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lidesWîrter Hintergrund@300x.png" descr="SlidesWîrter Hintergrund@300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5" y="0"/>
            <a:ext cx="2438163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Kreis"/>
          <p:cNvSpPr/>
          <p:nvPr/>
        </p:nvSpPr>
        <p:spPr>
          <a:xfrm>
            <a:off x="11328400" y="14398625"/>
            <a:ext cx="587375" cy="587375"/>
          </a:xfrm>
          <a:prstGeom prst="ellipse">
            <a:avLst/>
          </a:prstGeom>
          <a:solidFill>
            <a:srgbClr val="57C57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Kreis"/>
          <p:cNvSpPr/>
          <p:nvPr/>
        </p:nvSpPr>
        <p:spPr>
          <a:xfrm>
            <a:off x="12319000" y="14398625"/>
            <a:ext cx="587375" cy="587375"/>
          </a:xfrm>
          <a:prstGeom prst="ellipse">
            <a:avLst/>
          </a:prstGeom>
          <a:solidFill>
            <a:srgbClr val="57C57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2" name="Kreis"/>
          <p:cNvSpPr/>
          <p:nvPr/>
        </p:nvSpPr>
        <p:spPr>
          <a:xfrm>
            <a:off x="13309600" y="14398625"/>
            <a:ext cx="587375" cy="587375"/>
          </a:xfrm>
          <a:prstGeom prst="ellipse">
            <a:avLst/>
          </a:prstGeom>
          <a:solidFill>
            <a:srgbClr val="57C57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73" name="Baustellen@300x.png" descr="Baustellen@300x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20770" y="7725619"/>
            <a:ext cx="3176659" cy="2637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Boden@300x.png" descr="Boden@300x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768978" y="8318730"/>
            <a:ext cx="4580019" cy="14516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LautstÑrke@300x.png" descr="LautstÑrke@300x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796424" y="3352546"/>
            <a:ext cx="2464927" cy="35184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Nutzerwerte@300x.png" descr="Nutzerwerte@300x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826840" y="4009994"/>
            <a:ext cx="2730319" cy="22035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Tempo@300x.png" descr="Tempo@300x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8122650" y="4200996"/>
            <a:ext cx="3522473" cy="18215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Web 1920 – 2@2x - Kopie.png" descr="Web 1920 – 2@2x - Kopi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857555" y="14801828"/>
            <a:ext cx="12192001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Zeichenfläche – 1@2x.png" descr="Zeichenfläche – 1@2x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7638597" y="-6927828"/>
            <a:ext cx="3238501" cy="584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lidesWîrter Hintergrund@300x.png" descr="SlidesWîrter Hintergrund@300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5" y="0"/>
            <a:ext cx="2438163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SlidesWîrter Hintergrund@300x.png" descr="SlidesWîrter Hintergrund@300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5" y="0"/>
            <a:ext cx="2438163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Web 1920 – 2@2x - Kopie.png" descr="Web 1920 – 2@2x - Kop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57555" y="3429000"/>
            <a:ext cx="12192001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Zeichenfläche – 1@2x.png" descr="Zeichenfläche – 1@2x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638597" y="3937000"/>
            <a:ext cx="3238501" cy="584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Baustellen@300x.png" descr="Baustellen@300x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76934" y="-10781219"/>
            <a:ext cx="3176660" cy="2637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Boden@300x.png" descr="Boden@300x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628017" y="16276370"/>
            <a:ext cx="4580019" cy="14516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LautstÑrke@300x.png" descr="LautstÑrke@300x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686836" y="-4702243"/>
            <a:ext cx="2464927" cy="35184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Nutzerwerte@300x.png" descr="Nutzerwerte@300x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552867" y="-4044795"/>
            <a:ext cx="2730319" cy="22035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Tempo@300x.png" descr="Tempo@300x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5266482" y="16091400"/>
            <a:ext cx="3522473" cy="1821554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OpenStreetMap"/>
          <p:cNvSpPr txBox="1"/>
          <p:nvPr/>
        </p:nvSpPr>
        <p:spPr>
          <a:xfrm>
            <a:off x="8314880" y="-1922918"/>
            <a:ext cx="7754240" cy="126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7200">
                <a:solidFill>
                  <a:srgbClr val="FF9C0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OpenStreetMap</a:t>
            </a:r>
          </a:p>
        </p:txBody>
      </p:sp>
      <p:sp>
        <p:nvSpPr>
          <p:cNvPr id="191" name="Radwegenetz der Stadt Osnabrück"/>
          <p:cNvSpPr txBox="1"/>
          <p:nvPr/>
        </p:nvSpPr>
        <p:spPr>
          <a:xfrm>
            <a:off x="3684359" y="-26106218"/>
            <a:ext cx="17015283" cy="126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7200">
                <a:solidFill>
                  <a:srgbClr val="FF9C0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Radwegenetz der Stadt Osnabrück</a:t>
            </a:r>
          </a:p>
        </p:txBody>
      </p:sp>
      <p:sp>
        <p:nvSpPr>
          <p:cNvPr id="192" name="Lautstärkedaten"/>
          <p:cNvSpPr txBox="1"/>
          <p:nvPr/>
        </p:nvSpPr>
        <p:spPr>
          <a:xfrm>
            <a:off x="8147545" y="-18443718"/>
            <a:ext cx="8088910" cy="126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7200">
                <a:solidFill>
                  <a:srgbClr val="DF484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Lautstärkedaten</a:t>
            </a:r>
          </a:p>
        </p:txBody>
      </p:sp>
      <p:sp>
        <p:nvSpPr>
          <p:cNvPr id="193" name="Baustellendaten"/>
          <p:cNvSpPr txBox="1"/>
          <p:nvPr/>
        </p:nvSpPr>
        <p:spPr>
          <a:xfrm>
            <a:off x="8169490" y="-10932168"/>
            <a:ext cx="8045020" cy="126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7200">
                <a:solidFill>
                  <a:srgbClr val="57C57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Baustellendaten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lidesWîrter Hintergrund@300x.png" descr="SlidesWîrter Hintergrund@300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0" y="-1"/>
            <a:ext cx="24381631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Web 1920 – 2@2x - Kopie.png" descr="Web 1920 – 2@2x - Kop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3923258" y="3429000"/>
            <a:ext cx="12192001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Zeichenfläche – 1@2x.png" descr="Zeichenfläche – 1@2x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115255" y="3937000"/>
            <a:ext cx="3238501" cy="584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OpenStreetMap"/>
          <p:cNvSpPr txBox="1"/>
          <p:nvPr/>
        </p:nvSpPr>
        <p:spPr>
          <a:xfrm>
            <a:off x="8314880" y="6227762"/>
            <a:ext cx="7754240" cy="126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7200">
                <a:solidFill>
                  <a:srgbClr val="FF9C0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OpenStreetMap</a:t>
            </a:r>
          </a:p>
        </p:txBody>
      </p:sp>
      <p:sp>
        <p:nvSpPr>
          <p:cNvPr id="199" name="Baustellendaten"/>
          <p:cNvSpPr txBox="1"/>
          <p:nvPr/>
        </p:nvSpPr>
        <p:spPr>
          <a:xfrm>
            <a:off x="8169490" y="-1407168"/>
            <a:ext cx="8045020" cy="126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7200">
                <a:solidFill>
                  <a:srgbClr val="57C57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Baustellendaten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lidesWîrter Hintergrund@300x.png" descr="SlidesWîrter Hintergrund@300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0" y="-1"/>
            <a:ext cx="24381631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OpenStreetMap"/>
          <p:cNvSpPr txBox="1"/>
          <p:nvPr/>
        </p:nvSpPr>
        <p:spPr>
          <a:xfrm>
            <a:off x="8314880" y="14101762"/>
            <a:ext cx="7754240" cy="126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7200">
                <a:solidFill>
                  <a:srgbClr val="FF9C0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OpenStreetMap</a:t>
            </a:r>
          </a:p>
        </p:txBody>
      </p:sp>
      <p:sp>
        <p:nvSpPr>
          <p:cNvPr id="203" name="Baustellendaten"/>
          <p:cNvSpPr txBox="1"/>
          <p:nvPr/>
        </p:nvSpPr>
        <p:spPr>
          <a:xfrm>
            <a:off x="8169490" y="6227762"/>
            <a:ext cx="8045020" cy="126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7200">
                <a:solidFill>
                  <a:srgbClr val="57C57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Baustellendaten</a:t>
            </a:r>
          </a:p>
        </p:txBody>
      </p:sp>
      <p:sp>
        <p:nvSpPr>
          <p:cNvPr id="204" name="Lautstärkedaten"/>
          <p:cNvSpPr txBox="1"/>
          <p:nvPr/>
        </p:nvSpPr>
        <p:spPr>
          <a:xfrm>
            <a:off x="8147545" y="-2027238"/>
            <a:ext cx="8088910" cy="126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7200">
                <a:solidFill>
                  <a:srgbClr val="DF484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Lautstärkedaten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