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9" r:id="rId3"/>
    <p:sldId id="262" r:id="rId4"/>
    <p:sldId id="257" r:id="rId5"/>
    <p:sldId id="286" r:id="rId6"/>
    <p:sldId id="287" r:id="rId7"/>
    <p:sldId id="288" r:id="rId8"/>
    <p:sldId id="289" r:id="rId9"/>
    <p:sldId id="264" r:id="rId10"/>
    <p:sldId id="290" r:id="rId11"/>
    <p:sldId id="269" r:id="rId12"/>
    <p:sldId id="263" r:id="rId13"/>
    <p:sldId id="280" r:id="rId14"/>
    <p:sldId id="266" r:id="rId15"/>
    <p:sldId id="261" r:id="rId16"/>
    <p:sldId id="281" r:id="rId17"/>
    <p:sldId id="282" r:id="rId18"/>
    <p:sldId id="265"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9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8046" autoAdjust="0"/>
  </p:normalViewPr>
  <p:slideViewPr>
    <p:cSldViewPr snapToGrid="0">
      <p:cViewPr varScale="1">
        <p:scale>
          <a:sx n="68" d="100"/>
          <a:sy n="68" d="100"/>
        </p:scale>
        <p:origin x="75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741CFC-95E7-4597-B02C-ACA75F578ADB}" type="datetimeFigureOut">
              <a:rPr lang="en-US" smtClean="0"/>
              <a:pPr/>
              <a:t>8/31/2020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350560-79A8-4BCF-8891-2F51B927367F}" type="slidenum">
              <a:rPr lang="en-US" smtClean="0"/>
              <a:pPr/>
              <a:t>‹#›</a:t>
            </a:fld>
            <a:endParaRPr lang="en-US"/>
          </a:p>
        </p:txBody>
      </p:sp>
    </p:spTree>
    <p:extLst>
      <p:ext uri="{BB962C8B-B14F-4D97-AF65-F5344CB8AC3E}">
        <p14:creationId xmlns:p14="http://schemas.microsoft.com/office/powerpoint/2010/main" val="29867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9460" name="Slide Number Placeholder 3"/>
          <p:cNvSpPr>
            <a:spLocks noGrp="1"/>
          </p:cNvSpPr>
          <p:nvPr>
            <p:ph type="sldNum" sz="quarter" idx="5"/>
          </p:nvPr>
        </p:nvSpPr>
        <p:spPr bwMode="auto">
          <a:noFill/>
          <a:ln>
            <a:miter lim="800000"/>
            <a:headEnd/>
            <a:tailEnd/>
          </a:ln>
        </p:spPr>
        <p:txBody>
          <a:bodyPr/>
          <a:lstStyle/>
          <a:p>
            <a:fld id="{177FABFA-A0BE-40D7-9EE6-4C5CDAD46CB5}"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Google Shape;261;g4040ffd688_0_44:notes"/>
          <p:cNvSpPr>
            <a:spLocks noGrp="1" noRot="1" noChangeAspect="1" noTextEdit="1"/>
          </p:cNvSpPr>
          <p:nvPr>
            <p:ph type="sldImg" idx="2"/>
          </p:nvPr>
        </p:nvSpPr>
        <p:spPr bwMode="auto">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p:spPr>
      </p:sp>
      <p:sp>
        <p:nvSpPr>
          <p:cNvPr id="22531" name="Google Shape;262;g4040ffd688_0_44:notes"/>
          <p:cNvSpPr>
            <a:spLocks noGrp="1"/>
          </p:cNvSpPr>
          <p:nvPr>
            <p:ph type="body" idx="1"/>
          </p:nvPr>
        </p:nvSpPr>
        <p:spPr bwMode="auto">
          <a:noFill/>
        </p:spPr>
        <p:txBody>
          <a:bodyPr wrap="square" lIns="91425" tIns="91425" rIns="91425" bIns="91425"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4580" name="Slide Number Placeholder 3"/>
          <p:cNvSpPr>
            <a:spLocks noGrp="1"/>
          </p:cNvSpPr>
          <p:nvPr>
            <p:ph type="sldNum" sz="quarter" idx="5"/>
          </p:nvPr>
        </p:nvSpPr>
        <p:spPr bwMode="auto">
          <a:noFill/>
          <a:ln>
            <a:miter lim="800000"/>
            <a:headEnd/>
            <a:tailEnd/>
          </a:ln>
        </p:spPr>
        <p:txBody>
          <a:bodyPr/>
          <a:lstStyle/>
          <a:p>
            <a:fld id="{E4D2B7EE-A3F1-4AEE-945F-FC58C0AF506B}" type="slidenum">
              <a:rPr lang="en-US" smtClean="0"/>
              <a:pPr/>
              <a:t>16</a:t>
            </a:fld>
            <a:endParaRPr lang="en-US"/>
          </a:p>
        </p:txBody>
      </p:sp>
    </p:spTree>
    <p:extLst>
      <p:ext uri="{BB962C8B-B14F-4D97-AF65-F5344CB8AC3E}">
        <p14:creationId xmlns:p14="http://schemas.microsoft.com/office/powerpoint/2010/main" val="367140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4580" name="Slide Number Placeholder 3"/>
          <p:cNvSpPr>
            <a:spLocks noGrp="1"/>
          </p:cNvSpPr>
          <p:nvPr>
            <p:ph type="sldNum" sz="quarter" idx="5"/>
          </p:nvPr>
        </p:nvSpPr>
        <p:spPr bwMode="auto">
          <a:noFill/>
          <a:ln>
            <a:miter lim="800000"/>
            <a:headEnd/>
            <a:tailEnd/>
          </a:ln>
        </p:spPr>
        <p:txBody>
          <a:bodyPr/>
          <a:lstStyle/>
          <a:p>
            <a:fld id="{E4D2B7EE-A3F1-4AEE-945F-FC58C0AF506B}" type="slidenum">
              <a:rPr lang="en-US" smtClean="0"/>
              <a:pPr/>
              <a:t>17</a:t>
            </a:fld>
            <a:endParaRPr lang="en-US"/>
          </a:p>
        </p:txBody>
      </p:sp>
    </p:spTree>
    <p:extLst>
      <p:ext uri="{BB962C8B-B14F-4D97-AF65-F5344CB8AC3E}">
        <p14:creationId xmlns:p14="http://schemas.microsoft.com/office/powerpoint/2010/main" val="2103581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4580" name="Slide Number Placeholder 3"/>
          <p:cNvSpPr>
            <a:spLocks noGrp="1"/>
          </p:cNvSpPr>
          <p:nvPr>
            <p:ph type="sldNum" sz="quarter" idx="5"/>
          </p:nvPr>
        </p:nvSpPr>
        <p:spPr bwMode="auto">
          <a:noFill/>
          <a:ln>
            <a:miter lim="800000"/>
            <a:headEnd/>
            <a:tailEnd/>
          </a:ln>
        </p:spPr>
        <p:txBody>
          <a:bodyPr/>
          <a:lstStyle/>
          <a:p>
            <a:fld id="{E4D2B7EE-A3F1-4AEE-945F-FC58C0AF506B}"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4A68D8-0ACB-4043-8474-F6677B9493D4}"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8C6C3-808F-4E5D-BEBA-B240D5540D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4A68D8-0ACB-4043-8474-F6677B9493D4}"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8C6C3-808F-4E5D-BEBA-B240D5540D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4A68D8-0ACB-4043-8474-F6677B9493D4}"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8C6C3-808F-4E5D-BEBA-B240D5540D8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600"/>
          </a:xfrm>
          <a:prstGeom prst="rect">
            <a:avLst/>
          </a:prstGeom>
        </p:spPr>
        <p:txBody>
          <a:bodyPr spcFirstLastPara="1" lIns="121897" tIns="121897" rIns="121897" bIns="121897" anchor="t"/>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p:spPr>
        <p:txBody>
          <a:bodyPr spcFirstLastPara="1" lIns="121897" tIns="121897" rIns="121897" bIns="121897"/>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0" cy="4555200"/>
          </a:xfrm>
          <a:prstGeom prst="rect">
            <a:avLst/>
          </a:prstGeom>
        </p:spPr>
        <p:txBody>
          <a:bodyPr spcFirstLastPara="1" lIns="121897" tIns="121897" rIns="121897" bIns="121897"/>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5" name="Google Shape;25;p5"/>
          <p:cNvSpPr txBox="1">
            <a:spLocks noGrp="1"/>
          </p:cNvSpPr>
          <p:nvPr>
            <p:ph type="sldNum" idx="10"/>
          </p:nvPr>
        </p:nvSpPr>
        <p:spPr>
          <a:xfrm>
            <a:off x="11296651" y="6216651"/>
            <a:ext cx="732367" cy="524933"/>
          </a:xfrm>
        </p:spPr>
        <p:txBody>
          <a:bodyPr spcFirstLastPara="1" lIns="121897" tIns="121897" rIns="121897" bIns="121897">
            <a:noAutofit/>
          </a:bodyPr>
          <a:lstStyle>
            <a:lvl1pPr lvl="0">
              <a:spcBef>
                <a:spcPts val="0"/>
              </a:spcBef>
              <a:spcAft>
                <a:spcPts val="0"/>
              </a:spcAft>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defRPr/>
            </a:pPr>
            <a:fld id="{277DAC83-6514-4368-A1C0-97FB559A4585}" type="slidenum">
              <a:rPr lang="en"/>
              <a:pPr>
                <a:def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4A68D8-0ACB-4043-8474-F6677B9493D4}"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8C6C3-808F-4E5D-BEBA-B240D5540D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A68D8-0ACB-4043-8474-F6677B9493D4}"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8C6C3-808F-4E5D-BEBA-B240D5540D8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4A68D8-0ACB-4043-8474-F6677B9493D4}" type="datetimeFigureOut">
              <a:rPr lang="en-US" smtClean="0"/>
              <a:pPr/>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8C6C3-808F-4E5D-BEBA-B240D5540D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4A68D8-0ACB-4043-8474-F6677B9493D4}" type="datetimeFigureOut">
              <a:rPr lang="en-US" smtClean="0"/>
              <a:pPr/>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38C6C3-808F-4E5D-BEBA-B240D5540D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4A68D8-0ACB-4043-8474-F6677B9493D4}" type="datetimeFigureOut">
              <a:rPr lang="en-US" smtClean="0"/>
              <a:pPr/>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38C6C3-808F-4E5D-BEBA-B240D5540D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A68D8-0ACB-4043-8474-F6677B9493D4}" type="datetimeFigureOut">
              <a:rPr lang="en-US" smtClean="0"/>
              <a:pPr/>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38C6C3-808F-4E5D-BEBA-B240D5540D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A68D8-0ACB-4043-8474-F6677B9493D4}" type="datetimeFigureOut">
              <a:rPr lang="en-US" smtClean="0"/>
              <a:pPr/>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8C6C3-808F-4E5D-BEBA-B240D5540D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A68D8-0ACB-4043-8474-F6677B9493D4}" type="datetimeFigureOut">
              <a:rPr lang="en-US" smtClean="0"/>
              <a:pPr/>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8C6C3-808F-4E5D-BEBA-B240D5540D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A68D8-0ACB-4043-8474-F6677B9493D4}" type="datetimeFigureOut">
              <a:rPr lang="en-US" smtClean="0"/>
              <a:pPr/>
              <a:t>8/31/2020</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38C6C3-808F-4E5D-BEBA-B240D5540D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image" Target="../media/image3.png"/><Relationship Id="rId7" Type="http://schemas.openxmlformats.org/officeDocument/2006/relationships/hyperlink" Target="https://commons.wikimedia.org/wiki/File:Globe_Atlantic.svg" TargetMode="Externa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creativecommons.org/licenses/by-sa/3.0/" TargetMode="External"/><Relationship Id="rId2"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hyperlink" Target="https://commons.wikimedia.org/wiki/File:Factory_icon.svg" TargetMode="External"/><Relationship Id="rId5" Type="http://schemas.openxmlformats.org/officeDocument/2006/relationships/image" Target="../media/image2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hyperlink" Target="https://www.facebook.com/elangbijak4" TargetMode="External"/><Relationship Id="rId3" Type="http://schemas.openxmlformats.org/officeDocument/2006/relationships/image" Target="../media/image22.jpeg"/><Relationship Id="rId7" Type="http://schemas.openxmlformats.org/officeDocument/2006/relationships/hyperlink" Target="mailto:elangbijak4@gmail.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mailto:aslan.alwi@mail.ugm.ac.id" TargetMode="External"/><Relationship Id="rId11" Type="http://schemas.openxmlformats.org/officeDocument/2006/relationships/hyperlink" Target="https://aslanalwi.wordpress.com/" TargetMode="External"/><Relationship Id="rId5" Type="http://schemas.openxmlformats.org/officeDocument/2006/relationships/hyperlink" Target="mailto:aslan.alwi@yahoo.co.id" TargetMode="External"/><Relationship Id="rId10" Type="http://schemas.openxmlformats.org/officeDocument/2006/relationships/hyperlink" Target="https://github.com/elangbijak4" TargetMode="External"/><Relationship Id="rId4" Type="http://schemas.openxmlformats.org/officeDocument/2006/relationships/image" Target="../media/image2.png"/><Relationship Id="rId9" Type="http://schemas.openxmlformats.org/officeDocument/2006/relationships/hyperlink" Target="https://id.linkedin.com/in/aslan-alwi-99935a73"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hyperlink" Target="mailto:kusmiarto@mail.ugm.ac.id" TargetMode="External"/><Relationship Id="rId4" Type="http://schemas.openxmlformats.org/officeDocument/2006/relationships/hyperlink" Target="mailto:kusmiarto@stpn.ac.i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0EE9-F162-463E-8F7D-B839C08C63E3}"/>
              </a:ext>
            </a:extLst>
          </p:cNvPr>
          <p:cNvSpPr>
            <a:spLocks noGrp="1"/>
          </p:cNvSpPr>
          <p:nvPr>
            <p:ph type="ctrTitle"/>
          </p:nvPr>
        </p:nvSpPr>
        <p:spPr>
          <a:xfrm>
            <a:off x="1510936" y="2967792"/>
            <a:ext cx="9144000" cy="2387600"/>
          </a:xfrm>
        </p:spPr>
        <p:txBody>
          <a:bodyPr/>
          <a:lstStyle/>
          <a:p>
            <a:r>
              <a:rPr lang="id-ID" dirty="0">
                <a:latin typeface="Tw Cen MT" pitchFamily="34" charset="0"/>
                <a:ea typeface="Adobe Kaiti Std R" pitchFamily="18" charset="-128"/>
              </a:rPr>
              <a:t>Pro</a:t>
            </a:r>
            <a:r>
              <a:rPr lang="en-US" dirty="0">
                <a:latin typeface="Tw Cen MT" pitchFamily="34" charset="0"/>
                <a:ea typeface="Adobe Kaiti Std R" pitchFamily="18" charset="-128"/>
              </a:rPr>
              <a:t>t</a:t>
            </a:r>
            <a:r>
              <a:rPr lang="id-ID" dirty="0">
                <a:latin typeface="Tw Cen MT" pitchFamily="34" charset="0"/>
                <a:ea typeface="Adobe Kaiti Std R" pitchFamily="18" charset="-128"/>
              </a:rPr>
              <a:t>o</a:t>
            </a:r>
            <a:r>
              <a:rPr lang="en-US" dirty="0">
                <a:latin typeface="Tw Cen MT" pitchFamily="34" charset="0"/>
                <a:ea typeface="Adobe Kaiti Std R" pitchFamily="18" charset="-128"/>
              </a:rPr>
              <a:t>k</a:t>
            </a:r>
            <a:r>
              <a:rPr lang="id-ID" dirty="0">
                <a:latin typeface="Tw Cen MT" pitchFamily="34" charset="0"/>
                <a:ea typeface="Adobe Kaiti Std R" pitchFamily="18" charset="-128"/>
              </a:rPr>
              <a:t>ol-Indonesia</a:t>
            </a:r>
            <a:endParaRPr lang="en-US" dirty="0">
              <a:latin typeface="Tw Cen MT" pitchFamily="34" charset="0"/>
              <a:ea typeface="Adobe Kaiti Std R" pitchFamily="18" charset="-128"/>
            </a:endParaRPr>
          </a:p>
        </p:txBody>
      </p:sp>
      <p:sp>
        <p:nvSpPr>
          <p:cNvPr id="3" name="Subtitle 2">
            <a:extLst>
              <a:ext uri="{FF2B5EF4-FFF2-40B4-BE49-F238E27FC236}">
                <a16:creationId xmlns:a16="http://schemas.microsoft.com/office/drawing/2014/main" id="{782FD40F-BF08-4EA0-BE1D-58DAA21A585B}"/>
              </a:ext>
            </a:extLst>
          </p:cNvPr>
          <p:cNvSpPr>
            <a:spLocks noGrp="1"/>
          </p:cNvSpPr>
          <p:nvPr>
            <p:ph type="subTitle" idx="1"/>
          </p:nvPr>
        </p:nvSpPr>
        <p:spPr>
          <a:xfrm>
            <a:off x="1471748" y="4480816"/>
            <a:ext cx="9144000" cy="649984"/>
          </a:xfrm>
        </p:spPr>
        <p:txBody>
          <a:bodyPr/>
          <a:lstStyle/>
          <a:p>
            <a:pPr lvl="0"/>
            <a:r>
              <a:rPr lang="en-US" sz="2800">
                <a:solidFill>
                  <a:srgbClr val="C00000"/>
                </a:solidFill>
                <a:latin typeface="Tw Cen MT" pitchFamily="34" charset="0"/>
                <a:ea typeface="Adobe Kaiti Std R" pitchFamily="18" charset="-128"/>
                <a:cs typeface="Questrial"/>
                <a:sym typeface="Questrial"/>
              </a:rPr>
              <a:t>Blockchain-base supplay chain technology</a:t>
            </a:r>
            <a:endParaRPr lang="en-US" dirty="0">
              <a:latin typeface="Adobe Kaiti Std R" pitchFamily="18" charset="-128"/>
              <a:ea typeface="Adobe Kaiti Std R" pitchFamily="18" charset="-128"/>
            </a:endParaRPr>
          </a:p>
        </p:txBody>
      </p:sp>
      <p:pic>
        <p:nvPicPr>
          <p:cNvPr id="5" name="Picture 4">
            <a:extLst>
              <a:ext uri="{FF2B5EF4-FFF2-40B4-BE49-F238E27FC236}">
                <a16:creationId xmlns:a16="http://schemas.microsoft.com/office/drawing/2014/main" id="{8C5C4C28-4A13-4D91-9384-D12F28C6D2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5599" y="1281551"/>
            <a:ext cx="2104052" cy="2291079"/>
          </a:xfrm>
          <a:prstGeom prst="rect">
            <a:avLst/>
          </a:prstGeom>
        </p:spPr>
      </p:pic>
    </p:spTree>
    <p:extLst>
      <p:ext uri="{BB962C8B-B14F-4D97-AF65-F5344CB8AC3E}">
        <p14:creationId xmlns:p14="http://schemas.microsoft.com/office/powerpoint/2010/main" val="4281103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a:extLst>
              <a:ext uri="{FF2B5EF4-FFF2-40B4-BE49-F238E27FC236}">
                <a16:creationId xmlns:a16="http://schemas.microsoft.com/office/drawing/2014/main" id="{E82B7A5D-9BCC-4919-97A2-96B43E7706A2}"/>
              </a:ext>
            </a:extLst>
          </p:cNvPr>
          <p:cNvSpPr txBox="1">
            <a:spLocks noChangeArrowheads="1"/>
          </p:cNvSpPr>
          <p:nvPr/>
        </p:nvSpPr>
        <p:spPr bwMode="auto">
          <a:xfrm>
            <a:off x="742950" y="290719"/>
            <a:ext cx="4518163" cy="492438"/>
          </a:xfrm>
          <a:prstGeom prst="rect">
            <a:avLst/>
          </a:prstGeom>
          <a:noFill/>
          <a:ln w="9525">
            <a:noFill/>
            <a:miter lim="800000"/>
            <a:headEnd/>
            <a:tailEnd/>
          </a:ln>
        </p:spPr>
        <p:txBody>
          <a:bodyPr wrap="square" lIns="121917" tIns="60958" rIns="121917" bIns="60958">
            <a:spAutoFit/>
          </a:bodyPr>
          <a:lstStyle/>
          <a:p>
            <a:pPr algn="just"/>
            <a:r>
              <a:rPr lang="en-US" sz="2400" b="1">
                <a:solidFill>
                  <a:srgbClr val="1B404E"/>
                </a:solidFill>
                <a:latin typeface="Tw Cen MT" pitchFamily="34" charset="0"/>
              </a:rPr>
              <a:t>V</a:t>
            </a:r>
            <a:r>
              <a:rPr lang="id-ID" sz="2400" b="1">
                <a:solidFill>
                  <a:srgbClr val="1B404E"/>
                </a:solidFill>
                <a:latin typeface="Tw Cen MT" pitchFamily="34" charset="0"/>
              </a:rPr>
              <a:t>erification for data acquisition</a:t>
            </a:r>
            <a:endParaRPr lang="en-US" sz="2400" b="1" dirty="0">
              <a:solidFill>
                <a:srgbClr val="1B404E"/>
              </a:solidFill>
              <a:latin typeface="Tw Cen MT" pitchFamily="34" charset="0"/>
            </a:endParaRPr>
          </a:p>
        </p:txBody>
      </p:sp>
      <p:pic>
        <p:nvPicPr>
          <p:cNvPr id="7" name="Picture 2" descr="Hasil gambar untuk light free icon picture">
            <a:extLst>
              <a:ext uri="{FF2B5EF4-FFF2-40B4-BE49-F238E27FC236}">
                <a16:creationId xmlns:a16="http://schemas.microsoft.com/office/drawing/2014/main" id="{A9DAD723-F749-429F-85D1-1A095EEFD4C1}"/>
              </a:ext>
            </a:extLst>
          </p:cNvPr>
          <p:cNvPicPr>
            <a:picLocks noChangeAspect="1" noChangeArrowheads="1"/>
          </p:cNvPicPr>
          <p:nvPr/>
        </p:nvPicPr>
        <p:blipFill>
          <a:blip r:embed="rId2">
            <a:grayscl/>
            <a:biLevel thresh="50000"/>
          </a:blip>
          <a:srcRect/>
          <a:stretch>
            <a:fillRect/>
          </a:stretch>
        </p:blipFill>
        <p:spPr bwMode="auto">
          <a:xfrm>
            <a:off x="133351" y="255202"/>
            <a:ext cx="613799" cy="694267"/>
          </a:xfrm>
          <a:prstGeom prst="rect">
            <a:avLst/>
          </a:prstGeom>
          <a:noFill/>
          <a:ln w="9525">
            <a:noFill/>
            <a:miter lim="800000"/>
            <a:headEnd/>
            <a:tailEnd/>
          </a:ln>
        </p:spPr>
      </p:pic>
      <p:sp>
        <p:nvSpPr>
          <p:cNvPr id="8" name="Rectangle 32">
            <a:extLst>
              <a:ext uri="{FF2B5EF4-FFF2-40B4-BE49-F238E27FC236}">
                <a16:creationId xmlns:a16="http://schemas.microsoft.com/office/drawing/2014/main" id="{535045B0-EB0C-48E4-AD01-5C3FC4FA2D38}"/>
              </a:ext>
            </a:extLst>
          </p:cNvPr>
          <p:cNvSpPr>
            <a:spLocks noChangeArrowheads="1"/>
          </p:cNvSpPr>
          <p:nvPr/>
        </p:nvSpPr>
        <p:spPr bwMode="auto">
          <a:xfrm>
            <a:off x="899923" y="1337900"/>
            <a:ext cx="10444403" cy="4001091"/>
          </a:xfrm>
          <a:prstGeom prst="rect">
            <a:avLst/>
          </a:prstGeom>
          <a:noFill/>
          <a:ln w="9525">
            <a:noFill/>
            <a:miter lim="800000"/>
            <a:headEnd/>
            <a:tailEnd/>
          </a:ln>
        </p:spPr>
        <p:txBody>
          <a:bodyPr wrap="square" lIns="121917" tIns="60958" rIns="121917" bIns="60958">
            <a:spAutoFit/>
          </a:bodyPr>
          <a:lstStyle/>
          <a:p>
            <a:pPr marL="571500" indent="-571500">
              <a:buFont typeface="Wingdings" pitchFamily="2" charset="2"/>
              <a:buChar char="§"/>
            </a:pPr>
            <a:r>
              <a:rPr lang="id-ID" sz="2800">
                <a:latin typeface="Tw Cen MT" pitchFamily="34" charset="0"/>
              </a:rPr>
              <a:t>Every inputer </a:t>
            </a:r>
            <a:endParaRPr lang="en-US" sz="2800">
              <a:latin typeface="Tw Cen MT" pitchFamily="34" charset="0"/>
            </a:endParaRPr>
          </a:p>
          <a:p>
            <a:pPr marL="571500" indent="-571500">
              <a:buFont typeface="Wingdings" pitchFamily="2" charset="2"/>
              <a:buChar char="§"/>
            </a:pPr>
            <a:r>
              <a:rPr lang="en-US" sz="2800">
                <a:latin typeface="Tw Cen MT" pitchFamily="34" charset="0"/>
              </a:rPr>
              <a:t>Involvement is open to anyone to verify whether an industrial product meets the industry standards for the product it produces</a:t>
            </a:r>
          </a:p>
          <a:p>
            <a:pPr marL="571500" indent="-571500">
              <a:buFont typeface="Wingdings" pitchFamily="2" charset="2"/>
              <a:buChar char="§"/>
            </a:pPr>
            <a:r>
              <a:rPr lang="en-US" sz="2800">
                <a:latin typeface="Tw Cen MT" pitchFamily="34" charset="0"/>
              </a:rPr>
              <a:t>Safety in terms of counterfeiting of products, inappropriate or dangerous contents, against sensitive products in the wider community ...</a:t>
            </a:r>
          </a:p>
          <a:p>
            <a:pPr marL="571500" indent="-571500">
              <a:buFont typeface="Wingdings" pitchFamily="2" charset="2"/>
              <a:buChar char="§"/>
            </a:pPr>
            <a:r>
              <a:rPr lang="en-US" sz="2800">
                <a:latin typeface="Tw Cen MT" pitchFamily="34" charset="0"/>
              </a:rPr>
              <a:t>The centralized supply chain control and supervision system makes it vulnerable to cyber actions that can undermine global product distribution chain trusts</a:t>
            </a:r>
            <a:endParaRPr lang="en-US" sz="2800" dirty="0">
              <a:latin typeface="Tw Cen MT" pitchFamily="34" charset="0"/>
            </a:endParaRPr>
          </a:p>
        </p:txBody>
      </p:sp>
    </p:spTree>
    <p:extLst>
      <p:ext uri="{BB962C8B-B14F-4D97-AF65-F5344CB8AC3E}">
        <p14:creationId xmlns:p14="http://schemas.microsoft.com/office/powerpoint/2010/main" val="282759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6"/>
          <p:cNvSpPr txBox="1">
            <a:spLocks noChangeArrowheads="1"/>
          </p:cNvSpPr>
          <p:nvPr/>
        </p:nvSpPr>
        <p:spPr bwMode="auto">
          <a:xfrm>
            <a:off x="774700" y="171451"/>
            <a:ext cx="3759199" cy="615549"/>
          </a:xfrm>
          <a:prstGeom prst="rect">
            <a:avLst/>
          </a:prstGeom>
          <a:noFill/>
          <a:ln w="9525">
            <a:noFill/>
            <a:miter lim="800000"/>
            <a:headEnd/>
            <a:tailEnd/>
          </a:ln>
        </p:spPr>
        <p:txBody>
          <a:bodyPr wrap="square" lIns="121917" tIns="60958" rIns="121917" bIns="60958">
            <a:spAutoFit/>
          </a:bodyPr>
          <a:lstStyle/>
          <a:p>
            <a:pPr algn="ctr"/>
            <a:r>
              <a:rPr lang="en-US" sz="3200" b="1" dirty="0">
                <a:solidFill>
                  <a:srgbClr val="1B404E"/>
                </a:solidFill>
                <a:latin typeface="Tw Cen MT" pitchFamily="34" charset="0"/>
              </a:rPr>
              <a:t>Our Unique Values</a:t>
            </a:r>
          </a:p>
        </p:txBody>
      </p:sp>
      <p:pic>
        <p:nvPicPr>
          <p:cNvPr id="10243" name="Picture 2" descr="Hasil gambar untuk light free icon picture"/>
          <p:cNvPicPr>
            <a:picLocks noChangeAspect="1" noChangeArrowheads="1"/>
          </p:cNvPicPr>
          <p:nvPr/>
        </p:nvPicPr>
        <p:blipFill>
          <a:blip r:embed="rId2">
            <a:grayscl/>
            <a:biLevel thresh="50000"/>
          </a:blip>
          <a:srcRect/>
          <a:stretch>
            <a:fillRect/>
          </a:stretch>
        </p:blipFill>
        <p:spPr bwMode="auto">
          <a:xfrm>
            <a:off x="133351" y="127000"/>
            <a:ext cx="609600" cy="694267"/>
          </a:xfrm>
          <a:prstGeom prst="rect">
            <a:avLst/>
          </a:prstGeom>
          <a:noFill/>
          <a:ln w="9525">
            <a:noFill/>
            <a:miter lim="800000"/>
            <a:headEnd/>
            <a:tailEnd/>
          </a:ln>
        </p:spPr>
      </p:pic>
      <p:pic>
        <p:nvPicPr>
          <p:cNvPr id="5" name="Picture 4">
            <a:extLst>
              <a:ext uri="{FF2B5EF4-FFF2-40B4-BE49-F238E27FC236}">
                <a16:creationId xmlns:a16="http://schemas.microsoft.com/office/drawing/2014/main" id="{8C5C4C28-4A13-4D91-9384-D12F28C6D2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4248" y="6273003"/>
            <a:ext cx="468548" cy="510197"/>
          </a:xfrm>
          <a:prstGeom prst="rect">
            <a:avLst/>
          </a:prstGeom>
        </p:spPr>
      </p:pic>
      <p:sp>
        <p:nvSpPr>
          <p:cNvPr id="6" name="TextBox 5"/>
          <p:cNvSpPr txBox="1"/>
          <p:nvPr/>
        </p:nvSpPr>
        <p:spPr bwMode="auto">
          <a:xfrm>
            <a:off x="6601350" y="6426712"/>
            <a:ext cx="5419235" cy="384721"/>
          </a:xfrm>
          <a:prstGeom prst="rect">
            <a:avLst/>
          </a:prstGeom>
          <a:noFill/>
        </p:spPr>
        <p:txBody>
          <a:bodyPr wrap="square">
            <a:spAutoFit/>
          </a:bodyPr>
          <a:lstStyle/>
          <a:p>
            <a:pPr algn="ctr">
              <a:defRPr/>
            </a:pPr>
            <a:r>
              <a:rPr lang="en-US" sz="1900" b="1">
                <a:solidFill>
                  <a:schemeClr val="bg1">
                    <a:lumMod val="50000"/>
                  </a:schemeClr>
                </a:solidFill>
                <a:latin typeface="Tw Cen MT" pitchFamily="34" charset="0"/>
              </a:rPr>
              <a:t>Blockchain-base supplay chain technology</a:t>
            </a:r>
            <a:endParaRPr lang="en-US" sz="1900" b="1" dirty="0">
              <a:solidFill>
                <a:schemeClr val="bg1">
                  <a:lumMod val="50000"/>
                </a:schemeClr>
              </a:solidFill>
              <a:latin typeface="Tw Cen MT" pitchFamily="34" charset="0"/>
            </a:endParaRPr>
          </a:p>
        </p:txBody>
      </p:sp>
      <p:sp>
        <p:nvSpPr>
          <p:cNvPr id="11" name="TextBox 10">
            <a:extLst>
              <a:ext uri="{FF2B5EF4-FFF2-40B4-BE49-F238E27FC236}">
                <a16:creationId xmlns:a16="http://schemas.microsoft.com/office/drawing/2014/main" id="{EBD348B0-A078-4AE5-974F-567CB22621F5}"/>
              </a:ext>
            </a:extLst>
          </p:cNvPr>
          <p:cNvSpPr txBox="1"/>
          <p:nvPr/>
        </p:nvSpPr>
        <p:spPr>
          <a:xfrm>
            <a:off x="9582760" y="3284212"/>
            <a:ext cx="2264310" cy="368341"/>
          </a:xfrm>
          <a:prstGeom prst="rect">
            <a:avLst/>
          </a:prstGeom>
          <a:noFill/>
        </p:spPr>
        <p:txBody>
          <a:bodyPr wrap="square" rtlCol="0">
            <a:spAutoFit/>
          </a:bodyPr>
          <a:lstStyle/>
          <a:p>
            <a:pPr algn="ctr"/>
            <a:r>
              <a:rPr lang="id-ID"/>
              <a:t>RESILIANCE</a:t>
            </a:r>
            <a:endParaRPr lang="en-US"/>
          </a:p>
        </p:txBody>
      </p:sp>
      <p:sp>
        <p:nvSpPr>
          <p:cNvPr id="12" name="TextBox 11">
            <a:extLst>
              <a:ext uri="{FF2B5EF4-FFF2-40B4-BE49-F238E27FC236}">
                <a16:creationId xmlns:a16="http://schemas.microsoft.com/office/drawing/2014/main" id="{462896BE-7806-4D5D-9ADE-95AD0196AC83}"/>
              </a:ext>
            </a:extLst>
          </p:cNvPr>
          <p:cNvSpPr txBox="1"/>
          <p:nvPr/>
        </p:nvSpPr>
        <p:spPr>
          <a:xfrm>
            <a:off x="6147825" y="1742286"/>
            <a:ext cx="2374710" cy="369332"/>
          </a:xfrm>
          <a:prstGeom prst="rect">
            <a:avLst/>
          </a:prstGeom>
          <a:noFill/>
        </p:spPr>
        <p:txBody>
          <a:bodyPr wrap="square" rtlCol="0">
            <a:spAutoFit/>
          </a:bodyPr>
          <a:lstStyle/>
          <a:p>
            <a:pPr algn="ctr"/>
            <a:r>
              <a:rPr lang="id-ID"/>
              <a:t>RELIABLE</a:t>
            </a:r>
            <a:endParaRPr lang="en-US"/>
          </a:p>
        </p:txBody>
      </p:sp>
      <p:sp>
        <p:nvSpPr>
          <p:cNvPr id="13" name="TextBox 12">
            <a:extLst>
              <a:ext uri="{FF2B5EF4-FFF2-40B4-BE49-F238E27FC236}">
                <a16:creationId xmlns:a16="http://schemas.microsoft.com/office/drawing/2014/main" id="{37F42A32-FC74-470A-A79C-EFAA520AA6F0}"/>
              </a:ext>
            </a:extLst>
          </p:cNvPr>
          <p:cNvSpPr txBox="1"/>
          <p:nvPr/>
        </p:nvSpPr>
        <p:spPr>
          <a:xfrm>
            <a:off x="6345636" y="2027966"/>
            <a:ext cx="2040935" cy="1384995"/>
          </a:xfrm>
          <a:prstGeom prst="rect">
            <a:avLst/>
          </a:prstGeom>
          <a:noFill/>
        </p:spPr>
        <p:txBody>
          <a:bodyPr wrap="square" rtlCol="0">
            <a:spAutoFit/>
          </a:bodyPr>
          <a:lstStyle/>
          <a:p>
            <a:r>
              <a:rPr lang="en-US" sz="1400"/>
              <a:t>RELIABLE is that this technology is based on cryptographic technology and blockchain protocol so as to provide a scientific TRUST.</a:t>
            </a:r>
          </a:p>
        </p:txBody>
      </p:sp>
      <p:sp>
        <p:nvSpPr>
          <p:cNvPr id="14" name="TextBox 13">
            <a:extLst>
              <a:ext uri="{FF2B5EF4-FFF2-40B4-BE49-F238E27FC236}">
                <a16:creationId xmlns:a16="http://schemas.microsoft.com/office/drawing/2014/main" id="{3FB131BD-616D-4742-81B8-0E17B909D203}"/>
              </a:ext>
            </a:extLst>
          </p:cNvPr>
          <p:cNvSpPr txBox="1"/>
          <p:nvPr/>
        </p:nvSpPr>
        <p:spPr>
          <a:xfrm>
            <a:off x="2406453" y="721175"/>
            <a:ext cx="2374710" cy="369332"/>
          </a:xfrm>
          <a:prstGeom prst="rect">
            <a:avLst/>
          </a:prstGeom>
          <a:noFill/>
        </p:spPr>
        <p:txBody>
          <a:bodyPr wrap="square" rtlCol="0">
            <a:spAutoFit/>
          </a:bodyPr>
          <a:lstStyle/>
          <a:p>
            <a:pPr algn="ctr"/>
            <a:r>
              <a:rPr lang="id-ID"/>
              <a:t>NO THIRD PARTY</a:t>
            </a:r>
            <a:endParaRPr lang="en-US"/>
          </a:p>
        </p:txBody>
      </p:sp>
      <p:sp>
        <p:nvSpPr>
          <p:cNvPr id="15" name="TextBox 14">
            <a:extLst>
              <a:ext uri="{FF2B5EF4-FFF2-40B4-BE49-F238E27FC236}">
                <a16:creationId xmlns:a16="http://schemas.microsoft.com/office/drawing/2014/main" id="{6F90218C-492D-422B-9241-48C5DFE906C0}"/>
              </a:ext>
            </a:extLst>
          </p:cNvPr>
          <p:cNvSpPr txBox="1"/>
          <p:nvPr/>
        </p:nvSpPr>
        <p:spPr>
          <a:xfrm>
            <a:off x="2717055" y="952845"/>
            <a:ext cx="1771775" cy="1384995"/>
          </a:xfrm>
          <a:prstGeom prst="rect">
            <a:avLst/>
          </a:prstGeom>
          <a:noFill/>
        </p:spPr>
        <p:txBody>
          <a:bodyPr wrap="square" rtlCol="0">
            <a:spAutoFit/>
          </a:bodyPr>
          <a:lstStyle/>
          <a:p>
            <a:r>
              <a:rPr lang="en-US" sz="1400"/>
              <a:t>No third party carries out additional regulation, thereby increasing the cost of the supply chain infrastructure</a:t>
            </a:r>
            <a:endParaRPr lang="en-US" sz="1000"/>
          </a:p>
        </p:txBody>
      </p:sp>
      <p:sp>
        <p:nvSpPr>
          <p:cNvPr id="16" name="TextBox 15">
            <a:extLst>
              <a:ext uri="{FF2B5EF4-FFF2-40B4-BE49-F238E27FC236}">
                <a16:creationId xmlns:a16="http://schemas.microsoft.com/office/drawing/2014/main" id="{5C31EAD9-5FF7-4B7D-B99D-3F817C101327}"/>
              </a:ext>
            </a:extLst>
          </p:cNvPr>
          <p:cNvSpPr txBox="1"/>
          <p:nvPr/>
        </p:nvSpPr>
        <p:spPr>
          <a:xfrm>
            <a:off x="9627713" y="3585932"/>
            <a:ext cx="2508161" cy="2031325"/>
          </a:xfrm>
          <a:prstGeom prst="rect">
            <a:avLst/>
          </a:prstGeom>
          <a:noFill/>
        </p:spPr>
        <p:txBody>
          <a:bodyPr wrap="square" rtlCol="0">
            <a:spAutoFit/>
          </a:bodyPr>
          <a:lstStyle/>
          <a:p>
            <a:pPr lvl="0"/>
            <a:r>
              <a:rPr lang="en-US" sz="1400"/>
              <a:t>RESILIANCE is that all data is resistant to natural disasters, server damage, fires and so on because of its distributed nature, ie there are many people who hold the copy, so that damage in one node can still be recovered by copying from another node.</a:t>
            </a:r>
          </a:p>
        </p:txBody>
      </p:sp>
      <p:grpSp>
        <p:nvGrpSpPr>
          <p:cNvPr id="17" name="Group 16">
            <a:extLst>
              <a:ext uri="{FF2B5EF4-FFF2-40B4-BE49-F238E27FC236}">
                <a16:creationId xmlns:a16="http://schemas.microsoft.com/office/drawing/2014/main" id="{C1DDCFAE-15FC-40D8-BD8C-B36229D5D6EE}"/>
              </a:ext>
            </a:extLst>
          </p:cNvPr>
          <p:cNvGrpSpPr/>
          <p:nvPr/>
        </p:nvGrpSpPr>
        <p:grpSpPr>
          <a:xfrm>
            <a:off x="505170" y="816574"/>
            <a:ext cx="1879057" cy="1478704"/>
            <a:chOff x="10730" y="588293"/>
            <a:chExt cx="2457946" cy="1934255"/>
          </a:xfrm>
        </p:grpSpPr>
        <p:cxnSp>
          <p:nvCxnSpPr>
            <p:cNvPr id="18" name="Straight Arrow Connector 17">
              <a:extLst>
                <a:ext uri="{FF2B5EF4-FFF2-40B4-BE49-F238E27FC236}">
                  <a16:creationId xmlns:a16="http://schemas.microsoft.com/office/drawing/2014/main" id="{FE8591FF-B588-49BE-A4FC-E5FC44F159C5}"/>
                </a:ext>
              </a:extLst>
            </p:cNvPr>
            <p:cNvCxnSpPr/>
            <p:nvPr/>
          </p:nvCxnSpPr>
          <p:spPr>
            <a:xfrm>
              <a:off x="1181960" y="1866330"/>
              <a:ext cx="42308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F800190-E2DC-4359-8501-6FE596B06F99}"/>
                </a:ext>
              </a:extLst>
            </p:cNvPr>
            <p:cNvCxnSpPr>
              <a:cxnSpLocks/>
            </p:cNvCxnSpPr>
            <p:nvPr/>
          </p:nvCxnSpPr>
          <p:spPr>
            <a:xfrm flipH="1">
              <a:off x="1181960" y="2146109"/>
              <a:ext cx="42308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E917238C-1DE2-4A2F-813B-21DD765F5B88}"/>
                </a:ext>
              </a:extLst>
            </p:cNvPr>
            <p:cNvGrpSpPr/>
            <p:nvPr/>
          </p:nvGrpSpPr>
          <p:grpSpPr>
            <a:xfrm>
              <a:off x="1782712" y="1592695"/>
              <a:ext cx="685964" cy="912621"/>
              <a:chOff x="5560090" y="1847707"/>
              <a:chExt cx="685964" cy="912621"/>
            </a:xfrm>
            <a:solidFill>
              <a:schemeClr val="accent1"/>
            </a:solidFill>
          </p:grpSpPr>
          <p:sp>
            <p:nvSpPr>
              <p:cNvPr id="36" name="Oval 35">
                <a:extLst>
                  <a:ext uri="{FF2B5EF4-FFF2-40B4-BE49-F238E27FC236}">
                    <a16:creationId xmlns:a16="http://schemas.microsoft.com/office/drawing/2014/main" id="{EDD80B1C-F063-4459-9172-832FBDD38C01}"/>
                  </a:ext>
                </a:extLst>
              </p:cNvPr>
              <p:cNvSpPr/>
              <p:nvPr/>
            </p:nvSpPr>
            <p:spPr>
              <a:xfrm>
                <a:off x="5724318" y="1847707"/>
                <a:ext cx="368791" cy="3235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39FBAB2-3CCD-491D-878A-8BB6FD255E60}"/>
                  </a:ext>
                </a:extLst>
              </p:cNvPr>
              <p:cNvSpPr/>
              <p:nvPr/>
            </p:nvSpPr>
            <p:spPr>
              <a:xfrm>
                <a:off x="5560090" y="2210107"/>
                <a:ext cx="685964" cy="55022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6843844-55F1-4CAC-8AA5-04087D5019D2}"/>
                </a:ext>
              </a:extLst>
            </p:cNvPr>
            <p:cNvSpPr/>
            <p:nvPr/>
          </p:nvSpPr>
          <p:spPr>
            <a:xfrm>
              <a:off x="219134" y="1898875"/>
              <a:ext cx="707457" cy="5555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Isosceles Triangle 21">
              <a:extLst>
                <a:ext uri="{FF2B5EF4-FFF2-40B4-BE49-F238E27FC236}">
                  <a16:creationId xmlns:a16="http://schemas.microsoft.com/office/drawing/2014/main" id="{719C8DEE-9184-4789-8C1D-0AFAA0FC39DE}"/>
                </a:ext>
              </a:extLst>
            </p:cNvPr>
            <p:cNvSpPr/>
            <p:nvPr/>
          </p:nvSpPr>
          <p:spPr>
            <a:xfrm>
              <a:off x="65383" y="1543582"/>
              <a:ext cx="1008445" cy="3552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Rounded Corners 22">
              <a:extLst>
                <a:ext uri="{FF2B5EF4-FFF2-40B4-BE49-F238E27FC236}">
                  <a16:creationId xmlns:a16="http://schemas.microsoft.com/office/drawing/2014/main" id="{865C0430-4635-48F2-B785-59944BF7AE61}"/>
                </a:ext>
              </a:extLst>
            </p:cNvPr>
            <p:cNvSpPr/>
            <p:nvPr/>
          </p:nvSpPr>
          <p:spPr>
            <a:xfrm>
              <a:off x="404375" y="2060902"/>
              <a:ext cx="332641" cy="4433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F33A4BCD-A560-4F0E-889A-84C979F7845C}"/>
                </a:ext>
              </a:extLst>
            </p:cNvPr>
            <p:cNvSpPr/>
            <p:nvPr/>
          </p:nvSpPr>
          <p:spPr>
            <a:xfrm>
              <a:off x="10730" y="2437919"/>
              <a:ext cx="1124261" cy="846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0103FB2-DC25-49C8-8549-61963AA1E1F3}"/>
                </a:ext>
              </a:extLst>
            </p:cNvPr>
            <p:cNvGrpSpPr/>
            <p:nvPr/>
          </p:nvGrpSpPr>
          <p:grpSpPr>
            <a:xfrm>
              <a:off x="447084" y="2127898"/>
              <a:ext cx="244961" cy="295654"/>
              <a:chOff x="5560090" y="1847707"/>
              <a:chExt cx="685964" cy="912621"/>
            </a:xfrm>
            <a:solidFill>
              <a:schemeClr val="accent4">
                <a:lumMod val="60000"/>
                <a:lumOff val="40000"/>
              </a:schemeClr>
            </a:solidFill>
          </p:grpSpPr>
          <p:sp>
            <p:nvSpPr>
              <p:cNvPr id="34" name="Oval 33">
                <a:extLst>
                  <a:ext uri="{FF2B5EF4-FFF2-40B4-BE49-F238E27FC236}">
                    <a16:creationId xmlns:a16="http://schemas.microsoft.com/office/drawing/2014/main" id="{0D53D450-C5D1-47A0-A6FA-3E111EB87073}"/>
                  </a:ext>
                </a:extLst>
              </p:cNvPr>
              <p:cNvSpPr/>
              <p:nvPr/>
            </p:nvSpPr>
            <p:spPr>
              <a:xfrm>
                <a:off x="5724318" y="1847707"/>
                <a:ext cx="368791" cy="3235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5FD26E8-2F50-49FF-AD0A-EAADC0BD05CE}"/>
                  </a:ext>
                </a:extLst>
              </p:cNvPr>
              <p:cNvSpPr/>
              <p:nvPr/>
            </p:nvSpPr>
            <p:spPr>
              <a:xfrm>
                <a:off x="5560090" y="2210107"/>
                <a:ext cx="685964" cy="55022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BB803FF-CFE9-43A7-8A35-AFF0B3245AB1}"/>
                </a:ext>
              </a:extLst>
            </p:cNvPr>
            <p:cNvSpPr/>
            <p:nvPr/>
          </p:nvSpPr>
          <p:spPr>
            <a:xfrm>
              <a:off x="1031196" y="943586"/>
              <a:ext cx="707457" cy="5555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Isosceles Triangle 26">
              <a:extLst>
                <a:ext uri="{FF2B5EF4-FFF2-40B4-BE49-F238E27FC236}">
                  <a16:creationId xmlns:a16="http://schemas.microsoft.com/office/drawing/2014/main" id="{A77AA4FC-95D2-471E-8392-8196ECFA5E79}"/>
                </a:ext>
              </a:extLst>
            </p:cNvPr>
            <p:cNvSpPr/>
            <p:nvPr/>
          </p:nvSpPr>
          <p:spPr>
            <a:xfrm>
              <a:off x="877445" y="588293"/>
              <a:ext cx="1008445" cy="3552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Rounded Corners 27">
              <a:extLst>
                <a:ext uri="{FF2B5EF4-FFF2-40B4-BE49-F238E27FC236}">
                  <a16:creationId xmlns:a16="http://schemas.microsoft.com/office/drawing/2014/main" id="{C33C8F42-1E4B-4FA1-BAA6-9B236DC9DA80}"/>
                </a:ext>
              </a:extLst>
            </p:cNvPr>
            <p:cNvSpPr/>
            <p:nvPr/>
          </p:nvSpPr>
          <p:spPr>
            <a:xfrm>
              <a:off x="1216437" y="1105613"/>
              <a:ext cx="332641" cy="4433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ACCB5C1A-A4F9-4FBC-86D4-90F2CFBB8C5E}"/>
                </a:ext>
              </a:extLst>
            </p:cNvPr>
            <p:cNvSpPr/>
            <p:nvPr/>
          </p:nvSpPr>
          <p:spPr>
            <a:xfrm>
              <a:off x="822792" y="1482630"/>
              <a:ext cx="1124261" cy="846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388D744-0340-42CF-B18B-4103FDB04F42}"/>
                </a:ext>
              </a:extLst>
            </p:cNvPr>
            <p:cNvGrpSpPr/>
            <p:nvPr/>
          </p:nvGrpSpPr>
          <p:grpSpPr>
            <a:xfrm>
              <a:off x="1259146" y="1172609"/>
              <a:ext cx="244961" cy="295654"/>
              <a:chOff x="5560090" y="1847707"/>
              <a:chExt cx="685964" cy="912621"/>
            </a:xfrm>
            <a:solidFill>
              <a:schemeClr val="accent4">
                <a:lumMod val="60000"/>
                <a:lumOff val="40000"/>
              </a:schemeClr>
            </a:solidFill>
          </p:grpSpPr>
          <p:sp>
            <p:nvSpPr>
              <p:cNvPr id="32" name="Oval 31">
                <a:extLst>
                  <a:ext uri="{FF2B5EF4-FFF2-40B4-BE49-F238E27FC236}">
                    <a16:creationId xmlns:a16="http://schemas.microsoft.com/office/drawing/2014/main" id="{F7B122DE-8FBF-4D26-895B-F9939AE36060}"/>
                  </a:ext>
                </a:extLst>
              </p:cNvPr>
              <p:cNvSpPr/>
              <p:nvPr/>
            </p:nvSpPr>
            <p:spPr>
              <a:xfrm>
                <a:off x="5724318" y="1847707"/>
                <a:ext cx="368791" cy="3235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04E77B84-10B4-4CF4-A812-EF9B1FEEE942}"/>
                  </a:ext>
                </a:extLst>
              </p:cNvPr>
              <p:cNvSpPr/>
              <p:nvPr/>
            </p:nvSpPr>
            <p:spPr>
              <a:xfrm>
                <a:off x="5560090" y="2210107"/>
                <a:ext cx="685964" cy="55022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Multiplication Sign 30">
              <a:extLst>
                <a:ext uri="{FF2B5EF4-FFF2-40B4-BE49-F238E27FC236}">
                  <a16:creationId xmlns:a16="http://schemas.microsoft.com/office/drawing/2014/main" id="{A1261FB3-F7E5-4226-B735-0A4AFF56DAC0}"/>
                </a:ext>
              </a:extLst>
            </p:cNvPr>
            <p:cNvSpPr/>
            <p:nvPr/>
          </p:nvSpPr>
          <p:spPr>
            <a:xfrm>
              <a:off x="822792" y="657402"/>
              <a:ext cx="1120501" cy="1027470"/>
            </a:xfrm>
            <a:prstGeom prst="mathMultiply">
              <a:avLst>
                <a:gd name="adj1" fmla="val 1330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54D1D5F6-F99D-400B-82E0-A81DA9FC23BF}"/>
              </a:ext>
            </a:extLst>
          </p:cNvPr>
          <p:cNvGrpSpPr/>
          <p:nvPr/>
        </p:nvGrpSpPr>
        <p:grpSpPr>
          <a:xfrm>
            <a:off x="613667" y="2754167"/>
            <a:ext cx="4478098" cy="1660862"/>
            <a:chOff x="613667" y="2754167"/>
            <a:chExt cx="4478098" cy="1660862"/>
          </a:xfrm>
        </p:grpSpPr>
        <p:pic>
          <p:nvPicPr>
            <p:cNvPr id="39" name="Graphic 13" descr="Detective">
              <a:extLst>
                <a:ext uri="{FF2B5EF4-FFF2-40B4-BE49-F238E27FC236}">
                  <a16:creationId xmlns:a16="http://schemas.microsoft.com/office/drawing/2014/main" id="{1A123011-9184-4E35-9EF8-DCA7F66D0429}"/>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5299" y="2832402"/>
              <a:ext cx="770940" cy="726262"/>
            </a:xfrm>
            <a:prstGeom prst="rect">
              <a:avLst/>
            </a:prstGeom>
          </p:spPr>
        </p:pic>
        <p:cxnSp>
          <p:nvCxnSpPr>
            <p:cNvPr id="40" name="Straight Arrow Connector 39">
              <a:extLst>
                <a:ext uri="{FF2B5EF4-FFF2-40B4-BE49-F238E27FC236}">
                  <a16:creationId xmlns:a16="http://schemas.microsoft.com/office/drawing/2014/main" id="{A18CDB3E-551F-4702-9CE9-C1D0901ACF4E}"/>
                </a:ext>
              </a:extLst>
            </p:cNvPr>
            <p:cNvCxnSpPr/>
            <p:nvPr/>
          </p:nvCxnSpPr>
          <p:spPr>
            <a:xfrm>
              <a:off x="1509052" y="3684405"/>
              <a:ext cx="32343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5B4465-90A4-47C7-BBF4-401B77432E58}"/>
                </a:ext>
              </a:extLst>
            </p:cNvPr>
            <p:cNvCxnSpPr>
              <a:cxnSpLocks/>
            </p:cNvCxnSpPr>
            <p:nvPr/>
          </p:nvCxnSpPr>
          <p:spPr>
            <a:xfrm flipH="1">
              <a:off x="1509052" y="3898291"/>
              <a:ext cx="32343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FF74899E-6EA7-403C-94C9-C472EF455459}"/>
                </a:ext>
              </a:extLst>
            </p:cNvPr>
            <p:cNvGrpSpPr/>
            <p:nvPr/>
          </p:nvGrpSpPr>
          <p:grpSpPr>
            <a:xfrm>
              <a:off x="1968316" y="3475216"/>
              <a:ext cx="524408" cy="697683"/>
              <a:chOff x="5560090" y="1847707"/>
              <a:chExt cx="685964" cy="912621"/>
            </a:xfrm>
            <a:solidFill>
              <a:schemeClr val="accent1"/>
            </a:solidFill>
          </p:grpSpPr>
          <p:sp>
            <p:nvSpPr>
              <p:cNvPr id="53" name="Oval 52">
                <a:extLst>
                  <a:ext uri="{FF2B5EF4-FFF2-40B4-BE49-F238E27FC236}">
                    <a16:creationId xmlns:a16="http://schemas.microsoft.com/office/drawing/2014/main" id="{75ACAE9F-1582-4731-B2A5-A4E076538349}"/>
                  </a:ext>
                </a:extLst>
              </p:cNvPr>
              <p:cNvSpPr/>
              <p:nvPr/>
            </p:nvSpPr>
            <p:spPr>
              <a:xfrm>
                <a:off x="5724318" y="1847707"/>
                <a:ext cx="368791" cy="3235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1DBD5360-AD50-47A0-B02D-BB617A2AE7EC}"/>
                  </a:ext>
                </a:extLst>
              </p:cNvPr>
              <p:cNvSpPr/>
              <p:nvPr/>
            </p:nvSpPr>
            <p:spPr>
              <a:xfrm>
                <a:off x="5560090" y="2210107"/>
                <a:ext cx="685964" cy="55022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0F1A0855-C1B4-425C-82F5-B74BCA64ED7F}"/>
                </a:ext>
              </a:extLst>
            </p:cNvPr>
            <p:cNvSpPr/>
            <p:nvPr/>
          </p:nvSpPr>
          <p:spPr>
            <a:xfrm>
              <a:off x="772988" y="3709285"/>
              <a:ext cx="540839" cy="424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Isosceles Triangle 43">
              <a:extLst>
                <a:ext uri="{FF2B5EF4-FFF2-40B4-BE49-F238E27FC236}">
                  <a16:creationId xmlns:a16="http://schemas.microsoft.com/office/drawing/2014/main" id="{4887DAE6-6B9E-4DF7-BEF7-266F12501A04}"/>
                </a:ext>
              </a:extLst>
            </p:cNvPr>
            <p:cNvSpPr/>
            <p:nvPr/>
          </p:nvSpPr>
          <p:spPr>
            <a:xfrm>
              <a:off x="655448" y="3437670"/>
              <a:ext cx="770939" cy="27161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Rectangle: Rounded Corners 44">
              <a:extLst>
                <a:ext uri="{FF2B5EF4-FFF2-40B4-BE49-F238E27FC236}">
                  <a16:creationId xmlns:a16="http://schemas.microsoft.com/office/drawing/2014/main" id="{F0A765E2-5EA4-4503-BCF2-37C5660F0288}"/>
                </a:ext>
              </a:extLst>
            </p:cNvPr>
            <p:cNvSpPr/>
            <p:nvPr/>
          </p:nvSpPr>
          <p:spPr>
            <a:xfrm>
              <a:off x="914602" y="3833152"/>
              <a:ext cx="254298" cy="33890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4C381F61-1B51-47FA-B525-8293F7111E15}"/>
                </a:ext>
              </a:extLst>
            </p:cNvPr>
            <p:cNvSpPr/>
            <p:nvPr/>
          </p:nvSpPr>
          <p:spPr>
            <a:xfrm>
              <a:off x="613667" y="4121375"/>
              <a:ext cx="859478" cy="6469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9AEC6279-056E-4704-9D08-2BCDCE2E7271}"/>
                </a:ext>
              </a:extLst>
            </p:cNvPr>
            <p:cNvGrpSpPr/>
            <p:nvPr/>
          </p:nvGrpSpPr>
          <p:grpSpPr>
            <a:xfrm>
              <a:off x="947252" y="3884369"/>
              <a:ext cx="187268" cy="226022"/>
              <a:chOff x="5560090" y="1847707"/>
              <a:chExt cx="685964" cy="912621"/>
            </a:xfrm>
            <a:solidFill>
              <a:schemeClr val="accent4">
                <a:lumMod val="60000"/>
                <a:lumOff val="40000"/>
              </a:schemeClr>
            </a:solidFill>
          </p:grpSpPr>
          <p:sp>
            <p:nvSpPr>
              <p:cNvPr id="51" name="Oval 50">
                <a:extLst>
                  <a:ext uri="{FF2B5EF4-FFF2-40B4-BE49-F238E27FC236}">
                    <a16:creationId xmlns:a16="http://schemas.microsoft.com/office/drawing/2014/main" id="{7C99424E-22E0-4DFB-B033-1927A14EB8C1}"/>
                  </a:ext>
                </a:extLst>
              </p:cNvPr>
              <p:cNvSpPr/>
              <p:nvPr/>
            </p:nvSpPr>
            <p:spPr>
              <a:xfrm>
                <a:off x="5724318" y="1847707"/>
                <a:ext cx="368791" cy="3235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0C867E19-1FED-49D0-8FAD-6B2DA97F939A}"/>
                  </a:ext>
                </a:extLst>
              </p:cNvPr>
              <p:cNvSpPr/>
              <p:nvPr/>
            </p:nvSpPr>
            <p:spPr>
              <a:xfrm>
                <a:off x="5560090" y="2210107"/>
                <a:ext cx="685964" cy="55022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Multiplication Sign 47">
              <a:extLst>
                <a:ext uri="{FF2B5EF4-FFF2-40B4-BE49-F238E27FC236}">
                  <a16:creationId xmlns:a16="http://schemas.microsoft.com/office/drawing/2014/main" id="{7C348975-D6FE-4050-A606-C8F78D784E6B}"/>
                </a:ext>
              </a:extLst>
            </p:cNvPr>
            <p:cNvSpPr/>
            <p:nvPr/>
          </p:nvSpPr>
          <p:spPr>
            <a:xfrm>
              <a:off x="1233615" y="2820987"/>
              <a:ext cx="856604" cy="785483"/>
            </a:xfrm>
            <a:prstGeom prst="mathMultiply">
              <a:avLst>
                <a:gd name="adj1" fmla="val 1330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F1DDD60-C96E-40F0-97D8-399D11251087}"/>
                </a:ext>
              </a:extLst>
            </p:cNvPr>
            <p:cNvSpPr txBox="1"/>
            <p:nvPr/>
          </p:nvSpPr>
          <p:spPr>
            <a:xfrm>
              <a:off x="2717055" y="2754167"/>
              <a:ext cx="2374710" cy="369332"/>
            </a:xfrm>
            <a:prstGeom prst="rect">
              <a:avLst/>
            </a:prstGeom>
            <a:noFill/>
          </p:spPr>
          <p:txBody>
            <a:bodyPr wrap="square" rtlCol="0">
              <a:spAutoFit/>
            </a:bodyPr>
            <a:lstStyle/>
            <a:p>
              <a:r>
                <a:rPr lang="id-ID"/>
                <a:t>SECURE &amp; TRUSTED</a:t>
              </a:r>
              <a:endParaRPr lang="en-US"/>
            </a:p>
          </p:txBody>
        </p:sp>
        <p:sp>
          <p:nvSpPr>
            <p:cNvPr id="50" name="TextBox 49">
              <a:extLst>
                <a:ext uri="{FF2B5EF4-FFF2-40B4-BE49-F238E27FC236}">
                  <a16:creationId xmlns:a16="http://schemas.microsoft.com/office/drawing/2014/main" id="{B0945436-21CD-4B2E-8A79-763E714C8025}"/>
                </a:ext>
              </a:extLst>
            </p:cNvPr>
            <p:cNvSpPr txBox="1"/>
            <p:nvPr/>
          </p:nvSpPr>
          <p:spPr>
            <a:xfrm>
              <a:off x="2722608" y="3030034"/>
              <a:ext cx="1771775" cy="1384995"/>
            </a:xfrm>
            <a:prstGeom prst="rect">
              <a:avLst/>
            </a:prstGeom>
            <a:noFill/>
          </p:spPr>
          <p:txBody>
            <a:bodyPr wrap="square" rtlCol="0">
              <a:spAutoFit/>
            </a:bodyPr>
            <a:lstStyle/>
            <a:p>
              <a:r>
                <a:rPr lang="en-US" sz="1400"/>
                <a:t>Services running on blockchain are known to have relatively secure protocols compared to other protocols</a:t>
              </a:r>
              <a:endParaRPr lang="en-US" sz="1000"/>
            </a:p>
          </p:txBody>
        </p:sp>
      </p:grpSp>
      <p:cxnSp>
        <p:nvCxnSpPr>
          <p:cNvPr id="55" name="Straight Arrow Connector 54">
            <a:extLst>
              <a:ext uri="{FF2B5EF4-FFF2-40B4-BE49-F238E27FC236}">
                <a16:creationId xmlns:a16="http://schemas.microsoft.com/office/drawing/2014/main" id="{96B854B2-EA6E-40C4-88BB-1755BC41016E}"/>
              </a:ext>
            </a:extLst>
          </p:cNvPr>
          <p:cNvCxnSpPr/>
          <p:nvPr/>
        </p:nvCxnSpPr>
        <p:spPr>
          <a:xfrm>
            <a:off x="1670770" y="5312834"/>
            <a:ext cx="32343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DA18F71-5AD4-4FBD-A275-F540D7087AFD}"/>
              </a:ext>
            </a:extLst>
          </p:cNvPr>
          <p:cNvCxnSpPr>
            <a:cxnSpLocks/>
          </p:cNvCxnSpPr>
          <p:nvPr/>
        </p:nvCxnSpPr>
        <p:spPr>
          <a:xfrm flipH="1">
            <a:off x="1670770" y="5526720"/>
            <a:ext cx="32343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D3286950-5805-4F1D-8127-2A75E77F4703}"/>
              </a:ext>
            </a:extLst>
          </p:cNvPr>
          <p:cNvGrpSpPr/>
          <p:nvPr/>
        </p:nvGrpSpPr>
        <p:grpSpPr>
          <a:xfrm>
            <a:off x="2130034" y="5103645"/>
            <a:ext cx="524408" cy="697683"/>
            <a:chOff x="5560090" y="1847707"/>
            <a:chExt cx="685964" cy="912621"/>
          </a:xfrm>
          <a:solidFill>
            <a:schemeClr val="accent1"/>
          </a:solidFill>
        </p:grpSpPr>
        <p:sp>
          <p:nvSpPr>
            <p:cNvPr id="58" name="Oval 57">
              <a:extLst>
                <a:ext uri="{FF2B5EF4-FFF2-40B4-BE49-F238E27FC236}">
                  <a16:creationId xmlns:a16="http://schemas.microsoft.com/office/drawing/2014/main" id="{5DE22400-3BCC-4E42-B85C-391DE1397F7E}"/>
                </a:ext>
              </a:extLst>
            </p:cNvPr>
            <p:cNvSpPr/>
            <p:nvPr/>
          </p:nvSpPr>
          <p:spPr>
            <a:xfrm>
              <a:off x="5724318" y="1847707"/>
              <a:ext cx="368791" cy="3235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FDE35CEE-BA33-413C-8C7F-B1E1648DD884}"/>
                </a:ext>
              </a:extLst>
            </p:cNvPr>
            <p:cNvSpPr/>
            <p:nvPr/>
          </p:nvSpPr>
          <p:spPr>
            <a:xfrm>
              <a:off x="5560090" y="2210107"/>
              <a:ext cx="685964" cy="55022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a:extLst>
              <a:ext uri="{FF2B5EF4-FFF2-40B4-BE49-F238E27FC236}">
                <a16:creationId xmlns:a16="http://schemas.microsoft.com/office/drawing/2014/main" id="{EF73230F-AA10-49CF-B2C9-E8C12994EDE5}"/>
              </a:ext>
            </a:extLst>
          </p:cNvPr>
          <p:cNvSpPr txBox="1"/>
          <p:nvPr/>
        </p:nvSpPr>
        <p:spPr>
          <a:xfrm>
            <a:off x="2669126" y="4706906"/>
            <a:ext cx="2374710" cy="369332"/>
          </a:xfrm>
          <a:prstGeom prst="rect">
            <a:avLst/>
          </a:prstGeom>
          <a:noFill/>
        </p:spPr>
        <p:txBody>
          <a:bodyPr wrap="square" rtlCol="0">
            <a:spAutoFit/>
          </a:bodyPr>
          <a:lstStyle/>
          <a:p>
            <a:r>
              <a:rPr lang="id-ID"/>
              <a:t>GLOBAL SERVICES</a:t>
            </a:r>
            <a:endParaRPr lang="en-US"/>
          </a:p>
        </p:txBody>
      </p:sp>
      <p:sp>
        <p:nvSpPr>
          <p:cNvPr id="61" name="TextBox 60">
            <a:extLst>
              <a:ext uri="{FF2B5EF4-FFF2-40B4-BE49-F238E27FC236}">
                <a16:creationId xmlns:a16="http://schemas.microsoft.com/office/drawing/2014/main" id="{0E3739DA-28FA-4F97-A2C3-3B2EB6416116}"/>
              </a:ext>
            </a:extLst>
          </p:cNvPr>
          <p:cNvSpPr txBox="1"/>
          <p:nvPr/>
        </p:nvSpPr>
        <p:spPr>
          <a:xfrm>
            <a:off x="2674679" y="4982773"/>
            <a:ext cx="1771775" cy="954107"/>
          </a:xfrm>
          <a:prstGeom prst="rect">
            <a:avLst/>
          </a:prstGeom>
          <a:noFill/>
        </p:spPr>
        <p:txBody>
          <a:bodyPr wrap="square" rtlCol="0">
            <a:spAutoFit/>
          </a:bodyPr>
          <a:lstStyle/>
          <a:p>
            <a:r>
              <a:rPr lang="en-US" sz="1400"/>
              <a:t>Services can be accessed regionally and globally throughout the world</a:t>
            </a:r>
            <a:endParaRPr lang="en-US" sz="1000"/>
          </a:p>
        </p:txBody>
      </p:sp>
      <p:pic>
        <p:nvPicPr>
          <p:cNvPr id="62" name="Picture 61" descr="A picture containing balloon, soccer, ball&#10;&#10;Description automatically generated">
            <a:extLst>
              <a:ext uri="{FF2B5EF4-FFF2-40B4-BE49-F238E27FC236}">
                <a16:creationId xmlns:a16="http://schemas.microsoft.com/office/drawing/2014/main" id="{2CB734C3-7A40-4593-8762-BED9B0DBEF3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58798" y="4751928"/>
            <a:ext cx="1381163" cy="1389303"/>
          </a:xfrm>
          <a:prstGeom prst="rect">
            <a:avLst/>
          </a:prstGeom>
        </p:spPr>
      </p:pic>
      <p:sp>
        <p:nvSpPr>
          <p:cNvPr id="63" name="TextBox 62">
            <a:extLst>
              <a:ext uri="{FF2B5EF4-FFF2-40B4-BE49-F238E27FC236}">
                <a16:creationId xmlns:a16="http://schemas.microsoft.com/office/drawing/2014/main" id="{008A49FD-A260-47D3-9D65-82412D2A44A7}"/>
              </a:ext>
            </a:extLst>
          </p:cNvPr>
          <p:cNvSpPr txBox="1"/>
          <p:nvPr/>
        </p:nvSpPr>
        <p:spPr>
          <a:xfrm>
            <a:off x="210775" y="6147129"/>
            <a:ext cx="1841988" cy="369332"/>
          </a:xfrm>
          <a:prstGeom prst="rect">
            <a:avLst/>
          </a:prstGeom>
          <a:noFill/>
        </p:spPr>
        <p:txBody>
          <a:bodyPr wrap="square" rtlCol="0">
            <a:spAutoFit/>
          </a:bodyPr>
          <a:lstStyle/>
          <a:p>
            <a:r>
              <a:rPr lang="en-US" sz="900">
                <a:hlinkClick r:id="rId7" tooltip="https://commons.wikimedia.org/wiki/File:Globe_Atlantic.svg"/>
              </a:rPr>
              <a:t>This Photo</a:t>
            </a:r>
            <a:r>
              <a:rPr lang="en-US" sz="900"/>
              <a:t> by Unknown Author is licensed under </a:t>
            </a:r>
            <a:r>
              <a:rPr lang="en-US" sz="900">
                <a:hlinkClick r:id="rId8" tooltip="https://creativecommons.org/licenses/by-sa/3.0/"/>
              </a:rPr>
              <a:t>CC BY-SA</a:t>
            </a:r>
            <a:endParaRPr lang="en-US" sz="900"/>
          </a:p>
        </p:txBody>
      </p:sp>
      <p:sp>
        <p:nvSpPr>
          <p:cNvPr id="64" name="Cube 63">
            <a:extLst>
              <a:ext uri="{FF2B5EF4-FFF2-40B4-BE49-F238E27FC236}">
                <a16:creationId xmlns:a16="http://schemas.microsoft.com/office/drawing/2014/main" id="{D9E5ECFA-4CC5-402B-A9E9-F5C456D0A634}"/>
              </a:ext>
            </a:extLst>
          </p:cNvPr>
          <p:cNvSpPr/>
          <p:nvPr/>
        </p:nvSpPr>
        <p:spPr>
          <a:xfrm>
            <a:off x="6353344" y="816574"/>
            <a:ext cx="904824" cy="811089"/>
          </a:xfrm>
          <a:prstGeom prst="cub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a:t>hash </a:t>
            </a:r>
          </a:p>
          <a:p>
            <a:pPr algn="ctr"/>
            <a:r>
              <a:rPr lang="id-ID" sz="1400"/>
              <a:t>1</a:t>
            </a:r>
            <a:endParaRPr lang="en-US" sz="1400"/>
          </a:p>
        </p:txBody>
      </p:sp>
      <p:sp>
        <p:nvSpPr>
          <p:cNvPr id="65" name="Cube 64">
            <a:extLst>
              <a:ext uri="{FF2B5EF4-FFF2-40B4-BE49-F238E27FC236}">
                <a16:creationId xmlns:a16="http://schemas.microsoft.com/office/drawing/2014/main" id="{9FA46989-7172-4C58-B15B-7466CAACA693}"/>
              </a:ext>
            </a:extLst>
          </p:cNvPr>
          <p:cNvSpPr/>
          <p:nvPr/>
        </p:nvSpPr>
        <p:spPr>
          <a:xfrm>
            <a:off x="7617711" y="816574"/>
            <a:ext cx="904824" cy="811089"/>
          </a:xfrm>
          <a:prstGeom prst="cub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a:t>hash </a:t>
            </a:r>
          </a:p>
          <a:p>
            <a:pPr algn="ctr"/>
            <a:r>
              <a:rPr lang="id-ID" sz="1400"/>
              <a:t>2</a:t>
            </a:r>
            <a:endParaRPr lang="en-US" sz="1400"/>
          </a:p>
        </p:txBody>
      </p:sp>
      <p:cxnSp>
        <p:nvCxnSpPr>
          <p:cNvPr id="66" name="Straight Connector 65">
            <a:extLst>
              <a:ext uri="{FF2B5EF4-FFF2-40B4-BE49-F238E27FC236}">
                <a16:creationId xmlns:a16="http://schemas.microsoft.com/office/drawing/2014/main" id="{84BA561F-4A24-4836-B18E-F62B7CC35613}"/>
              </a:ext>
            </a:extLst>
          </p:cNvPr>
          <p:cNvCxnSpPr>
            <a:cxnSpLocks/>
          </p:cNvCxnSpPr>
          <p:nvPr/>
        </p:nvCxnSpPr>
        <p:spPr>
          <a:xfrm flipV="1">
            <a:off x="7108876" y="1300529"/>
            <a:ext cx="577648" cy="1"/>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7" name="Cube 66">
            <a:extLst>
              <a:ext uri="{FF2B5EF4-FFF2-40B4-BE49-F238E27FC236}">
                <a16:creationId xmlns:a16="http://schemas.microsoft.com/office/drawing/2014/main" id="{A16FACF6-10F8-47FE-A60E-CD3C3B7571E5}"/>
              </a:ext>
            </a:extLst>
          </p:cNvPr>
          <p:cNvSpPr/>
          <p:nvPr/>
        </p:nvSpPr>
        <p:spPr>
          <a:xfrm>
            <a:off x="10342169" y="1050382"/>
            <a:ext cx="904824" cy="811089"/>
          </a:xfrm>
          <a:prstGeom prst="cub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a:t>hash </a:t>
            </a:r>
          </a:p>
          <a:p>
            <a:pPr algn="ctr"/>
            <a:r>
              <a:rPr lang="id-ID" sz="1400"/>
              <a:t>2</a:t>
            </a:r>
            <a:endParaRPr lang="en-US" sz="1400"/>
          </a:p>
        </p:txBody>
      </p:sp>
      <p:sp>
        <p:nvSpPr>
          <p:cNvPr id="68" name="Cube 67">
            <a:extLst>
              <a:ext uri="{FF2B5EF4-FFF2-40B4-BE49-F238E27FC236}">
                <a16:creationId xmlns:a16="http://schemas.microsoft.com/office/drawing/2014/main" id="{991E57DC-F660-4629-9B4B-32E91A858555}"/>
              </a:ext>
            </a:extLst>
          </p:cNvPr>
          <p:cNvSpPr/>
          <p:nvPr/>
        </p:nvSpPr>
        <p:spPr>
          <a:xfrm>
            <a:off x="11071770" y="2396276"/>
            <a:ext cx="904824" cy="811089"/>
          </a:xfrm>
          <a:prstGeom prst="cub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a:t>hash </a:t>
            </a:r>
          </a:p>
          <a:p>
            <a:pPr algn="ctr"/>
            <a:r>
              <a:rPr lang="id-ID" sz="1400"/>
              <a:t>3</a:t>
            </a:r>
            <a:endParaRPr lang="en-US" sz="1400"/>
          </a:p>
        </p:txBody>
      </p:sp>
      <p:sp>
        <p:nvSpPr>
          <p:cNvPr id="69" name="Cube 68">
            <a:extLst>
              <a:ext uri="{FF2B5EF4-FFF2-40B4-BE49-F238E27FC236}">
                <a16:creationId xmlns:a16="http://schemas.microsoft.com/office/drawing/2014/main" id="{4F3E1E88-C570-496E-AB34-C45CBE49E44D}"/>
              </a:ext>
            </a:extLst>
          </p:cNvPr>
          <p:cNvSpPr/>
          <p:nvPr/>
        </p:nvSpPr>
        <p:spPr>
          <a:xfrm>
            <a:off x="9478401" y="2394190"/>
            <a:ext cx="904824" cy="811089"/>
          </a:xfrm>
          <a:prstGeom prst="cub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a:t>hash </a:t>
            </a:r>
          </a:p>
          <a:p>
            <a:pPr algn="ctr"/>
            <a:r>
              <a:rPr lang="id-ID" sz="1400"/>
              <a:t>2</a:t>
            </a:r>
            <a:endParaRPr lang="en-US" sz="1400"/>
          </a:p>
        </p:txBody>
      </p:sp>
      <p:cxnSp>
        <p:nvCxnSpPr>
          <p:cNvPr id="70" name="Straight Connector 69">
            <a:extLst>
              <a:ext uri="{FF2B5EF4-FFF2-40B4-BE49-F238E27FC236}">
                <a16:creationId xmlns:a16="http://schemas.microsoft.com/office/drawing/2014/main" id="{92E692F4-9649-4A1C-BD3A-495D8E776DEC}"/>
              </a:ext>
            </a:extLst>
          </p:cNvPr>
          <p:cNvCxnSpPr>
            <a:cxnSpLocks/>
          </p:cNvCxnSpPr>
          <p:nvPr/>
        </p:nvCxnSpPr>
        <p:spPr>
          <a:xfrm>
            <a:off x="10735741" y="1607803"/>
            <a:ext cx="782969" cy="1223588"/>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F19E818-F14C-46F0-BFF4-DFB2DED3143D}"/>
              </a:ext>
            </a:extLst>
          </p:cNvPr>
          <p:cNvCxnSpPr>
            <a:cxnSpLocks/>
          </p:cNvCxnSpPr>
          <p:nvPr/>
        </p:nvCxnSpPr>
        <p:spPr>
          <a:xfrm flipH="1">
            <a:off x="9934460" y="1608813"/>
            <a:ext cx="801281" cy="1211393"/>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07D4AF-0DF3-4D8F-923E-887AD6AD3A27}"/>
              </a:ext>
            </a:extLst>
          </p:cNvPr>
          <p:cNvCxnSpPr>
            <a:cxnSpLocks/>
          </p:cNvCxnSpPr>
          <p:nvPr/>
        </p:nvCxnSpPr>
        <p:spPr>
          <a:xfrm flipH="1">
            <a:off x="9934460" y="2813867"/>
            <a:ext cx="1587898" cy="18536"/>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0D05DC54-499E-4A1C-9B16-CABE7DEAEB7B}"/>
              </a:ext>
            </a:extLst>
          </p:cNvPr>
          <p:cNvGrpSpPr/>
          <p:nvPr/>
        </p:nvGrpSpPr>
        <p:grpSpPr>
          <a:xfrm>
            <a:off x="5390643" y="3964490"/>
            <a:ext cx="3094860" cy="1618745"/>
            <a:chOff x="5148476" y="3949291"/>
            <a:chExt cx="3094860" cy="1618745"/>
          </a:xfrm>
        </p:grpSpPr>
        <p:sp>
          <p:nvSpPr>
            <p:cNvPr id="74" name="Oval 73">
              <a:extLst>
                <a:ext uri="{FF2B5EF4-FFF2-40B4-BE49-F238E27FC236}">
                  <a16:creationId xmlns:a16="http://schemas.microsoft.com/office/drawing/2014/main" id="{01604345-09B7-4366-A8C2-482306ED7F90}"/>
                </a:ext>
              </a:extLst>
            </p:cNvPr>
            <p:cNvSpPr/>
            <p:nvPr/>
          </p:nvSpPr>
          <p:spPr>
            <a:xfrm>
              <a:off x="5182645" y="4055889"/>
              <a:ext cx="1512147" cy="1512147"/>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E002BCC7-5647-4EEB-A1E9-21777FB936F3}"/>
                </a:ext>
              </a:extLst>
            </p:cNvPr>
            <p:cNvSpPr txBox="1"/>
            <p:nvPr/>
          </p:nvSpPr>
          <p:spPr>
            <a:xfrm>
              <a:off x="5569479" y="3949291"/>
              <a:ext cx="769730" cy="646331"/>
            </a:xfrm>
            <a:prstGeom prst="rect">
              <a:avLst/>
            </a:prstGeom>
            <a:noFill/>
          </p:spPr>
          <p:txBody>
            <a:bodyPr wrap="square" rtlCol="0">
              <a:spAutoFit/>
            </a:bodyPr>
            <a:lstStyle/>
            <a:p>
              <a:pPr algn="ctr"/>
              <a:r>
                <a:rPr lang="id-ID" sz="3600" b="1">
                  <a:solidFill>
                    <a:schemeClr val="accent5">
                      <a:lumMod val="75000"/>
                    </a:schemeClr>
                  </a:solidFill>
                </a:rPr>
                <a:t>$</a:t>
              </a:r>
              <a:endParaRPr lang="en-US" sz="3600" b="1">
                <a:solidFill>
                  <a:schemeClr val="accent5">
                    <a:lumMod val="75000"/>
                  </a:schemeClr>
                </a:solidFill>
              </a:endParaRPr>
            </a:p>
          </p:txBody>
        </p:sp>
        <p:sp>
          <p:nvSpPr>
            <p:cNvPr id="76" name="TextBox 75">
              <a:extLst>
                <a:ext uri="{FF2B5EF4-FFF2-40B4-BE49-F238E27FC236}">
                  <a16:creationId xmlns:a16="http://schemas.microsoft.com/office/drawing/2014/main" id="{C94FBE51-9D73-40A3-831B-65F534C891DC}"/>
                </a:ext>
              </a:extLst>
            </p:cNvPr>
            <p:cNvSpPr txBox="1"/>
            <p:nvPr/>
          </p:nvSpPr>
          <p:spPr>
            <a:xfrm>
              <a:off x="5840396" y="4066873"/>
              <a:ext cx="769730" cy="646331"/>
            </a:xfrm>
            <a:prstGeom prst="rect">
              <a:avLst/>
            </a:prstGeom>
            <a:noFill/>
          </p:spPr>
          <p:txBody>
            <a:bodyPr wrap="square" rtlCol="0">
              <a:spAutoFit/>
            </a:bodyPr>
            <a:lstStyle/>
            <a:p>
              <a:pPr algn="ctr"/>
              <a:r>
                <a:rPr lang="id-ID" sz="3600" b="1">
                  <a:solidFill>
                    <a:schemeClr val="accent5">
                      <a:lumMod val="75000"/>
                    </a:schemeClr>
                  </a:solidFill>
                </a:rPr>
                <a:t>$</a:t>
              </a:r>
              <a:endParaRPr lang="en-US" sz="3600" b="1">
                <a:solidFill>
                  <a:schemeClr val="accent5">
                    <a:lumMod val="75000"/>
                  </a:schemeClr>
                </a:solidFill>
              </a:endParaRPr>
            </a:p>
          </p:txBody>
        </p:sp>
        <p:sp>
          <p:nvSpPr>
            <p:cNvPr id="77" name="TextBox 76">
              <a:extLst>
                <a:ext uri="{FF2B5EF4-FFF2-40B4-BE49-F238E27FC236}">
                  <a16:creationId xmlns:a16="http://schemas.microsoft.com/office/drawing/2014/main" id="{A9D163F6-E45E-47D2-AC3A-B9C8077BEB51}"/>
                </a:ext>
              </a:extLst>
            </p:cNvPr>
            <p:cNvSpPr txBox="1"/>
            <p:nvPr/>
          </p:nvSpPr>
          <p:spPr>
            <a:xfrm>
              <a:off x="5416879" y="4835115"/>
              <a:ext cx="769730" cy="646331"/>
            </a:xfrm>
            <a:prstGeom prst="rect">
              <a:avLst/>
            </a:prstGeom>
            <a:noFill/>
          </p:spPr>
          <p:txBody>
            <a:bodyPr wrap="square" rtlCol="0">
              <a:spAutoFit/>
            </a:bodyPr>
            <a:lstStyle/>
            <a:p>
              <a:pPr algn="ctr"/>
              <a:r>
                <a:rPr lang="id-ID" sz="3600" b="1">
                  <a:solidFill>
                    <a:schemeClr val="accent5">
                      <a:lumMod val="75000"/>
                    </a:schemeClr>
                  </a:solidFill>
                </a:rPr>
                <a:t>$</a:t>
              </a:r>
              <a:endParaRPr lang="en-US" sz="3600" b="1">
                <a:solidFill>
                  <a:schemeClr val="accent5">
                    <a:lumMod val="75000"/>
                  </a:schemeClr>
                </a:solidFill>
              </a:endParaRPr>
            </a:p>
          </p:txBody>
        </p:sp>
        <p:sp>
          <p:nvSpPr>
            <p:cNvPr id="78" name="TextBox 77">
              <a:extLst>
                <a:ext uri="{FF2B5EF4-FFF2-40B4-BE49-F238E27FC236}">
                  <a16:creationId xmlns:a16="http://schemas.microsoft.com/office/drawing/2014/main" id="{0A3C04C7-8EDB-4C3F-AD51-58546698F134}"/>
                </a:ext>
              </a:extLst>
            </p:cNvPr>
            <p:cNvSpPr txBox="1"/>
            <p:nvPr/>
          </p:nvSpPr>
          <p:spPr>
            <a:xfrm>
              <a:off x="5762960" y="4886656"/>
              <a:ext cx="769730" cy="646331"/>
            </a:xfrm>
            <a:prstGeom prst="rect">
              <a:avLst/>
            </a:prstGeom>
            <a:noFill/>
          </p:spPr>
          <p:txBody>
            <a:bodyPr wrap="square" rtlCol="0">
              <a:spAutoFit/>
            </a:bodyPr>
            <a:lstStyle/>
            <a:p>
              <a:pPr algn="ctr"/>
              <a:r>
                <a:rPr lang="id-ID" sz="3600" b="1">
                  <a:solidFill>
                    <a:schemeClr val="accent5">
                      <a:lumMod val="75000"/>
                    </a:schemeClr>
                  </a:solidFill>
                </a:rPr>
                <a:t>$</a:t>
              </a:r>
              <a:endParaRPr lang="en-US" sz="3600" b="1">
                <a:solidFill>
                  <a:schemeClr val="accent5">
                    <a:lumMod val="75000"/>
                  </a:schemeClr>
                </a:solidFill>
              </a:endParaRPr>
            </a:p>
          </p:txBody>
        </p:sp>
        <p:sp>
          <p:nvSpPr>
            <p:cNvPr id="79" name="TextBox 78">
              <a:extLst>
                <a:ext uri="{FF2B5EF4-FFF2-40B4-BE49-F238E27FC236}">
                  <a16:creationId xmlns:a16="http://schemas.microsoft.com/office/drawing/2014/main" id="{6BB63033-BE3B-4626-B0A7-99834B750F5D}"/>
                </a:ext>
              </a:extLst>
            </p:cNvPr>
            <p:cNvSpPr txBox="1"/>
            <p:nvPr/>
          </p:nvSpPr>
          <p:spPr>
            <a:xfrm>
              <a:off x="6046178" y="4583034"/>
              <a:ext cx="769730" cy="646331"/>
            </a:xfrm>
            <a:prstGeom prst="rect">
              <a:avLst/>
            </a:prstGeom>
            <a:noFill/>
          </p:spPr>
          <p:txBody>
            <a:bodyPr wrap="square" rtlCol="0">
              <a:spAutoFit/>
            </a:bodyPr>
            <a:lstStyle/>
            <a:p>
              <a:pPr algn="ctr"/>
              <a:r>
                <a:rPr lang="id-ID" sz="3600" b="1">
                  <a:solidFill>
                    <a:schemeClr val="accent5">
                      <a:lumMod val="75000"/>
                    </a:schemeClr>
                  </a:solidFill>
                </a:rPr>
                <a:t>$</a:t>
              </a:r>
              <a:endParaRPr lang="en-US" sz="3600" b="1">
                <a:solidFill>
                  <a:schemeClr val="accent5">
                    <a:lumMod val="75000"/>
                  </a:schemeClr>
                </a:solidFill>
              </a:endParaRPr>
            </a:p>
          </p:txBody>
        </p:sp>
        <p:sp>
          <p:nvSpPr>
            <p:cNvPr id="80" name="TextBox 79">
              <a:extLst>
                <a:ext uri="{FF2B5EF4-FFF2-40B4-BE49-F238E27FC236}">
                  <a16:creationId xmlns:a16="http://schemas.microsoft.com/office/drawing/2014/main" id="{4D4AFA27-A76D-4DE4-88F7-01A6A680ADBF}"/>
                </a:ext>
              </a:extLst>
            </p:cNvPr>
            <p:cNvSpPr txBox="1"/>
            <p:nvPr/>
          </p:nvSpPr>
          <p:spPr>
            <a:xfrm>
              <a:off x="5148476" y="4595622"/>
              <a:ext cx="769730" cy="646331"/>
            </a:xfrm>
            <a:prstGeom prst="rect">
              <a:avLst/>
            </a:prstGeom>
            <a:noFill/>
          </p:spPr>
          <p:txBody>
            <a:bodyPr wrap="square" rtlCol="0">
              <a:spAutoFit/>
            </a:bodyPr>
            <a:lstStyle/>
            <a:p>
              <a:pPr algn="ctr"/>
              <a:r>
                <a:rPr lang="id-ID" sz="3600" b="1">
                  <a:solidFill>
                    <a:schemeClr val="accent5">
                      <a:lumMod val="75000"/>
                    </a:schemeClr>
                  </a:solidFill>
                </a:rPr>
                <a:t>$</a:t>
              </a:r>
              <a:endParaRPr lang="en-US" sz="3600" b="1">
                <a:solidFill>
                  <a:schemeClr val="accent5">
                    <a:lumMod val="75000"/>
                  </a:schemeClr>
                </a:solidFill>
              </a:endParaRPr>
            </a:p>
          </p:txBody>
        </p:sp>
        <p:cxnSp>
          <p:nvCxnSpPr>
            <p:cNvPr id="81" name="Straight Arrow Connector 80">
              <a:extLst>
                <a:ext uri="{FF2B5EF4-FFF2-40B4-BE49-F238E27FC236}">
                  <a16:creationId xmlns:a16="http://schemas.microsoft.com/office/drawing/2014/main" id="{741F0E89-0E00-4D44-B362-38E7C25CE0DF}"/>
                </a:ext>
              </a:extLst>
            </p:cNvPr>
            <p:cNvCxnSpPr/>
            <p:nvPr/>
          </p:nvCxnSpPr>
          <p:spPr>
            <a:xfrm>
              <a:off x="6815908" y="4762982"/>
              <a:ext cx="32343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DE80C33-140F-4B0F-A8EC-CB062C90FA8B}"/>
                </a:ext>
              </a:extLst>
            </p:cNvPr>
            <p:cNvSpPr txBox="1"/>
            <p:nvPr/>
          </p:nvSpPr>
          <p:spPr>
            <a:xfrm>
              <a:off x="5391055" y="4385578"/>
              <a:ext cx="769730" cy="646331"/>
            </a:xfrm>
            <a:prstGeom prst="rect">
              <a:avLst/>
            </a:prstGeom>
            <a:noFill/>
          </p:spPr>
          <p:txBody>
            <a:bodyPr wrap="square" rtlCol="0">
              <a:spAutoFit/>
            </a:bodyPr>
            <a:lstStyle/>
            <a:p>
              <a:pPr algn="ctr"/>
              <a:r>
                <a:rPr lang="id-ID" sz="3600" b="1">
                  <a:solidFill>
                    <a:schemeClr val="accent5">
                      <a:lumMod val="75000"/>
                    </a:schemeClr>
                  </a:solidFill>
                </a:rPr>
                <a:t>$</a:t>
              </a:r>
              <a:endParaRPr lang="en-US" sz="3600" b="1">
                <a:solidFill>
                  <a:schemeClr val="accent5">
                    <a:lumMod val="75000"/>
                  </a:schemeClr>
                </a:solidFill>
              </a:endParaRPr>
            </a:p>
          </p:txBody>
        </p:sp>
        <p:sp>
          <p:nvSpPr>
            <p:cNvPr id="83" name="TextBox 82">
              <a:extLst>
                <a:ext uri="{FF2B5EF4-FFF2-40B4-BE49-F238E27FC236}">
                  <a16:creationId xmlns:a16="http://schemas.microsoft.com/office/drawing/2014/main" id="{82018780-C2BD-463D-BD6B-D976869A0AB6}"/>
                </a:ext>
              </a:extLst>
            </p:cNvPr>
            <p:cNvSpPr txBox="1"/>
            <p:nvPr/>
          </p:nvSpPr>
          <p:spPr>
            <a:xfrm>
              <a:off x="5753147" y="4490039"/>
              <a:ext cx="769730" cy="646331"/>
            </a:xfrm>
            <a:prstGeom prst="rect">
              <a:avLst/>
            </a:prstGeom>
            <a:noFill/>
          </p:spPr>
          <p:txBody>
            <a:bodyPr wrap="square" rtlCol="0">
              <a:spAutoFit/>
            </a:bodyPr>
            <a:lstStyle/>
            <a:p>
              <a:pPr algn="ctr"/>
              <a:r>
                <a:rPr lang="id-ID" sz="3600" b="1">
                  <a:solidFill>
                    <a:schemeClr val="accent5">
                      <a:lumMod val="75000"/>
                    </a:schemeClr>
                  </a:solidFill>
                </a:rPr>
                <a:t>$</a:t>
              </a:r>
              <a:endParaRPr lang="en-US" sz="3600" b="1">
                <a:solidFill>
                  <a:schemeClr val="accent5">
                    <a:lumMod val="75000"/>
                  </a:schemeClr>
                </a:solidFill>
              </a:endParaRPr>
            </a:p>
          </p:txBody>
        </p:sp>
        <p:sp>
          <p:nvSpPr>
            <p:cNvPr id="84" name="TextBox 83">
              <a:extLst>
                <a:ext uri="{FF2B5EF4-FFF2-40B4-BE49-F238E27FC236}">
                  <a16:creationId xmlns:a16="http://schemas.microsoft.com/office/drawing/2014/main" id="{29A924E5-F24E-4414-A1CC-578E978410BA}"/>
                </a:ext>
              </a:extLst>
            </p:cNvPr>
            <p:cNvSpPr txBox="1"/>
            <p:nvPr/>
          </p:nvSpPr>
          <p:spPr>
            <a:xfrm>
              <a:off x="5182645" y="4116651"/>
              <a:ext cx="769730" cy="646331"/>
            </a:xfrm>
            <a:prstGeom prst="rect">
              <a:avLst/>
            </a:prstGeom>
            <a:noFill/>
          </p:spPr>
          <p:txBody>
            <a:bodyPr wrap="square" rtlCol="0">
              <a:spAutoFit/>
            </a:bodyPr>
            <a:lstStyle/>
            <a:p>
              <a:pPr algn="ctr"/>
              <a:r>
                <a:rPr lang="id-ID" sz="3600" b="1">
                  <a:solidFill>
                    <a:schemeClr val="accent5">
                      <a:lumMod val="75000"/>
                    </a:schemeClr>
                  </a:solidFill>
                </a:rPr>
                <a:t>$</a:t>
              </a:r>
              <a:endParaRPr lang="en-US" sz="3600" b="1">
                <a:solidFill>
                  <a:schemeClr val="accent5">
                    <a:lumMod val="75000"/>
                  </a:schemeClr>
                </a:solidFill>
              </a:endParaRPr>
            </a:p>
          </p:txBody>
        </p:sp>
        <p:sp>
          <p:nvSpPr>
            <p:cNvPr id="85" name="Oval 84">
              <a:extLst>
                <a:ext uri="{FF2B5EF4-FFF2-40B4-BE49-F238E27FC236}">
                  <a16:creationId xmlns:a16="http://schemas.microsoft.com/office/drawing/2014/main" id="{83A30DA4-46E3-45F7-9209-EA38C0B68DE9}"/>
                </a:ext>
              </a:extLst>
            </p:cNvPr>
            <p:cNvSpPr/>
            <p:nvPr/>
          </p:nvSpPr>
          <p:spPr>
            <a:xfrm>
              <a:off x="7207888" y="4326958"/>
              <a:ext cx="1035448" cy="1035448"/>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2454CF15-CAB4-41C9-9379-91435C6FF909}"/>
                </a:ext>
              </a:extLst>
            </p:cNvPr>
            <p:cNvSpPr txBox="1"/>
            <p:nvPr/>
          </p:nvSpPr>
          <p:spPr>
            <a:xfrm>
              <a:off x="7379541" y="4457314"/>
              <a:ext cx="769730" cy="646331"/>
            </a:xfrm>
            <a:prstGeom prst="rect">
              <a:avLst/>
            </a:prstGeom>
            <a:noFill/>
          </p:spPr>
          <p:txBody>
            <a:bodyPr wrap="square" rtlCol="0">
              <a:spAutoFit/>
            </a:bodyPr>
            <a:lstStyle/>
            <a:p>
              <a:pPr algn="ctr"/>
              <a:r>
                <a:rPr lang="id-ID" sz="3600" b="1">
                  <a:solidFill>
                    <a:schemeClr val="accent5">
                      <a:lumMod val="75000"/>
                    </a:schemeClr>
                  </a:solidFill>
                </a:rPr>
                <a:t>$</a:t>
              </a:r>
              <a:endParaRPr lang="en-US" sz="3600" b="1">
                <a:solidFill>
                  <a:schemeClr val="accent5">
                    <a:lumMod val="75000"/>
                  </a:schemeClr>
                </a:solidFill>
              </a:endParaRPr>
            </a:p>
          </p:txBody>
        </p:sp>
      </p:grpSp>
      <p:sp>
        <p:nvSpPr>
          <p:cNvPr id="87" name="TextBox 86">
            <a:extLst>
              <a:ext uri="{FF2B5EF4-FFF2-40B4-BE49-F238E27FC236}">
                <a16:creationId xmlns:a16="http://schemas.microsoft.com/office/drawing/2014/main" id="{DA1FC1BE-83CB-4C9C-BF59-B6E3A287EEF7}"/>
              </a:ext>
            </a:extLst>
          </p:cNvPr>
          <p:cNvSpPr txBox="1"/>
          <p:nvPr/>
        </p:nvSpPr>
        <p:spPr>
          <a:xfrm>
            <a:off x="6601350" y="5370122"/>
            <a:ext cx="2374710" cy="369332"/>
          </a:xfrm>
          <a:prstGeom prst="rect">
            <a:avLst/>
          </a:prstGeom>
          <a:noFill/>
        </p:spPr>
        <p:txBody>
          <a:bodyPr wrap="square" rtlCol="0">
            <a:spAutoFit/>
          </a:bodyPr>
          <a:lstStyle/>
          <a:p>
            <a:r>
              <a:rPr lang="id-ID"/>
              <a:t>REDUCE COST</a:t>
            </a:r>
            <a:endParaRPr lang="en-US"/>
          </a:p>
        </p:txBody>
      </p:sp>
      <p:sp>
        <p:nvSpPr>
          <p:cNvPr id="88" name="TextBox 87">
            <a:extLst>
              <a:ext uri="{FF2B5EF4-FFF2-40B4-BE49-F238E27FC236}">
                <a16:creationId xmlns:a16="http://schemas.microsoft.com/office/drawing/2014/main" id="{FF816514-E4E4-4171-AA3D-593AA2E7D078}"/>
              </a:ext>
            </a:extLst>
          </p:cNvPr>
          <p:cNvSpPr txBox="1"/>
          <p:nvPr/>
        </p:nvSpPr>
        <p:spPr>
          <a:xfrm>
            <a:off x="6606903" y="5645989"/>
            <a:ext cx="2207313" cy="738664"/>
          </a:xfrm>
          <a:prstGeom prst="rect">
            <a:avLst/>
          </a:prstGeom>
          <a:noFill/>
        </p:spPr>
        <p:txBody>
          <a:bodyPr wrap="square" rtlCol="0">
            <a:spAutoFit/>
          </a:bodyPr>
          <a:lstStyle/>
          <a:p>
            <a:r>
              <a:rPr lang="en-US" sz="1400"/>
              <a:t>Reducing the cost of both public services and supply chain infrastructure</a:t>
            </a:r>
            <a:endParaRPr lang="en-US"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1"/>
          <p:cNvSpPr txBox="1">
            <a:spLocks noChangeArrowheads="1"/>
          </p:cNvSpPr>
          <p:nvPr/>
        </p:nvSpPr>
        <p:spPr bwMode="auto">
          <a:xfrm>
            <a:off x="4500794" y="5562600"/>
            <a:ext cx="2551179" cy="1231102"/>
          </a:xfrm>
          <a:prstGeom prst="rect">
            <a:avLst/>
          </a:prstGeom>
          <a:noFill/>
          <a:ln w="9525">
            <a:noFill/>
            <a:miter lim="800000"/>
            <a:headEnd/>
            <a:tailEnd/>
          </a:ln>
        </p:spPr>
        <p:txBody>
          <a:bodyPr wrap="square" lIns="121917" tIns="60958" rIns="121917" bIns="60958">
            <a:spAutoFit/>
          </a:bodyPr>
          <a:lstStyle/>
          <a:p>
            <a:pPr algn="ctr"/>
            <a:r>
              <a:rPr lang="id-ID"/>
              <a:t>Centralized verification, and manual checking for standar regulation by government</a:t>
            </a:r>
            <a:endParaRPr lang="en-US" dirty="0"/>
          </a:p>
        </p:txBody>
      </p:sp>
      <p:sp>
        <p:nvSpPr>
          <p:cNvPr id="9219" name="TextBox 12"/>
          <p:cNvSpPr txBox="1">
            <a:spLocks noChangeArrowheads="1"/>
          </p:cNvSpPr>
          <p:nvPr/>
        </p:nvSpPr>
        <p:spPr bwMode="auto">
          <a:xfrm>
            <a:off x="7521289" y="5620133"/>
            <a:ext cx="2551179" cy="954103"/>
          </a:xfrm>
          <a:prstGeom prst="rect">
            <a:avLst/>
          </a:prstGeom>
          <a:noFill/>
          <a:ln w="9525">
            <a:noFill/>
            <a:miter lim="800000"/>
            <a:headEnd/>
            <a:tailEnd/>
          </a:ln>
        </p:spPr>
        <p:txBody>
          <a:bodyPr wrap="square" lIns="121917" tIns="60958" rIns="121917" bIns="60958">
            <a:spAutoFit/>
          </a:bodyPr>
          <a:lstStyle/>
          <a:p>
            <a:pPr algn="ctr"/>
            <a:r>
              <a:rPr lang="en-US"/>
              <a:t>P</a:t>
            </a:r>
            <a:r>
              <a:rPr lang="id-ID"/>
              <a:t>eer to peer verification and open to verify for every time by every one</a:t>
            </a:r>
            <a:endParaRPr lang="en-US" dirty="0"/>
          </a:p>
        </p:txBody>
      </p:sp>
      <p:sp>
        <p:nvSpPr>
          <p:cNvPr id="9" name="Flowchart: Process 8"/>
          <p:cNvSpPr/>
          <p:nvPr/>
        </p:nvSpPr>
        <p:spPr>
          <a:xfrm>
            <a:off x="4292601" y="1295400"/>
            <a:ext cx="2967567" cy="2116667"/>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a:p>
        </p:txBody>
      </p:sp>
      <p:sp>
        <p:nvSpPr>
          <p:cNvPr id="15" name="Flowchart: Process 14"/>
          <p:cNvSpPr/>
          <p:nvPr/>
        </p:nvSpPr>
        <p:spPr>
          <a:xfrm>
            <a:off x="7291917" y="1295400"/>
            <a:ext cx="2969683" cy="2116667"/>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a:p>
        </p:txBody>
      </p:sp>
      <p:sp>
        <p:nvSpPr>
          <p:cNvPr id="16" name="Flowchart: Process 15"/>
          <p:cNvSpPr/>
          <p:nvPr/>
        </p:nvSpPr>
        <p:spPr>
          <a:xfrm>
            <a:off x="4292601" y="3405717"/>
            <a:ext cx="2967567" cy="2116667"/>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17" name="Flowchart: Process 16"/>
          <p:cNvSpPr/>
          <p:nvPr/>
        </p:nvSpPr>
        <p:spPr>
          <a:xfrm>
            <a:off x="7291917" y="3405717"/>
            <a:ext cx="2969683" cy="2116667"/>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a:p>
        </p:txBody>
      </p:sp>
      <p:sp>
        <p:nvSpPr>
          <p:cNvPr id="9226" name="TextBox 19"/>
          <p:cNvSpPr txBox="1">
            <a:spLocks noChangeArrowheads="1"/>
          </p:cNvSpPr>
          <p:nvPr/>
        </p:nvSpPr>
        <p:spPr bwMode="auto">
          <a:xfrm>
            <a:off x="1448971" y="4099349"/>
            <a:ext cx="2830143" cy="677104"/>
          </a:xfrm>
          <a:prstGeom prst="rect">
            <a:avLst/>
          </a:prstGeom>
          <a:noFill/>
          <a:ln w="9525">
            <a:noFill/>
            <a:miter lim="800000"/>
            <a:headEnd/>
            <a:tailEnd/>
          </a:ln>
        </p:spPr>
        <p:txBody>
          <a:bodyPr wrap="square" lIns="121917" tIns="60958" rIns="121917" bIns="60958">
            <a:spAutoFit/>
          </a:bodyPr>
          <a:lstStyle/>
          <a:p>
            <a:pPr algn="r"/>
            <a:r>
              <a:rPr lang="id-ID"/>
              <a:t>Integrated information system</a:t>
            </a:r>
          </a:p>
        </p:txBody>
      </p:sp>
      <p:sp>
        <p:nvSpPr>
          <p:cNvPr id="9228" name="TextBox 21"/>
          <p:cNvSpPr txBox="1">
            <a:spLocks noChangeArrowheads="1"/>
          </p:cNvSpPr>
          <p:nvPr/>
        </p:nvSpPr>
        <p:spPr bwMode="auto">
          <a:xfrm>
            <a:off x="948269" y="1589617"/>
            <a:ext cx="3278717" cy="954103"/>
          </a:xfrm>
          <a:prstGeom prst="rect">
            <a:avLst/>
          </a:prstGeom>
          <a:noFill/>
          <a:ln w="9525">
            <a:noFill/>
            <a:miter lim="800000"/>
            <a:headEnd/>
            <a:tailEnd/>
          </a:ln>
        </p:spPr>
        <p:txBody>
          <a:bodyPr lIns="121917" tIns="60958" rIns="121917" bIns="60958">
            <a:spAutoFit/>
          </a:bodyPr>
          <a:lstStyle/>
          <a:p>
            <a:pPr algn="r"/>
            <a:r>
              <a:rPr lang="id-ID"/>
              <a:t>Blockchain consorsium, more secure for more company involved</a:t>
            </a:r>
            <a:endParaRPr lang="en-US" dirty="0"/>
          </a:p>
        </p:txBody>
      </p:sp>
      <p:pic>
        <p:nvPicPr>
          <p:cNvPr id="9233" name="Picture 2" descr="C:\Users\Samsung ATIV\Downloads\WhatsApp Image 2018-10-15 at 14.46.47.jpeg"/>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8056360" y="2036910"/>
            <a:ext cx="1172111" cy="1013619"/>
          </a:xfrm>
          <a:prstGeom prst="rect">
            <a:avLst/>
          </a:prstGeom>
          <a:noFill/>
          <a:ln w="9525">
            <a:noFill/>
            <a:miter lim="800000"/>
            <a:headEnd/>
            <a:tailEnd/>
          </a:ln>
        </p:spPr>
      </p:pic>
      <p:sp>
        <p:nvSpPr>
          <p:cNvPr id="9236" name="TextBox 6"/>
          <p:cNvSpPr txBox="1">
            <a:spLocks noChangeArrowheads="1"/>
          </p:cNvSpPr>
          <p:nvPr/>
        </p:nvSpPr>
        <p:spPr bwMode="auto">
          <a:xfrm>
            <a:off x="774701" y="171451"/>
            <a:ext cx="5321300" cy="615949"/>
          </a:xfrm>
          <a:prstGeom prst="rect">
            <a:avLst/>
          </a:prstGeom>
          <a:noFill/>
          <a:ln w="9525">
            <a:noFill/>
            <a:miter lim="800000"/>
            <a:headEnd/>
            <a:tailEnd/>
          </a:ln>
        </p:spPr>
        <p:txBody>
          <a:bodyPr lIns="121917" tIns="60958" rIns="121917" bIns="60958">
            <a:spAutoFit/>
          </a:bodyPr>
          <a:lstStyle/>
          <a:p>
            <a:pPr algn="ctr"/>
            <a:r>
              <a:rPr lang="en-US" sz="3200" b="1" dirty="0">
                <a:solidFill>
                  <a:srgbClr val="1B404E"/>
                </a:solidFill>
                <a:latin typeface="Tw Cen MT" pitchFamily="34" charset="0"/>
              </a:rPr>
              <a:t>Technology Comparison</a:t>
            </a:r>
          </a:p>
        </p:txBody>
      </p:sp>
      <p:pic>
        <p:nvPicPr>
          <p:cNvPr id="9237" name="Picture 2" descr="Hasil gambar untuk light free icon picture"/>
          <p:cNvPicPr>
            <a:picLocks noChangeAspect="1" noChangeArrowheads="1"/>
          </p:cNvPicPr>
          <p:nvPr/>
        </p:nvPicPr>
        <p:blipFill>
          <a:blip r:embed="rId4">
            <a:grayscl/>
            <a:biLevel thresh="50000"/>
          </a:blip>
          <a:srcRect/>
          <a:stretch>
            <a:fillRect/>
          </a:stretch>
        </p:blipFill>
        <p:spPr bwMode="auto">
          <a:xfrm>
            <a:off x="133351" y="127000"/>
            <a:ext cx="609600" cy="694267"/>
          </a:xfrm>
          <a:prstGeom prst="rect">
            <a:avLst/>
          </a:prstGeom>
          <a:noFill/>
          <a:ln w="9525">
            <a:noFill/>
            <a:miter lim="800000"/>
            <a:headEnd/>
            <a:tailEnd/>
          </a:ln>
        </p:spPr>
      </p:pic>
      <p:sp>
        <p:nvSpPr>
          <p:cNvPr id="20" name="TextBox 11">
            <a:extLst>
              <a:ext uri="{FF2B5EF4-FFF2-40B4-BE49-F238E27FC236}">
                <a16:creationId xmlns:a16="http://schemas.microsoft.com/office/drawing/2014/main" id="{20E849F4-C428-4486-AF19-32B15B0131CA}"/>
              </a:ext>
            </a:extLst>
          </p:cNvPr>
          <p:cNvSpPr txBox="1">
            <a:spLocks noChangeArrowheads="1"/>
          </p:cNvSpPr>
          <p:nvPr/>
        </p:nvSpPr>
        <p:spPr bwMode="auto">
          <a:xfrm>
            <a:off x="4665225" y="3920067"/>
            <a:ext cx="2529294" cy="954103"/>
          </a:xfrm>
          <a:prstGeom prst="rect">
            <a:avLst/>
          </a:prstGeom>
          <a:noFill/>
          <a:ln w="9525">
            <a:noFill/>
            <a:miter lim="800000"/>
            <a:headEnd/>
            <a:tailEnd/>
          </a:ln>
        </p:spPr>
        <p:txBody>
          <a:bodyPr wrap="square" lIns="121917" tIns="60958" rIns="121917" bIns="60958">
            <a:spAutoFit/>
          </a:bodyPr>
          <a:lstStyle/>
          <a:p>
            <a:pPr algn="ctr"/>
            <a:r>
              <a:rPr lang="id-ID"/>
              <a:t>Company supplay chain infrastructure by every industry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85B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051B3-AF25-4422-A378-BCD0867BBF8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nSpc>
                <a:spcPct val="90000"/>
              </a:lnSpc>
            </a:pPr>
            <a:r>
              <a:rPr lang="en-US" sz="2600" kern="1200">
                <a:solidFill>
                  <a:srgbClr val="FFFFFF"/>
                </a:solidFill>
                <a:latin typeface="+mj-lt"/>
                <a:ea typeface="+mj-ea"/>
                <a:cs typeface="+mj-cs"/>
              </a:rPr>
              <a:t>Revenue Model Secara Umum</a:t>
            </a:r>
          </a:p>
        </p:txBody>
      </p:sp>
      <p:pic>
        <p:nvPicPr>
          <p:cNvPr id="3" name="Picture 2">
            <a:extLst>
              <a:ext uri="{FF2B5EF4-FFF2-40B4-BE49-F238E27FC236}">
                <a16:creationId xmlns:a16="http://schemas.microsoft.com/office/drawing/2014/main" id="{26364DBB-7158-475B-AC7D-CB4D54D9D22F}"/>
              </a:ext>
            </a:extLst>
          </p:cNvPr>
          <p:cNvPicPr>
            <a:picLocks noChangeAspect="1"/>
          </p:cNvPicPr>
          <p:nvPr/>
        </p:nvPicPr>
        <p:blipFill>
          <a:blip r:embed="rId2"/>
          <a:stretch>
            <a:fillRect/>
          </a:stretch>
        </p:blipFill>
        <p:spPr>
          <a:xfrm>
            <a:off x="3801836" y="1225585"/>
            <a:ext cx="8065044" cy="4536586"/>
          </a:xfrm>
          <a:prstGeom prst="rect">
            <a:avLst/>
          </a:prstGeom>
        </p:spPr>
      </p:pic>
    </p:spTree>
    <p:extLst>
      <p:ext uri="{BB962C8B-B14F-4D97-AF65-F5344CB8AC3E}">
        <p14:creationId xmlns:p14="http://schemas.microsoft.com/office/powerpoint/2010/main" val="24657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2"/>
          <p:cNvPicPr>
            <a:picLocks noChangeAspect="1"/>
          </p:cNvPicPr>
          <p:nvPr/>
        </p:nvPicPr>
        <p:blipFill>
          <a:blip r:embed="rId2"/>
          <a:srcRect/>
          <a:stretch>
            <a:fillRect/>
          </a:stretch>
        </p:blipFill>
        <p:spPr bwMode="auto">
          <a:xfrm>
            <a:off x="613834" y="1149351"/>
            <a:ext cx="2999317" cy="986367"/>
          </a:xfrm>
          <a:prstGeom prst="rect">
            <a:avLst/>
          </a:prstGeom>
          <a:noFill/>
          <a:ln w="9525">
            <a:noFill/>
            <a:miter lim="800000"/>
            <a:headEnd/>
            <a:tailEnd/>
          </a:ln>
        </p:spPr>
      </p:pic>
      <p:sp>
        <p:nvSpPr>
          <p:cNvPr id="11267" name="TextBox 13"/>
          <p:cNvSpPr txBox="1">
            <a:spLocks noChangeArrowheads="1"/>
          </p:cNvSpPr>
          <p:nvPr/>
        </p:nvSpPr>
        <p:spPr bwMode="auto">
          <a:xfrm>
            <a:off x="550333" y="2214034"/>
            <a:ext cx="3124200" cy="954103"/>
          </a:xfrm>
          <a:prstGeom prst="rect">
            <a:avLst/>
          </a:prstGeom>
          <a:noFill/>
          <a:ln w="9525">
            <a:noFill/>
            <a:miter lim="800000"/>
            <a:headEnd/>
            <a:tailEnd/>
          </a:ln>
        </p:spPr>
        <p:txBody>
          <a:bodyPr lIns="121917" tIns="60958" rIns="121917" bIns="60958">
            <a:spAutoFit/>
          </a:bodyPr>
          <a:lstStyle/>
          <a:p>
            <a:pPr marL="380990" indent="-380990">
              <a:buFont typeface="Arial" charset="0"/>
              <a:buChar char="•"/>
            </a:pPr>
            <a:r>
              <a:rPr lang="en-US" b="1"/>
              <a:t>I</a:t>
            </a:r>
            <a:r>
              <a:rPr lang="id-ID" b="1"/>
              <a:t>ndustry manufacture</a:t>
            </a:r>
          </a:p>
          <a:p>
            <a:pPr marL="380990" indent="-380990">
              <a:buFont typeface="Arial" charset="0"/>
              <a:buChar char="•"/>
            </a:pPr>
            <a:r>
              <a:rPr lang="id-ID" b="1"/>
              <a:t>Government</a:t>
            </a:r>
          </a:p>
          <a:p>
            <a:pPr marL="380990" indent="-380990">
              <a:buFont typeface="Arial" charset="0"/>
              <a:buChar char="•"/>
            </a:pPr>
            <a:r>
              <a:rPr lang="id-ID" b="1"/>
              <a:t>Others</a:t>
            </a:r>
            <a:endParaRPr lang="id-ID" b="1" dirty="0"/>
          </a:p>
        </p:txBody>
      </p:sp>
      <p:sp>
        <p:nvSpPr>
          <p:cNvPr id="11270" name="TextBox 16"/>
          <p:cNvSpPr txBox="1">
            <a:spLocks noChangeArrowheads="1"/>
          </p:cNvSpPr>
          <p:nvPr/>
        </p:nvSpPr>
        <p:spPr bwMode="auto">
          <a:xfrm>
            <a:off x="5088531" y="4727413"/>
            <a:ext cx="3126317" cy="400105"/>
          </a:xfrm>
          <a:prstGeom prst="rect">
            <a:avLst/>
          </a:prstGeom>
          <a:noFill/>
          <a:ln w="9525">
            <a:noFill/>
            <a:miter lim="800000"/>
            <a:headEnd/>
            <a:tailEnd/>
          </a:ln>
        </p:spPr>
        <p:txBody>
          <a:bodyPr lIns="121917" tIns="60958" rIns="121917" bIns="60958">
            <a:spAutoFit/>
          </a:bodyPr>
          <a:lstStyle/>
          <a:p>
            <a:pPr algn="ctr"/>
            <a:r>
              <a:rPr lang="en-US" b="1"/>
              <a:t>Indonesia </a:t>
            </a:r>
            <a:r>
              <a:rPr lang="id-ID" b="1"/>
              <a:t>manufacture</a:t>
            </a:r>
            <a:endParaRPr lang="en-US" b="1" dirty="0"/>
          </a:p>
        </p:txBody>
      </p:sp>
      <p:sp>
        <p:nvSpPr>
          <p:cNvPr id="11271" name="TextBox 6"/>
          <p:cNvSpPr txBox="1">
            <a:spLocks noChangeArrowheads="1"/>
          </p:cNvSpPr>
          <p:nvPr/>
        </p:nvSpPr>
        <p:spPr bwMode="auto">
          <a:xfrm>
            <a:off x="711201" y="177801"/>
            <a:ext cx="3492500" cy="615951"/>
          </a:xfrm>
          <a:prstGeom prst="rect">
            <a:avLst/>
          </a:prstGeom>
          <a:noFill/>
          <a:ln w="9525">
            <a:noFill/>
            <a:miter lim="800000"/>
            <a:headEnd/>
            <a:tailEnd/>
          </a:ln>
        </p:spPr>
        <p:txBody>
          <a:bodyPr lIns="121917" tIns="60958" rIns="121917" bIns="60958">
            <a:spAutoFit/>
          </a:bodyPr>
          <a:lstStyle/>
          <a:p>
            <a:pPr algn="ctr"/>
            <a:r>
              <a:rPr lang="en-US" sz="3200" b="1" dirty="0">
                <a:solidFill>
                  <a:srgbClr val="FF0000"/>
                </a:solidFill>
                <a:latin typeface="Tw Cen MT" pitchFamily="34" charset="0"/>
              </a:rPr>
              <a:t>Potential Market</a:t>
            </a:r>
          </a:p>
        </p:txBody>
      </p:sp>
      <p:pic>
        <p:nvPicPr>
          <p:cNvPr id="11272" name="Picture 2" descr="Hasil gambar untuk light free icon picture"/>
          <p:cNvPicPr>
            <a:picLocks noChangeAspect="1" noChangeArrowheads="1"/>
          </p:cNvPicPr>
          <p:nvPr/>
        </p:nvPicPr>
        <p:blipFill>
          <a:blip r:embed="rId3">
            <a:grayscl/>
            <a:biLevel thresh="50000"/>
          </a:blip>
          <a:srcRect/>
          <a:stretch>
            <a:fillRect/>
          </a:stretch>
        </p:blipFill>
        <p:spPr bwMode="auto">
          <a:xfrm>
            <a:off x="133351" y="127000"/>
            <a:ext cx="609600" cy="694267"/>
          </a:xfrm>
          <a:prstGeom prst="rect">
            <a:avLst/>
          </a:prstGeom>
          <a:noFill/>
          <a:ln w="9525">
            <a:noFill/>
            <a:miter lim="800000"/>
            <a:headEnd/>
            <a:tailEnd/>
          </a:ln>
        </p:spPr>
      </p:pic>
      <p:pic>
        <p:nvPicPr>
          <p:cNvPr id="9" name="Picture 8">
            <a:extLst>
              <a:ext uri="{FF2B5EF4-FFF2-40B4-BE49-F238E27FC236}">
                <a16:creationId xmlns:a16="http://schemas.microsoft.com/office/drawing/2014/main" id="{8C5C4C28-4A13-4D91-9384-D12F28C6D2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9155" y="6303589"/>
            <a:ext cx="468548" cy="510197"/>
          </a:xfrm>
          <a:prstGeom prst="rect">
            <a:avLst/>
          </a:prstGeom>
        </p:spPr>
      </p:pic>
      <p:sp>
        <p:nvSpPr>
          <p:cNvPr id="10" name="TextBox 9"/>
          <p:cNvSpPr txBox="1"/>
          <p:nvPr/>
        </p:nvSpPr>
        <p:spPr bwMode="auto">
          <a:xfrm>
            <a:off x="6096000" y="6429065"/>
            <a:ext cx="5007429" cy="384721"/>
          </a:xfrm>
          <a:prstGeom prst="rect">
            <a:avLst/>
          </a:prstGeom>
          <a:noFill/>
        </p:spPr>
        <p:txBody>
          <a:bodyPr wrap="square">
            <a:spAutoFit/>
          </a:bodyPr>
          <a:lstStyle/>
          <a:p>
            <a:pPr algn="ctr">
              <a:defRPr/>
            </a:pPr>
            <a:r>
              <a:rPr lang="en-US" sz="1900" b="1">
                <a:solidFill>
                  <a:schemeClr val="bg1">
                    <a:lumMod val="50000"/>
                  </a:schemeClr>
                </a:solidFill>
                <a:latin typeface="Tw Cen MT" pitchFamily="34" charset="0"/>
              </a:rPr>
              <a:t>Blockchain-base supplay chain technology</a:t>
            </a:r>
            <a:endParaRPr lang="en-US" sz="1900" b="1" dirty="0">
              <a:solidFill>
                <a:schemeClr val="bg1">
                  <a:lumMod val="50000"/>
                </a:schemeClr>
              </a:solidFill>
              <a:latin typeface="Tw Cen MT" pitchFamily="34" charset="0"/>
            </a:endParaRPr>
          </a:p>
        </p:txBody>
      </p:sp>
      <p:pic>
        <p:nvPicPr>
          <p:cNvPr id="3" name="Picture 2" descr="A picture containing drawing&#10;&#10;Description automatically generated">
            <a:extLst>
              <a:ext uri="{FF2B5EF4-FFF2-40B4-BE49-F238E27FC236}">
                <a16:creationId xmlns:a16="http://schemas.microsoft.com/office/drawing/2014/main" id="{3C5C146B-6802-48AD-A42A-F1C22EE04F2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24532" y="905296"/>
            <a:ext cx="3854319" cy="3591285"/>
          </a:xfrm>
          <a:prstGeom prst="rect">
            <a:avLst/>
          </a:prstGeom>
        </p:spPr>
      </p:pic>
      <p:sp>
        <p:nvSpPr>
          <p:cNvPr id="4" name="TextBox 3">
            <a:extLst>
              <a:ext uri="{FF2B5EF4-FFF2-40B4-BE49-F238E27FC236}">
                <a16:creationId xmlns:a16="http://schemas.microsoft.com/office/drawing/2014/main" id="{56EC98DB-45C9-4CBD-B0F9-111809C23CD5}"/>
              </a:ext>
            </a:extLst>
          </p:cNvPr>
          <p:cNvSpPr txBox="1"/>
          <p:nvPr/>
        </p:nvSpPr>
        <p:spPr>
          <a:xfrm>
            <a:off x="4724531" y="4496581"/>
            <a:ext cx="3854319" cy="230832"/>
          </a:xfrm>
          <a:prstGeom prst="rect">
            <a:avLst/>
          </a:prstGeom>
          <a:noFill/>
        </p:spPr>
        <p:txBody>
          <a:bodyPr wrap="square" rtlCol="0">
            <a:spAutoFit/>
          </a:bodyPr>
          <a:lstStyle/>
          <a:p>
            <a:r>
              <a:rPr lang="en-US" sz="900">
                <a:hlinkClick r:id="rId6" tooltip="https://commons.wikimedia.org/wiki/File:Factory_icon.svg"/>
              </a:rPr>
              <a:t>This Photo</a:t>
            </a:r>
            <a:r>
              <a:rPr lang="en-US" sz="900"/>
              <a:t> by Unknown Author is licensed under </a:t>
            </a:r>
            <a:r>
              <a:rPr lang="en-US" sz="900">
                <a:hlinkClick r:id="rId7" tooltip="https://creativecommons.org/licenses/by-sa/3.0/"/>
              </a:rPr>
              <a:t>CC BY-SA</a:t>
            </a:r>
            <a:endParaRPr lang="en-US" sz="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5351993" y="5496634"/>
            <a:ext cx="734484" cy="582084"/>
          </a:xfrm>
          <a:prstGeom prst="ellipse">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a:p>
        </p:txBody>
      </p:sp>
      <p:sp>
        <p:nvSpPr>
          <p:cNvPr id="9" name="Oval 8"/>
          <p:cNvSpPr/>
          <p:nvPr/>
        </p:nvSpPr>
        <p:spPr>
          <a:xfrm>
            <a:off x="4757210" y="4230867"/>
            <a:ext cx="1166283" cy="43815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a:p>
        </p:txBody>
      </p:sp>
      <p:sp>
        <p:nvSpPr>
          <p:cNvPr id="12" name="Oval 11"/>
          <p:cNvSpPr/>
          <p:nvPr/>
        </p:nvSpPr>
        <p:spPr>
          <a:xfrm>
            <a:off x="3525310" y="3291066"/>
            <a:ext cx="1164167" cy="64346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a:p>
        </p:txBody>
      </p:sp>
      <p:sp>
        <p:nvSpPr>
          <p:cNvPr id="16" name="Oval 15"/>
          <p:cNvSpPr/>
          <p:nvPr/>
        </p:nvSpPr>
        <p:spPr>
          <a:xfrm>
            <a:off x="3609977" y="6068133"/>
            <a:ext cx="383116" cy="17991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a:p>
        </p:txBody>
      </p:sp>
      <p:grpSp>
        <p:nvGrpSpPr>
          <p:cNvPr id="4" name="Group 3"/>
          <p:cNvGrpSpPr/>
          <p:nvPr/>
        </p:nvGrpSpPr>
        <p:grpSpPr>
          <a:xfrm>
            <a:off x="3644903" y="2012048"/>
            <a:ext cx="4442883" cy="4106333"/>
            <a:chOff x="2759076" y="2749200"/>
            <a:chExt cx="4442883" cy="4106333"/>
          </a:xfrm>
        </p:grpSpPr>
        <p:sp>
          <p:nvSpPr>
            <p:cNvPr id="5" name="Oval 4"/>
            <p:cNvSpPr/>
            <p:nvPr/>
          </p:nvSpPr>
          <p:spPr>
            <a:xfrm>
              <a:off x="2759076" y="2749200"/>
              <a:ext cx="4442883" cy="4106333"/>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a:p>
          </p:txBody>
        </p:sp>
        <p:sp>
          <p:nvSpPr>
            <p:cNvPr id="6" name="Oval 5"/>
            <p:cNvSpPr/>
            <p:nvPr/>
          </p:nvSpPr>
          <p:spPr>
            <a:xfrm>
              <a:off x="3815293" y="3883734"/>
              <a:ext cx="3071284" cy="2817284"/>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a:p>
          </p:txBody>
        </p:sp>
        <p:sp>
          <p:nvSpPr>
            <p:cNvPr id="7" name="Oval 6"/>
            <p:cNvSpPr/>
            <p:nvPr/>
          </p:nvSpPr>
          <p:spPr>
            <a:xfrm>
              <a:off x="4763559" y="5043667"/>
              <a:ext cx="1864784" cy="1490133"/>
            </a:xfrm>
            <a:prstGeom prst="ellipse">
              <a:avLst/>
            </a:prstGeom>
            <a:solidFill>
              <a:schemeClr val="accent2">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a:p>
          </p:txBody>
        </p:sp>
        <p:sp>
          <p:nvSpPr>
            <p:cNvPr id="12302" name="TextBox 16"/>
            <p:cNvSpPr txBox="1">
              <a:spLocks noChangeArrowheads="1"/>
            </p:cNvSpPr>
            <p:nvPr/>
          </p:nvSpPr>
          <p:spPr bwMode="auto">
            <a:xfrm>
              <a:off x="4398433" y="3025596"/>
              <a:ext cx="1164167" cy="615951"/>
            </a:xfrm>
            <a:prstGeom prst="rect">
              <a:avLst/>
            </a:prstGeom>
            <a:noFill/>
            <a:ln w="9525">
              <a:noFill/>
              <a:miter lim="800000"/>
              <a:headEnd/>
              <a:tailEnd/>
            </a:ln>
          </p:spPr>
          <p:txBody>
            <a:bodyPr lIns="121917" tIns="60958" rIns="121917" bIns="60958">
              <a:spAutoFit/>
            </a:bodyPr>
            <a:lstStyle/>
            <a:p>
              <a:r>
                <a:rPr lang="id-ID" sz="3200" b="1" dirty="0"/>
                <a:t>TAM</a:t>
              </a:r>
              <a:endParaRPr lang="en-US" sz="3200" b="1" dirty="0"/>
            </a:p>
          </p:txBody>
        </p:sp>
        <p:sp>
          <p:nvSpPr>
            <p:cNvPr id="12303" name="TextBox 17"/>
            <p:cNvSpPr txBox="1">
              <a:spLocks noChangeArrowheads="1"/>
            </p:cNvSpPr>
            <p:nvPr/>
          </p:nvSpPr>
          <p:spPr bwMode="auto">
            <a:xfrm>
              <a:off x="4586820" y="4055734"/>
              <a:ext cx="1166283" cy="615951"/>
            </a:xfrm>
            <a:prstGeom prst="rect">
              <a:avLst/>
            </a:prstGeom>
            <a:noFill/>
            <a:ln w="9525">
              <a:noFill/>
              <a:miter lim="800000"/>
              <a:headEnd/>
              <a:tailEnd/>
            </a:ln>
          </p:spPr>
          <p:txBody>
            <a:bodyPr lIns="121917" tIns="60958" rIns="121917" bIns="60958">
              <a:spAutoFit/>
            </a:bodyPr>
            <a:lstStyle/>
            <a:p>
              <a:r>
                <a:rPr lang="id-ID" sz="3200" b="1" dirty="0">
                  <a:solidFill>
                    <a:schemeClr val="bg1"/>
                  </a:solidFill>
                </a:rPr>
                <a:t>SAM</a:t>
              </a:r>
              <a:endParaRPr lang="en-US" sz="3200" b="1" dirty="0">
                <a:solidFill>
                  <a:schemeClr val="bg1"/>
                </a:solidFill>
              </a:endParaRPr>
            </a:p>
          </p:txBody>
        </p:sp>
        <p:sp>
          <p:nvSpPr>
            <p:cNvPr id="12304" name="TextBox 18"/>
            <p:cNvSpPr txBox="1">
              <a:spLocks noChangeArrowheads="1"/>
            </p:cNvSpPr>
            <p:nvPr/>
          </p:nvSpPr>
          <p:spPr bwMode="auto">
            <a:xfrm>
              <a:off x="4854577" y="5483934"/>
              <a:ext cx="1231900" cy="613833"/>
            </a:xfrm>
            <a:prstGeom prst="rect">
              <a:avLst/>
            </a:prstGeom>
            <a:noFill/>
            <a:ln w="9525">
              <a:noFill/>
              <a:miter lim="800000"/>
              <a:headEnd/>
              <a:tailEnd/>
            </a:ln>
          </p:spPr>
          <p:txBody>
            <a:bodyPr lIns="121917" tIns="60958" rIns="121917" bIns="60958">
              <a:spAutoFit/>
            </a:bodyPr>
            <a:lstStyle/>
            <a:p>
              <a:r>
                <a:rPr lang="id-ID" sz="3200" b="1" dirty="0">
                  <a:solidFill>
                    <a:schemeClr val="bg1"/>
                  </a:solidFill>
                </a:rPr>
                <a:t>SOM</a:t>
              </a:r>
              <a:endParaRPr lang="en-US" sz="3200" b="1" dirty="0">
                <a:solidFill>
                  <a:schemeClr val="bg1"/>
                </a:solidFill>
              </a:endParaRPr>
            </a:p>
          </p:txBody>
        </p:sp>
      </p:grpSp>
      <p:sp>
        <p:nvSpPr>
          <p:cNvPr id="12306" name="TextBox 6"/>
          <p:cNvSpPr txBox="1">
            <a:spLocks noChangeArrowheads="1"/>
          </p:cNvSpPr>
          <p:nvPr/>
        </p:nvSpPr>
        <p:spPr bwMode="auto">
          <a:xfrm>
            <a:off x="711201" y="177801"/>
            <a:ext cx="3733799" cy="615549"/>
          </a:xfrm>
          <a:prstGeom prst="rect">
            <a:avLst/>
          </a:prstGeom>
          <a:noFill/>
          <a:ln w="9525">
            <a:noFill/>
            <a:miter lim="800000"/>
            <a:headEnd/>
            <a:tailEnd/>
          </a:ln>
        </p:spPr>
        <p:txBody>
          <a:bodyPr wrap="square" lIns="121917" tIns="60958" rIns="121917" bIns="60958">
            <a:spAutoFit/>
          </a:bodyPr>
          <a:lstStyle/>
          <a:p>
            <a:pPr algn="ctr"/>
            <a:r>
              <a:rPr lang="en-US" sz="3200" b="1" dirty="0">
                <a:latin typeface="Tw Cen MT" pitchFamily="34" charset="0"/>
              </a:rPr>
              <a:t>Market Valuation : </a:t>
            </a:r>
          </a:p>
        </p:txBody>
      </p:sp>
      <p:pic>
        <p:nvPicPr>
          <p:cNvPr id="12307" name="Picture 2" descr="Hasil gambar untuk light free icon picture"/>
          <p:cNvPicPr>
            <a:picLocks noChangeAspect="1" noChangeArrowheads="1"/>
          </p:cNvPicPr>
          <p:nvPr/>
        </p:nvPicPr>
        <p:blipFill>
          <a:blip r:embed="rId2">
            <a:grayscl/>
            <a:biLevel thresh="50000"/>
          </a:blip>
          <a:srcRect/>
          <a:stretch>
            <a:fillRect/>
          </a:stretch>
        </p:blipFill>
        <p:spPr bwMode="auto">
          <a:xfrm>
            <a:off x="133351" y="127000"/>
            <a:ext cx="609600" cy="694267"/>
          </a:xfrm>
          <a:prstGeom prst="rect">
            <a:avLst/>
          </a:prstGeom>
          <a:noFill/>
          <a:ln w="9525">
            <a:noFill/>
            <a:miter lim="800000"/>
            <a:headEnd/>
            <a:tailEnd/>
          </a:ln>
        </p:spPr>
      </p:pic>
      <p:sp>
        <p:nvSpPr>
          <p:cNvPr id="2" name="Rectangle 1"/>
          <p:cNvSpPr/>
          <p:nvPr/>
        </p:nvSpPr>
        <p:spPr>
          <a:xfrm>
            <a:off x="7368332" y="3629406"/>
            <a:ext cx="3551342" cy="369332"/>
          </a:xfrm>
          <a:prstGeom prst="rect">
            <a:avLst/>
          </a:prstGeom>
        </p:spPr>
        <p:txBody>
          <a:bodyPr wrap="square">
            <a:spAutoFit/>
          </a:bodyPr>
          <a:lstStyle/>
          <a:p>
            <a:pPr algn="ctr"/>
            <a:r>
              <a:rPr lang="id-ID" b="1">
                <a:latin typeface="Tw Cen MT" pitchFamily="34" charset="0"/>
              </a:rPr>
              <a:t>Nation industry</a:t>
            </a:r>
            <a:endParaRPr lang="en-US" b="1" dirty="0">
              <a:latin typeface="Tw Cen MT" pitchFamily="34" charset="0"/>
            </a:endParaRPr>
          </a:p>
        </p:txBody>
      </p:sp>
      <p:sp>
        <p:nvSpPr>
          <p:cNvPr id="26" name="Rectangle 25"/>
          <p:cNvSpPr/>
          <p:nvPr/>
        </p:nvSpPr>
        <p:spPr>
          <a:xfrm>
            <a:off x="762295" y="2389745"/>
            <a:ext cx="3106205" cy="369332"/>
          </a:xfrm>
          <a:prstGeom prst="rect">
            <a:avLst/>
          </a:prstGeom>
        </p:spPr>
        <p:txBody>
          <a:bodyPr wrap="square">
            <a:spAutoFit/>
          </a:bodyPr>
          <a:lstStyle/>
          <a:p>
            <a:pPr algn="ctr"/>
            <a:r>
              <a:rPr lang="id-ID" b="1">
                <a:latin typeface="Tw Cen MT" pitchFamily="34" charset="0"/>
              </a:rPr>
              <a:t>Global Industry</a:t>
            </a:r>
            <a:endParaRPr lang="en-US" sz="4800" b="1" dirty="0">
              <a:solidFill>
                <a:srgbClr val="FF0000"/>
              </a:solidFill>
              <a:latin typeface="Tw Cen MT" pitchFamily="34" charset="0"/>
            </a:endParaRPr>
          </a:p>
        </p:txBody>
      </p:sp>
      <p:cxnSp>
        <p:nvCxnSpPr>
          <p:cNvPr id="10" name="Connector: Elbow 20"/>
          <p:cNvCxnSpPr>
            <a:cxnSpLocks/>
          </p:cNvCxnSpPr>
          <p:nvPr/>
        </p:nvCxnSpPr>
        <p:spPr>
          <a:xfrm flipV="1">
            <a:off x="6546852" y="3792913"/>
            <a:ext cx="1657348" cy="1"/>
          </a:xfrm>
          <a:prstGeom prst="bentConnector3">
            <a:avLst>
              <a:gd name="adj1" fmla="val 50000"/>
            </a:avLst>
          </a:prstGeom>
          <a:ln w="5715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737478" y="4850303"/>
            <a:ext cx="4263022" cy="369332"/>
          </a:xfrm>
          <a:prstGeom prst="rect">
            <a:avLst/>
          </a:prstGeom>
        </p:spPr>
        <p:txBody>
          <a:bodyPr wrap="square">
            <a:spAutoFit/>
          </a:bodyPr>
          <a:lstStyle/>
          <a:p>
            <a:pPr algn="ctr"/>
            <a:r>
              <a:rPr lang="id-ID" b="1">
                <a:latin typeface="Tw Cen MT" pitchFamily="34" charset="0"/>
              </a:rPr>
              <a:t>Local industry</a:t>
            </a:r>
            <a:endParaRPr lang="en-US" b="1" dirty="0">
              <a:latin typeface="Tw Cen MT" pitchFamily="34" charset="0"/>
            </a:endParaRPr>
          </a:p>
        </p:txBody>
      </p:sp>
      <p:cxnSp>
        <p:nvCxnSpPr>
          <p:cNvPr id="35" name="Connector: Elbow 20"/>
          <p:cNvCxnSpPr>
            <a:cxnSpLocks/>
          </p:cNvCxnSpPr>
          <p:nvPr/>
        </p:nvCxnSpPr>
        <p:spPr>
          <a:xfrm flipV="1">
            <a:off x="6885094" y="5114389"/>
            <a:ext cx="1319106" cy="1"/>
          </a:xfrm>
          <a:prstGeom prst="bentConnector3">
            <a:avLst>
              <a:gd name="adj1" fmla="val 50000"/>
            </a:avLst>
          </a:prstGeom>
          <a:ln w="5715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Connector: Elbow 45"/>
          <p:cNvCxnSpPr>
            <a:cxnSpLocks/>
          </p:cNvCxnSpPr>
          <p:nvPr/>
        </p:nvCxnSpPr>
        <p:spPr>
          <a:xfrm rot="10800000" flipV="1">
            <a:off x="3239556" y="2596417"/>
            <a:ext cx="2009778" cy="1"/>
          </a:xfrm>
          <a:prstGeom prst="bentConnector3">
            <a:avLst>
              <a:gd name="adj1" fmla="val 50000"/>
            </a:avLst>
          </a:prstGeom>
          <a:ln w="5715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r="-724"/>
          <a:stretch/>
        </p:blipFill>
        <p:spPr>
          <a:xfrm>
            <a:off x="5336369" y="787400"/>
            <a:ext cx="1839091" cy="1815672"/>
          </a:xfrm>
          <a:prstGeom prst="ellipse">
            <a:avLst/>
          </a:prstGeom>
          <a:ln>
            <a:noFill/>
          </a:ln>
          <a:effectLst>
            <a:softEdge rad="112500"/>
          </a:effectLst>
        </p:spPr>
      </p:pic>
      <p:sp>
        <p:nvSpPr>
          <p:cNvPr id="7" name="Rectangle 6"/>
          <p:cNvSpPr/>
          <p:nvPr/>
        </p:nvSpPr>
        <p:spPr>
          <a:xfrm>
            <a:off x="5245059" y="2497711"/>
            <a:ext cx="2067228" cy="861770"/>
          </a:xfrm>
          <a:prstGeom prst="rect">
            <a:avLst/>
          </a:prstGeom>
        </p:spPr>
        <p:txBody>
          <a:bodyPr wrap="none" lIns="121917" tIns="60958" rIns="121917" bIns="60958">
            <a:spAutoFit/>
          </a:bodyPr>
          <a:lstStyle/>
          <a:p>
            <a:pPr algn="ctr">
              <a:defRPr/>
            </a:pPr>
            <a:r>
              <a:rPr lang="id-ID" sz="1600" dirty="0">
                <a:ln w="6350">
                  <a:solidFill>
                    <a:schemeClr val="tx1"/>
                  </a:solidFill>
                </a:ln>
                <a:latin typeface="Tw Cen MT" pitchFamily="34" charset="0"/>
              </a:rPr>
              <a:t>Aslan</a:t>
            </a:r>
            <a:endParaRPr lang="en-US" sz="1600" dirty="0">
              <a:ln w="6350">
                <a:solidFill>
                  <a:schemeClr val="tx1"/>
                </a:solidFill>
              </a:ln>
              <a:latin typeface="Tw Cen MT" pitchFamily="34" charset="0"/>
            </a:endParaRPr>
          </a:p>
          <a:p>
            <a:pPr algn="ctr">
              <a:defRPr/>
            </a:pPr>
            <a:r>
              <a:rPr lang="en-US" sz="1600" dirty="0">
                <a:ln w="6350">
                  <a:solidFill>
                    <a:schemeClr val="tx1"/>
                  </a:solidFill>
                </a:ln>
                <a:latin typeface="Tw Cen MT" pitchFamily="34" charset="0"/>
              </a:rPr>
              <a:t>CEO/Founder</a:t>
            </a:r>
          </a:p>
          <a:p>
            <a:pPr algn="ctr">
              <a:defRPr/>
            </a:pPr>
            <a:r>
              <a:rPr lang="en-US" sz="1600" dirty="0">
                <a:ln w="6350">
                  <a:solidFill>
                    <a:schemeClr val="tx1"/>
                  </a:solidFill>
                </a:ln>
                <a:latin typeface="Tw Cen MT" pitchFamily="34" charset="0"/>
              </a:rPr>
              <a:t>PhD Computer Science</a:t>
            </a:r>
          </a:p>
        </p:txBody>
      </p:sp>
      <p:sp>
        <p:nvSpPr>
          <p:cNvPr id="15365" name="TextBox 6"/>
          <p:cNvSpPr txBox="1">
            <a:spLocks noChangeArrowheads="1"/>
          </p:cNvSpPr>
          <p:nvPr/>
        </p:nvSpPr>
        <p:spPr bwMode="auto">
          <a:xfrm>
            <a:off x="774701" y="171451"/>
            <a:ext cx="3492500" cy="615949"/>
          </a:xfrm>
          <a:prstGeom prst="rect">
            <a:avLst/>
          </a:prstGeom>
          <a:noFill/>
          <a:ln w="9525">
            <a:noFill/>
            <a:miter lim="800000"/>
            <a:headEnd/>
            <a:tailEnd/>
          </a:ln>
        </p:spPr>
        <p:txBody>
          <a:bodyPr lIns="121917" tIns="60958" rIns="121917" bIns="60958">
            <a:spAutoFit/>
          </a:bodyPr>
          <a:lstStyle/>
          <a:p>
            <a:r>
              <a:rPr lang="id-ID" sz="3200" b="1">
                <a:solidFill>
                  <a:srgbClr val="1B404E"/>
                </a:solidFill>
                <a:latin typeface="Tw Cen MT" pitchFamily="34" charset="0"/>
              </a:rPr>
              <a:t>Founder</a:t>
            </a:r>
            <a:endParaRPr lang="en-US" sz="3200" b="1" dirty="0">
              <a:solidFill>
                <a:srgbClr val="1B404E"/>
              </a:solidFill>
              <a:latin typeface="Tw Cen MT" pitchFamily="34" charset="0"/>
            </a:endParaRPr>
          </a:p>
        </p:txBody>
      </p:sp>
      <p:pic>
        <p:nvPicPr>
          <p:cNvPr id="15366" name="Picture 2" descr="Hasil gambar untuk light free icon picture"/>
          <p:cNvPicPr>
            <a:picLocks noChangeAspect="1" noChangeArrowheads="1"/>
          </p:cNvPicPr>
          <p:nvPr/>
        </p:nvPicPr>
        <p:blipFill>
          <a:blip r:embed="rId4">
            <a:grayscl/>
            <a:biLevel thresh="50000"/>
          </a:blip>
          <a:srcRect/>
          <a:stretch>
            <a:fillRect/>
          </a:stretch>
        </p:blipFill>
        <p:spPr bwMode="auto">
          <a:xfrm>
            <a:off x="133351" y="127000"/>
            <a:ext cx="609600" cy="694267"/>
          </a:xfrm>
          <a:prstGeom prst="rect">
            <a:avLst/>
          </a:prstGeom>
          <a:noFill/>
          <a:ln w="9525">
            <a:noFill/>
            <a:miter lim="800000"/>
            <a:headEnd/>
            <a:tailEnd/>
          </a:ln>
        </p:spPr>
      </p:pic>
      <p:sp>
        <p:nvSpPr>
          <p:cNvPr id="13" name="Rectangle 12">
            <a:extLst>
              <a:ext uri="{FF2B5EF4-FFF2-40B4-BE49-F238E27FC236}">
                <a16:creationId xmlns:a16="http://schemas.microsoft.com/office/drawing/2014/main" id="{E30BBA4B-F749-4FB3-997A-232667596DF8}"/>
              </a:ext>
            </a:extLst>
          </p:cNvPr>
          <p:cNvSpPr/>
          <p:nvPr/>
        </p:nvSpPr>
        <p:spPr>
          <a:xfrm>
            <a:off x="2161890" y="3429000"/>
            <a:ext cx="9472092" cy="1508101"/>
          </a:xfrm>
          <a:prstGeom prst="rect">
            <a:avLst/>
          </a:prstGeom>
        </p:spPr>
        <p:txBody>
          <a:bodyPr wrap="square" lIns="121917" tIns="60958" rIns="121917" bIns="60958">
            <a:spAutoFit/>
          </a:bodyPr>
          <a:lstStyle/>
          <a:p>
            <a:r>
              <a:rPr lang="id-ID"/>
              <a:t>Email     		: </a:t>
            </a:r>
            <a:r>
              <a:rPr lang="id-ID" u="sng">
                <a:hlinkClick r:id="rId5"/>
              </a:rPr>
              <a:t>aslan.alwi@yahoo.co.id</a:t>
            </a:r>
            <a:r>
              <a:rPr lang="id-ID"/>
              <a:t>, </a:t>
            </a:r>
            <a:r>
              <a:rPr lang="id-ID" u="sng">
                <a:hlinkClick r:id="rId6"/>
              </a:rPr>
              <a:t>aslan.alwi@mail.ugm.ac.id</a:t>
            </a:r>
            <a:r>
              <a:rPr lang="id-ID"/>
              <a:t>,  </a:t>
            </a:r>
            <a:r>
              <a:rPr lang="en-US" u="sng">
                <a:hlinkClick r:id="rId7"/>
              </a:rPr>
              <a:t>elangbijak4@gmail.com</a:t>
            </a:r>
            <a:endParaRPr lang="en-US"/>
          </a:p>
          <a:p>
            <a:r>
              <a:rPr lang="id-ID"/>
              <a:t>Facebook                  	: </a:t>
            </a:r>
            <a:r>
              <a:rPr lang="id-ID" u="sng">
                <a:hlinkClick r:id="rId8"/>
              </a:rPr>
              <a:t>https://www.facebook.com/elangbijak4</a:t>
            </a:r>
            <a:r>
              <a:rPr lang="id-ID"/>
              <a:t> </a:t>
            </a:r>
            <a:endParaRPr lang="en-US"/>
          </a:p>
          <a:p>
            <a:r>
              <a:rPr lang="id-ID"/>
              <a:t>Linkedin            	: </a:t>
            </a:r>
            <a:r>
              <a:rPr lang="id-ID" u="sng">
                <a:hlinkClick r:id="rId9"/>
              </a:rPr>
              <a:t>https://id.linkedin.com/in/aslan-alwi-99935a73</a:t>
            </a:r>
            <a:endParaRPr lang="en-US"/>
          </a:p>
          <a:p>
            <a:r>
              <a:rPr lang="id-ID"/>
              <a:t>Github Profile	: </a:t>
            </a:r>
            <a:r>
              <a:rPr lang="id-ID" u="sng">
                <a:hlinkClick r:id="rId10"/>
              </a:rPr>
              <a:t>https://github.com/elangbijak4</a:t>
            </a:r>
            <a:endParaRPr lang="en-US"/>
          </a:p>
          <a:p>
            <a:r>
              <a:rPr lang="id-ID"/>
              <a:t>Website 		: </a:t>
            </a:r>
            <a:r>
              <a:rPr lang="id-ID" u="sng">
                <a:hlinkClick r:id="rId11"/>
              </a:rPr>
              <a:t>https://aslanalwi.wordpress.com</a:t>
            </a:r>
            <a:endParaRPr lang="en-US" sz="1600" dirty="0">
              <a:ln w="6350">
                <a:solidFill>
                  <a:schemeClr val="tx1"/>
                </a:solidFill>
              </a:ln>
              <a:latin typeface="Tw Cen MT" pitchFamily="34" charset="0"/>
            </a:endParaRPr>
          </a:p>
        </p:txBody>
      </p:sp>
    </p:spTree>
    <p:extLst>
      <p:ext uri="{BB962C8B-B14F-4D97-AF65-F5344CB8AC3E}">
        <p14:creationId xmlns:p14="http://schemas.microsoft.com/office/powerpoint/2010/main" val="1270006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Box 6"/>
          <p:cNvSpPr txBox="1">
            <a:spLocks noChangeArrowheads="1"/>
          </p:cNvSpPr>
          <p:nvPr/>
        </p:nvSpPr>
        <p:spPr bwMode="auto">
          <a:xfrm>
            <a:off x="774701" y="171451"/>
            <a:ext cx="3492500" cy="615549"/>
          </a:xfrm>
          <a:prstGeom prst="rect">
            <a:avLst/>
          </a:prstGeom>
          <a:noFill/>
          <a:ln w="9525">
            <a:noFill/>
            <a:miter lim="800000"/>
            <a:headEnd/>
            <a:tailEnd/>
          </a:ln>
        </p:spPr>
        <p:txBody>
          <a:bodyPr lIns="121917" tIns="60958" rIns="121917" bIns="60958">
            <a:spAutoFit/>
          </a:bodyPr>
          <a:lstStyle/>
          <a:p>
            <a:r>
              <a:rPr lang="id-ID" sz="3200" b="1">
                <a:solidFill>
                  <a:srgbClr val="1B404E"/>
                </a:solidFill>
                <a:latin typeface="Tw Cen MT" pitchFamily="34" charset="0"/>
              </a:rPr>
              <a:t>Co-Founder</a:t>
            </a:r>
            <a:endParaRPr lang="en-US" sz="3200" b="1" dirty="0">
              <a:solidFill>
                <a:srgbClr val="1B404E"/>
              </a:solidFill>
              <a:latin typeface="Tw Cen MT" pitchFamily="34" charset="0"/>
            </a:endParaRPr>
          </a:p>
        </p:txBody>
      </p:sp>
      <p:pic>
        <p:nvPicPr>
          <p:cNvPr id="15366" name="Picture 2" descr="Hasil gambar untuk light free icon picture"/>
          <p:cNvPicPr>
            <a:picLocks noChangeAspect="1" noChangeArrowheads="1"/>
          </p:cNvPicPr>
          <p:nvPr/>
        </p:nvPicPr>
        <p:blipFill>
          <a:blip r:embed="rId3">
            <a:grayscl/>
            <a:biLevel thresh="50000"/>
          </a:blip>
          <a:srcRect/>
          <a:stretch>
            <a:fillRect/>
          </a:stretch>
        </p:blipFill>
        <p:spPr bwMode="auto">
          <a:xfrm>
            <a:off x="133351" y="127000"/>
            <a:ext cx="609600" cy="694267"/>
          </a:xfrm>
          <a:prstGeom prst="rect">
            <a:avLst/>
          </a:prstGeom>
          <a:noFill/>
          <a:ln w="9525">
            <a:noFill/>
            <a:miter lim="800000"/>
            <a:headEnd/>
            <a:tailEnd/>
          </a:ln>
        </p:spPr>
      </p:pic>
      <p:sp>
        <p:nvSpPr>
          <p:cNvPr id="13" name="Rectangle 12">
            <a:extLst>
              <a:ext uri="{FF2B5EF4-FFF2-40B4-BE49-F238E27FC236}">
                <a16:creationId xmlns:a16="http://schemas.microsoft.com/office/drawing/2014/main" id="{E30BBA4B-F749-4FB3-997A-232667596DF8}"/>
              </a:ext>
            </a:extLst>
          </p:cNvPr>
          <p:cNvSpPr/>
          <p:nvPr/>
        </p:nvSpPr>
        <p:spPr>
          <a:xfrm>
            <a:off x="6835490" y="3197660"/>
            <a:ext cx="5356510" cy="646327"/>
          </a:xfrm>
          <a:prstGeom prst="rect">
            <a:avLst/>
          </a:prstGeom>
        </p:spPr>
        <p:txBody>
          <a:bodyPr wrap="square" lIns="121917" tIns="60958" rIns="121917" bIns="60958">
            <a:spAutoFit/>
          </a:bodyPr>
          <a:lstStyle/>
          <a:p>
            <a:r>
              <a:rPr lang="en-US" u="sng">
                <a:hlinkClick r:id="rId4"/>
              </a:rPr>
              <a:t>kusmiarto@stpn.ac.id</a:t>
            </a:r>
            <a:r>
              <a:rPr lang="en-US"/>
              <a:t>; </a:t>
            </a:r>
            <a:r>
              <a:rPr lang="en-US" u="sng">
                <a:hlinkClick r:id="rId5"/>
              </a:rPr>
              <a:t>kusmiarto@mail.ugm.ac.id</a:t>
            </a:r>
            <a:endParaRPr lang="en-US"/>
          </a:p>
          <a:p>
            <a:endParaRPr lang="en-US" sz="1600" dirty="0">
              <a:ln w="6350">
                <a:solidFill>
                  <a:schemeClr val="tx1"/>
                </a:solidFill>
              </a:ln>
              <a:latin typeface="Tw Cen MT" pitchFamily="34" charset="0"/>
            </a:endParaRPr>
          </a:p>
        </p:txBody>
      </p:sp>
      <p:pic>
        <p:nvPicPr>
          <p:cNvPr id="8" name="Picture 3">
            <a:extLst>
              <a:ext uri="{FF2B5EF4-FFF2-40B4-BE49-F238E27FC236}">
                <a16:creationId xmlns:a16="http://schemas.microsoft.com/office/drawing/2014/main" id="{FB308E47-0321-4F0D-846A-126C02502A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3096" y="588246"/>
            <a:ext cx="1813093" cy="1872937"/>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Lst>
        </p:spPr>
      </p:pic>
      <p:sp>
        <p:nvSpPr>
          <p:cNvPr id="9" name="Rectangle 8">
            <a:extLst>
              <a:ext uri="{FF2B5EF4-FFF2-40B4-BE49-F238E27FC236}">
                <a16:creationId xmlns:a16="http://schemas.microsoft.com/office/drawing/2014/main" id="{02A22287-8B44-4E25-A9F6-D7A83931B07E}"/>
              </a:ext>
            </a:extLst>
          </p:cNvPr>
          <p:cNvSpPr/>
          <p:nvPr/>
        </p:nvSpPr>
        <p:spPr>
          <a:xfrm>
            <a:off x="8066636" y="2335890"/>
            <a:ext cx="2728883" cy="861770"/>
          </a:xfrm>
          <a:prstGeom prst="rect">
            <a:avLst/>
          </a:prstGeom>
        </p:spPr>
        <p:txBody>
          <a:bodyPr wrap="none" lIns="121917" tIns="60958" rIns="121917" bIns="60958">
            <a:spAutoFit/>
          </a:bodyPr>
          <a:lstStyle/>
          <a:p>
            <a:pPr algn="ctr">
              <a:defRPr/>
            </a:pPr>
            <a:r>
              <a:rPr lang="en-US" sz="1600" dirty="0" err="1">
                <a:ln w="6350">
                  <a:solidFill>
                    <a:schemeClr val="tx1"/>
                  </a:solidFill>
                </a:ln>
                <a:latin typeface="Tw Cen MT" pitchFamily="34" charset="0"/>
              </a:rPr>
              <a:t>Koes</a:t>
            </a:r>
            <a:endParaRPr lang="en-US" sz="1600" dirty="0">
              <a:ln w="6350">
                <a:solidFill>
                  <a:schemeClr val="tx1"/>
                </a:solidFill>
              </a:ln>
              <a:latin typeface="Tw Cen MT" pitchFamily="34" charset="0"/>
            </a:endParaRPr>
          </a:p>
          <a:p>
            <a:pPr algn="ctr">
              <a:defRPr/>
            </a:pPr>
            <a:r>
              <a:rPr lang="en-US" sz="1600" dirty="0">
                <a:ln w="6350">
                  <a:solidFill>
                    <a:schemeClr val="tx1"/>
                  </a:solidFill>
                </a:ln>
                <a:latin typeface="Tw Cen MT" pitchFamily="34" charset="0"/>
              </a:rPr>
              <a:t>CTO/Co-Founder</a:t>
            </a:r>
          </a:p>
          <a:p>
            <a:pPr algn="ctr">
              <a:defRPr/>
            </a:pPr>
            <a:r>
              <a:rPr lang="en-US" sz="1600" dirty="0">
                <a:ln w="6350">
                  <a:solidFill>
                    <a:schemeClr val="tx1"/>
                  </a:solidFill>
                </a:ln>
                <a:latin typeface="Tw Cen MT" pitchFamily="34" charset="0"/>
              </a:rPr>
              <a:t>Doctoral Student @</a:t>
            </a:r>
            <a:r>
              <a:rPr lang="en-US" sz="1600" dirty="0" err="1">
                <a:ln w="6350">
                  <a:solidFill>
                    <a:schemeClr val="tx1"/>
                  </a:solidFill>
                </a:ln>
                <a:latin typeface="Tw Cen MT" pitchFamily="34" charset="0"/>
              </a:rPr>
              <a:t>Geomatics</a:t>
            </a:r>
            <a:endParaRPr lang="en-US" sz="1600" dirty="0">
              <a:ln w="6350">
                <a:solidFill>
                  <a:schemeClr val="tx1"/>
                </a:solidFill>
              </a:ln>
              <a:latin typeface="Tw Cen MT" pitchFamily="34" charset="0"/>
            </a:endParaRPr>
          </a:p>
        </p:txBody>
      </p:sp>
      <p:graphicFrame>
        <p:nvGraphicFramePr>
          <p:cNvPr id="3" name="Table 2">
            <a:extLst>
              <a:ext uri="{FF2B5EF4-FFF2-40B4-BE49-F238E27FC236}">
                <a16:creationId xmlns:a16="http://schemas.microsoft.com/office/drawing/2014/main" id="{409AF1A6-D303-4C3E-8B1A-D07F402DB84E}"/>
              </a:ext>
            </a:extLst>
          </p:cNvPr>
          <p:cNvGraphicFramePr>
            <a:graphicFrameLocks noGrp="1"/>
          </p:cNvGraphicFramePr>
          <p:nvPr>
            <p:extLst>
              <p:ext uri="{D42A27DB-BD31-4B8C-83A1-F6EECF244321}">
                <p14:modId xmlns:p14="http://schemas.microsoft.com/office/powerpoint/2010/main" val="2099321869"/>
              </p:ext>
            </p:extLst>
          </p:nvPr>
        </p:nvGraphicFramePr>
        <p:xfrm>
          <a:off x="580798" y="1018340"/>
          <a:ext cx="6124575" cy="2179320"/>
        </p:xfrm>
        <a:graphic>
          <a:graphicData uri="http://schemas.openxmlformats.org/drawingml/2006/table">
            <a:tbl>
              <a:tblPr firstRow="1" firstCol="1" lastRow="1" lastCol="1" bandRow="1" bandCol="1">
                <a:tableStyleId>{5C22544A-7EE6-4342-B048-85BDC9FD1C3A}</a:tableStyleId>
              </a:tblPr>
              <a:tblGrid>
                <a:gridCol w="5553928">
                  <a:extLst>
                    <a:ext uri="{9D8B030D-6E8A-4147-A177-3AD203B41FA5}">
                      <a16:colId xmlns:a16="http://schemas.microsoft.com/office/drawing/2014/main" val="2726734725"/>
                    </a:ext>
                  </a:extLst>
                </a:gridCol>
                <a:gridCol w="102619">
                  <a:extLst>
                    <a:ext uri="{9D8B030D-6E8A-4147-A177-3AD203B41FA5}">
                      <a16:colId xmlns:a16="http://schemas.microsoft.com/office/drawing/2014/main" val="3019708781"/>
                    </a:ext>
                  </a:extLst>
                </a:gridCol>
                <a:gridCol w="468028">
                  <a:extLst>
                    <a:ext uri="{9D8B030D-6E8A-4147-A177-3AD203B41FA5}">
                      <a16:colId xmlns:a16="http://schemas.microsoft.com/office/drawing/2014/main" val="626337115"/>
                    </a:ext>
                  </a:extLst>
                </a:gridCol>
              </a:tblGrid>
              <a:tr h="0">
                <a:tc gridSpan="3">
                  <a:txBody>
                    <a:bodyPr/>
                    <a:lstStyle/>
                    <a:p>
                      <a:pPr>
                        <a:spcAft>
                          <a:spcPts val="0"/>
                        </a:spcAft>
                        <a:tabLst>
                          <a:tab pos="2286000" algn="l"/>
                          <a:tab pos="2857500" algn="l"/>
                        </a:tabLst>
                      </a:pPr>
                      <a:r>
                        <a:rPr lang="en-US" sz="1100">
                          <a:effectLst/>
                        </a:rPr>
                        <a:t> </a:t>
                      </a:r>
                      <a:endParaRPr lang="en-US" sz="1200">
                        <a:effectLst/>
                      </a:endParaRPr>
                    </a:p>
                    <a:p>
                      <a:pPr>
                        <a:spcAft>
                          <a:spcPts val="0"/>
                        </a:spcAft>
                        <a:tabLst>
                          <a:tab pos="2286000" algn="l"/>
                          <a:tab pos="2857500" algn="l"/>
                        </a:tabLst>
                      </a:pPr>
                      <a:r>
                        <a:rPr lang="en-US" sz="1100">
                          <a:effectLst/>
                        </a:rPr>
                        <a:t>Doctoral Student at Geomatics Engineering Gadjah Mada University</a:t>
                      </a:r>
                      <a:endParaRPr lang="en-US" sz="1200">
                        <a:effectLst/>
                      </a:endParaRPr>
                    </a:p>
                    <a:p>
                      <a:pPr>
                        <a:spcAft>
                          <a:spcPts val="0"/>
                        </a:spcAft>
                        <a:tabLst>
                          <a:tab pos="2286000" algn="l"/>
                          <a:tab pos="2857500" algn="l"/>
                        </a:tabLst>
                      </a:pPr>
                      <a:r>
                        <a:rPr lang="en-US" sz="1100">
                          <a:effectLst/>
                        </a:rPr>
                        <a:t> </a:t>
                      </a:r>
                      <a:endParaRPr lang="en-US" sz="1200">
                        <a:effectLst/>
                      </a:endParaRPr>
                    </a:p>
                    <a:p>
                      <a:pPr>
                        <a:spcAft>
                          <a:spcPts val="0"/>
                        </a:spcAft>
                        <a:tabLst>
                          <a:tab pos="2286000" algn="l"/>
                          <a:tab pos="2857500" algn="l"/>
                        </a:tabLst>
                      </a:pPr>
                      <a:r>
                        <a:rPr lang="en-US" sz="1100">
                          <a:effectLst/>
                        </a:rPr>
                        <a:t>Master of Science (M.Sc.)</a:t>
                      </a:r>
                      <a:r>
                        <a:rPr lang="en-US" sz="1100" spc="-30">
                          <a:effectLst/>
                        </a:rPr>
                        <a:t> (</a:t>
                      </a:r>
                      <a:r>
                        <a:rPr lang="en-US" sz="1100">
                          <a:effectLst/>
                        </a:rPr>
                        <a:t>2009 – 2011)</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4905846"/>
                  </a:ext>
                </a:extLst>
              </a:tr>
              <a:tr h="0">
                <a:tc gridSpan="2">
                  <a:txBody>
                    <a:bodyPr/>
                    <a:lstStyle/>
                    <a:p>
                      <a:pPr>
                        <a:spcAft>
                          <a:spcPts val="0"/>
                        </a:spcAft>
                        <a:tabLst>
                          <a:tab pos="2286000" algn="l"/>
                          <a:tab pos="2857500" algn="l"/>
                        </a:tabLst>
                      </a:pPr>
                      <a:r>
                        <a:rPr lang="en-US" sz="1100" spc="-30">
                          <a:effectLst/>
                        </a:rPr>
                        <a:t>Master of Science Linkage Program</a:t>
                      </a:r>
                      <a:endParaRPr lang="en-US" sz="1200">
                        <a:effectLst/>
                      </a:endParaRPr>
                    </a:p>
                    <a:p>
                      <a:pPr>
                        <a:spcAft>
                          <a:spcPts val="0"/>
                        </a:spcAft>
                        <a:tabLst>
                          <a:tab pos="2286000" algn="l"/>
                          <a:tab pos="2857500" algn="l"/>
                        </a:tabLst>
                      </a:pPr>
                      <a:r>
                        <a:rPr lang="en-US" sz="1100" spc="-30">
                          <a:effectLst/>
                        </a:rPr>
                        <a:t>Geo-Information for Spatial Planning and Disaster Risk Management  Gadjah Mada University, Yogyakarta and Faculty of Geo-information Science and Earth Observation, ITC, Twente University, Enschede The Netherlands.</a:t>
                      </a:r>
                      <a:endParaRPr lang="en-US" sz="1200">
                        <a:effectLst/>
                      </a:endParaRPr>
                    </a:p>
                    <a:p>
                      <a:pPr>
                        <a:spcAft>
                          <a:spcPts val="0"/>
                        </a:spcAft>
                        <a:tabLst>
                          <a:tab pos="2286000" algn="l"/>
                          <a:tab pos="2857500" algn="l"/>
                        </a:tabLst>
                      </a:pPr>
                      <a:r>
                        <a:rPr lang="en-US" sz="1100" spc="-30">
                          <a:effectLst/>
                        </a:rPr>
                        <a:t> </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a:tc>
                <a:tc>
                  <a:txBody>
                    <a:bodyPr/>
                    <a:lstStyle/>
                    <a:p>
                      <a:pPr>
                        <a:spcAft>
                          <a:spcPts val="0"/>
                        </a:spcAft>
                      </a:pPr>
                      <a:r>
                        <a:rPr lang="en-US" sz="1200">
                          <a:effectLst/>
                        </a:rPr>
                        <a:t> </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232071041"/>
                  </a:ext>
                </a:extLst>
              </a:tr>
              <a:tr h="0">
                <a:tc gridSpan="3">
                  <a:txBody>
                    <a:bodyPr/>
                    <a:lstStyle/>
                    <a:p>
                      <a:pPr>
                        <a:spcAft>
                          <a:spcPts val="0"/>
                        </a:spcAft>
                        <a:tabLst>
                          <a:tab pos="2286000" algn="l"/>
                          <a:tab pos="2857500" algn="l"/>
                        </a:tabLst>
                      </a:pPr>
                      <a:r>
                        <a:rPr lang="en-US" sz="1100">
                          <a:effectLst/>
                        </a:rPr>
                        <a:t>Geodetics and Geomatics Engineer (S1) (1997-2002)</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9754318"/>
                  </a:ext>
                </a:extLst>
              </a:tr>
              <a:tr h="0">
                <a:tc>
                  <a:txBody>
                    <a:bodyPr/>
                    <a:lstStyle/>
                    <a:p>
                      <a:pPr>
                        <a:spcAft>
                          <a:spcPts val="0"/>
                        </a:spcAft>
                        <a:tabLst>
                          <a:tab pos="2286000" algn="l"/>
                          <a:tab pos="2857500" algn="l"/>
                        </a:tabLst>
                      </a:pPr>
                      <a:r>
                        <a:rPr lang="en-US" sz="1100" spc="-30">
                          <a:effectLst/>
                        </a:rPr>
                        <a:t>Geodetics and Geomatics Engineering of Faculty of Engineering,  Gadjah Mada University, Yogyakarta, Indonesia</a:t>
                      </a:r>
                      <a:endParaRPr lang="en-US" sz="1200">
                        <a:effectLst/>
                      </a:endParaRPr>
                    </a:p>
                    <a:p>
                      <a:pPr>
                        <a:spcAft>
                          <a:spcPts val="0"/>
                        </a:spcAft>
                        <a:tabLst>
                          <a:tab pos="2286000" algn="l"/>
                          <a:tab pos="2857500" algn="l"/>
                        </a:tabLst>
                      </a:pPr>
                      <a:r>
                        <a:rPr lang="en-US" sz="1100" spc="-30">
                          <a:effectLst/>
                        </a:rPr>
                        <a:t> </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gridSpan="2">
                  <a:txBody>
                    <a:bodyPr/>
                    <a:lstStyle/>
                    <a:p>
                      <a:pPr>
                        <a:spcAft>
                          <a:spcPts val="0"/>
                        </a:spcAft>
                      </a:pPr>
                      <a:r>
                        <a:rPr lang="en-US" sz="1200">
                          <a:effectLst/>
                        </a:rPr>
                        <a:t> </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3140119663"/>
                  </a:ext>
                </a:extLst>
              </a:tr>
            </a:tbl>
          </a:graphicData>
        </a:graphic>
      </p:graphicFrame>
      <p:sp>
        <p:nvSpPr>
          <p:cNvPr id="4" name="Rectangle 1">
            <a:extLst>
              <a:ext uri="{FF2B5EF4-FFF2-40B4-BE49-F238E27FC236}">
                <a16:creationId xmlns:a16="http://schemas.microsoft.com/office/drawing/2014/main" id="{A1BC7467-DE23-466A-8E2E-11D5B6ED7A5C}"/>
              </a:ext>
            </a:extLst>
          </p:cNvPr>
          <p:cNvSpPr>
            <a:spLocks noChangeArrowheads="1"/>
          </p:cNvSpPr>
          <p:nvPr/>
        </p:nvSpPr>
        <p:spPr bwMode="auto">
          <a:xfrm>
            <a:off x="580798" y="47979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0" algn="l"/>
                <a:tab pos="2857500" algn="l"/>
              </a:tabLst>
              <a:defRPr>
                <a:solidFill>
                  <a:schemeClr val="tx1"/>
                </a:solidFill>
                <a:latin typeface="Arial" panose="020B0604020202020204" pitchFamily="34" charset="0"/>
              </a:defRPr>
            </a:lvl1pPr>
            <a:lvl2pPr eaLnBrk="0" fontAlgn="base" hangingPunct="0">
              <a:spcBef>
                <a:spcPct val="0"/>
              </a:spcBef>
              <a:spcAft>
                <a:spcPct val="0"/>
              </a:spcAft>
              <a:tabLst>
                <a:tab pos="2286000" algn="l"/>
                <a:tab pos="2857500" algn="l"/>
              </a:tabLst>
              <a:defRPr>
                <a:solidFill>
                  <a:schemeClr val="tx1"/>
                </a:solidFill>
                <a:latin typeface="Arial" panose="020B0604020202020204" pitchFamily="34" charset="0"/>
              </a:defRPr>
            </a:lvl2pPr>
            <a:lvl3pPr eaLnBrk="0" fontAlgn="base" hangingPunct="0">
              <a:spcBef>
                <a:spcPct val="0"/>
              </a:spcBef>
              <a:spcAft>
                <a:spcPct val="0"/>
              </a:spcAft>
              <a:tabLst>
                <a:tab pos="2286000" algn="l"/>
                <a:tab pos="2857500" algn="l"/>
              </a:tabLst>
              <a:defRPr>
                <a:solidFill>
                  <a:schemeClr val="tx1"/>
                </a:solidFill>
                <a:latin typeface="Arial" panose="020B0604020202020204" pitchFamily="34" charset="0"/>
              </a:defRPr>
            </a:lvl3pPr>
            <a:lvl4pPr eaLnBrk="0" fontAlgn="base" hangingPunct="0">
              <a:spcBef>
                <a:spcPct val="0"/>
              </a:spcBef>
              <a:spcAft>
                <a:spcPct val="0"/>
              </a:spcAft>
              <a:tabLst>
                <a:tab pos="2286000" algn="l"/>
                <a:tab pos="2857500" algn="l"/>
              </a:tabLst>
              <a:defRPr>
                <a:solidFill>
                  <a:schemeClr val="tx1"/>
                </a:solidFill>
                <a:latin typeface="Arial" panose="020B0604020202020204" pitchFamily="34" charset="0"/>
              </a:defRPr>
            </a:lvl4pPr>
            <a:lvl5pPr eaLnBrk="0" fontAlgn="base" hangingPunct="0">
              <a:spcBef>
                <a:spcPct val="0"/>
              </a:spcBef>
              <a:spcAft>
                <a:spcPct val="0"/>
              </a:spcAft>
              <a:tabLst>
                <a:tab pos="2286000" algn="l"/>
                <a:tab pos="2857500" algn="l"/>
              </a:tabLst>
              <a:defRPr>
                <a:solidFill>
                  <a:schemeClr val="tx1"/>
                </a:solidFill>
                <a:latin typeface="Arial" panose="020B0604020202020204" pitchFamily="34" charset="0"/>
              </a:defRPr>
            </a:lvl5pPr>
            <a:lvl6pPr eaLnBrk="0" fontAlgn="base" hangingPunct="0">
              <a:spcBef>
                <a:spcPct val="0"/>
              </a:spcBef>
              <a:spcAft>
                <a:spcPct val="0"/>
              </a:spcAft>
              <a:tabLst>
                <a:tab pos="2286000" algn="l"/>
                <a:tab pos="2857500" algn="l"/>
              </a:tabLst>
              <a:defRPr>
                <a:solidFill>
                  <a:schemeClr val="tx1"/>
                </a:solidFill>
                <a:latin typeface="Arial" panose="020B0604020202020204" pitchFamily="34" charset="0"/>
              </a:defRPr>
            </a:lvl6pPr>
            <a:lvl7pPr eaLnBrk="0" fontAlgn="base" hangingPunct="0">
              <a:spcBef>
                <a:spcPct val="0"/>
              </a:spcBef>
              <a:spcAft>
                <a:spcPct val="0"/>
              </a:spcAft>
              <a:tabLst>
                <a:tab pos="2286000" algn="l"/>
                <a:tab pos="2857500" algn="l"/>
              </a:tabLst>
              <a:defRPr>
                <a:solidFill>
                  <a:schemeClr val="tx1"/>
                </a:solidFill>
                <a:latin typeface="Arial" panose="020B0604020202020204" pitchFamily="34" charset="0"/>
              </a:defRPr>
            </a:lvl7pPr>
            <a:lvl8pPr eaLnBrk="0" fontAlgn="base" hangingPunct="0">
              <a:spcBef>
                <a:spcPct val="0"/>
              </a:spcBef>
              <a:spcAft>
                <a:spcPct val="0"/>
              </a:spcAft>
              <a:tabLst>
                <a:tab pos="2286000" algn="l"/>
                <a:tab pos="2857500" algn="l"/>
              </a:tabLst>
              <a:defRPr>
                <a:solidFill>
                  <a:schemeClr val="tx1"/>
                </a:solidFill>
                <a:latin typeface="Arial" panose="020B0604020202020204" pitchFamily="34" charset="0"/>
              </a:defRPr>
            </a:lvl8pPr>
            <a:lvl9pPr eaLnBrk="0" fontAlgn="base" hangingPunct="0">
              <a:spcBef>
                <a:spcPct val="0"/>
              </a:spcBef>
              <a:spcAft>
                <a:spcPct val="0"/>
              </a:spcAft>
              <a:tabLst>
                <a:tab pos="2286000" algn="l"/>
                <a:tab pos="2857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2857500" algn="l"/>
              </a:tabLst>
            </a:pPr>
            <a:r>
              <a:rPr kumimoji="0" lang="en-US" altLang="en-US" sz="1100" b="1"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WORK EXPERIENCES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Dates: 2004-February 2012</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Staff of Surveying and Mapping Division of Regional Office of BPN NTB</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Main Activities and Responsibilities: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Organizing Cadastral Maps into Land Information System</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Dates: February 2012 – November 2012</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Head of Surveying and Mapping Sub-Section, Land Office of Mataram City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Main Activities and Responsibilities: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Controlling the Quality of the result of Cadastral Surveying and Mapping</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Technical Coordinating of Cadastral Surveying and Mapping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Dates: December 2012 – Current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Lecturer at National Land Institute (Sekolah Tinggi Pertanahan Nasional/STPN)</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Main Activities and Responsibilities: Teaching Subjects related to Cadastral Surveying</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Dates: 2018 – Current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Co-Founder Protokol Indonesia</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0" algn="l"/>
                <a:tab pos="2857500" algn="l"/>
              </a:tabLst>
            </a:pPr>
            <a:r>
              <a:rPr kumimoji="0" lang="en-US" altLang="en-US" sz="1100" b="1"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PROJECT EXPERIENCES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As a Technical Coordinator in Reconstruction of Aceh Land Administration System Project (RALAS). The RALAS is a Project financed by the World Bank and Multi-Donor Trust Fund (MDTF), carried out in Aceh after Tsunami Disaster;</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As a Supervisor of Pilot Project of PaLaR (Participatory Land Registration), Collaboration of Ministry of ATR/BPN, UGM, JKPP, Meridia, World Bank and The Netherlands Cadastre;</a:t>
            </a:r>
          </a:p>
          <a:p>
            <a:pPr marL="0" marR="0" lvl="0" indent="0" algn="l" defTabSz="914400" rtl="0" eaLnBrk="0" fontAlgn="base" latinLnBrk="0" hangingPunct="0">
              <a:lnSpc>
                <a:spcPct val="100000"/>
              </a:lnSpc>
              <a:spcBef>
                <a:spcPct val="0"/>
              </a:spcBef>
              <a:spcAft>
                <a:spcPct val="0"/>
              </a:spcAft>
              <a:buClrTx/>
              <a:buSzTx/>
              <a:buFontTx/>
              <a:buNone/>
              <a:tabLst>
                <a:tab pos="2286000" algn="l"/>
                <a:tab pos="2857500" algn="l"/>
              </a:tabLst>
            </a:pPr>
            <a:r>
              <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panose="020B0604020202020204" pitchFamily="34" charset="0"/>
              </a:rPr>
              <a:t>Fasilitator of Gerakan Nasional 1000 StartUp Digital-Yogyakarta</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6621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4614" y="2189090"/>
            <a:ext cx="1813093" cy="1872937"/>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Lst>
        </p:spPr>
      </p:pic>
      <p:pic>
        <p:nvPicPr>
          <p:cNvPr id="6" name="Picture 5"/>
          <p:cNvPicPr>
            <a:picLocks noChangeAspect="1"/>
          </p:cNvPicPr>
          <p:nvPr/>
        </p:nvPicPr>
        <p:blipFill rotWithShape="1">
          <a:blip r:embed="rId4" cstate="screen">
            <a:extLst>
              <a:ext uri="{28A0092B-C50C-407E-A947-70E740481C1C}">
                <a14:useLocalDpi xmlns:a14="http://schemas.microsoft.com/office/drawing/2010/main"/>
              </a:ext>
            </a:extLst>
          </a:blip>
          <a:srcRect r="-724"/>
          <a:stretch/>
        </p:blipFill>
        <p:spPr>
          <a:xfrm>
            <a:off x="3071470" y="2189090"/>
            <a:ext cx="1839091" cy="1815672"/>
          </a:xfrm>
          <a:prstGeom prst="ellipse">
            <a:avLst/>
          </a:prstGeom>
          <a:ln>
            <a:noFill/>
          </a:ln>
          <a:effectLst>
            <a:softEdge rad="112500"/>
          </a:effectLst>
        </p:spPr>
      </p:pic>
      <p:sp>
        <p:nvSpPr>
          <p:cNvPr id="7" name="Rectangle 6"/>
          <p:cNvSpPr/>
          <p:nvPr/>
        </p:nvSpPr>
        <p:spPr>
          <a:xfrm>
            <a:off x="2980160" y="3899401"/>
            <a:ext cx="2067228" cy="861770"/>
          </a:xfrm>
          <a:prstGeom prst="rect">
            <a:avLst/>
          </a:prstGeom>
        </p:spPr>
        <p:txBody>
          <a:bodyPr wrap="none" lIns="121917" tIns="60958" rIns="121917" bIns="60958">
            <a:spAutoFit/>
          </a:bodyPr>
          <a:lstStyle/>
          <a:p>
            <a:pPr algn="ctr">
              <a:defRPr/>
            </a:pPr>
            <a:r>
              <a:rPr lang="id-ID" sz="1600" dirty="0">
                <a:ln w="6350">
                  <a:solidFill>
                    <a:schemeClr val="tx1"/>
                  </a:solidFill>
                </a:ln>
                <a:latin typeface="Tw Cen MT" pitchFamily="34" charset="0"/>
              </a:rPr>
              <a:t>Aslan</a:t>
            </a:r>
            <a:endParaRPr lang="en-US" sz="1600" dirty="0">
              <a:ln w="6350">
                <a:solidFill>
                  <a:schemeClr val="tx1"/>
                </a:solidFill>
              </a:ln>
              <a:latin typeface="Tw Cen MT" pitchFamily="34" charset="0"/>
            </a:endParaRPr>
          </a:p>
          <a:p>
            <a:pPr algn="ctr">
              <a:defRPr/>
            </a:pPr>
            <a:r>
              <a:rPr lang="en-US" sz="1600" dirty="0">
                <a:ln w="6350">
                  <a:solidFill>
                    <a:schemeClr val="tx1"/>
                  </a:solidFill>
                </a:ln>
                <a:latin typeface="Tw Cen MT" pitchFamily="34" charset="0"/>
              </a:rPr>
              <a:t>CEO/Founder</a:t>
            </a:r>
          </a:p>
          <a:p>
            <a:pPr algn="ctr">
              <a:defRPr/>
            </a:pPr>
            <a:r>
              <a:rPr lang="en-US" sz="1600" dirty="0">
                <a:ln w="6350">
                  <a:solidFill>
                    <a:schemeClr val="tx1"/>
                  </a:solidFill>
                </a:ln>
                <a:latin typeface="Tw Cen MT" pitchFamily="34" charset="0"/>
              </a:rPr>
              <a:t>PhD Computer Science</a:t>
            </a:r>
          </a:p>
        </p:txBody>
      </p:sp>
      <p:sp>
        <p:nvSpPr>
          <p:cNvPr id="15365" name="TextBox 6"/>
          <p:cNvSpPr txBox="1">
            <a:spLocks noChangeArrowheads="1"/>
          </p:cNvSpPr>
          <p:nvPr/>
        </p:nvSpPr>
        <p:spPr bwMode="auto">
          <a:xfrm>
            <a:off x="774701" y="171451"/>
            <a:ext cx="3492500" cy="615949"/>
          </a:xfrm>
          <a:prstGeom prst="rect">
            <a:avLst/>
          </a:prstGeom>
          <a:noFill/>
          <a:ln w="9525">
            <a:noFill/>
            <a:miter lim="800000"/>
            <a:headEnd/>
            <a:tailEnd/>
          </a:ln>
        </p:spPr>
        <p:txBody>
          <a:bodyPr lIns="121917" tIns="60958" rIns="121917" bIns="60958">
            <a:spAutoFit/>
          </a:bodyPr>
          <a:lstStyle/>
          <a:p>
            <a:pPr algn="ctr"/>
            <a:r>
              <a:rPr lang="en-US" sz="3200" b="1" dirty="0">
                <a:solidFill>
                  <a:srgbClr val="1B404E"/>
                </a:solidFill>
                <a:latin typeface="Tw Cen MT" pitchFamily="34" charset="0"/>
              </a:rPr>
              <a:t>The </a:t>
            </a:r>
            <a:r>
              <a:rPr lang="en-US" sz="3200" b="1" dirty="0" err="1">
                <a:solidFill>
                  <a:srgbClr val="1B404E"/>
                </a:solidFill>
                <a:latin typeface="Tw Cen MT" pitchFamily="34" charset="0"/>
              </a:rPr>
              <a:t>Protokol</a:t>
            </a:r>
            <a:r>
              <a:rPr lang="en-US" sz="3200" b="1" dirty="0">
                <a:solidFill>
                  <a:srgbClr val="1B404E"/>
                </a:solidFill>
                <a:latin typeface="Tw Cen MT" pitchFamily="34" charset="0"/>
              </a:rPr>
              <a:t> Team</a:t>
            </a:r>
          </a:p>
        </p:txBody>
      </p:sp>
      <p:pic>
        <p:nvPicPr>
          <p:cNvPr id="15366" name="Picture 2" descr="Hasil gambar untuk light free icon picture"/>
          <p:cNvPicPr>
            <a:picLocks noChangeAspect="1" noChangeArrowheads="1"/>
          </p:cNvPicPr>
          <p:nvPr/>
        </p:nvPicPr>
        <p:blipFill>
          <a:blip r:embed="rId5">
            <a:grayscl/>
            <a:biLevel thresh="50000"/>
          </a:blip>
          <a:srcRect/>
          <a:stretch>
            <a:fillRect/>
          </a:stretch>
        </p:blipFill>
        <p:spPr bwMode="auto">
          <a:xfrm>
            <a:off x="133351" y="127000"/>
            <a:ext cx="609600" cy="694267"/>
          </a:xfrm>
          <a:prstGeom prst="rect">
            <a:avLst/>
          </a:prstGeom>
          <a:noFill/>
          <a:ln w="9525">
            <a:noFill/>
            <a:miter lim="800000"/>
            <a:headEnd/>
            <a:tailEnd/>
          </a:ln>
        </p:spPr>
      </p:pic>
      <p:sp>
        <p:nvSpPr>
          <p:cNvPr id="12" name="Rectangle 11"/>
          <p:cNvSpPr/>
          <p:nvPr/>
        </p:nvSpPr>
        <p:spPr>
          <a:xfrm>
            <a:off x="6760912" y="3968920"/>
            <a:ext cx="2728883" cy="861770"/>
          </a:xfrm>
          <a:prstGeom prst="rect">
            <a:avLst/>
          </a:prstGeom>
        </p:spPr>
        <p:txBody>
          <a:bodyPr wrap="none" lIns="121917" tIns="60958" rIns="121917" bIns="60958">
            <a:spAutoFit/>
          </a:bodyPr>
          <a:lstStyle/>
          <a:p>
            <a:pPr algn="ctr">
              <a:defRPr/>
            </a:pPr>
            <a:r>
              <a:rPr lang="en-US" sz="1600" dirty="0" err="1">
                <a:ln w="6350">
                  <a:solidFill>
                    <a:schemeClr val="tx1"/>
                  </a:solidFill>
                </a:ln>
                <a:latin typeface="Tw Cen MT" pitchFamily="34" charset="0"/>
              </a:rPr>
              <a:t>Koes</a:t>
            </a:r>
            <a:endParaRPr lang="en-US" sz="1600" dirty="0">
              <a:ln w="6350">
                <a:solidFill>
                  <a:schemeClr val="tx1"/>
                </a:solidFill>
              </a:ln>
              <a:latin typeface="Tw Cen MT" pitchFamily="34" charset="0"/>
            </a:endParaRPr>
          </a:p>
          <a:p>
            <a:pPr algn="ctr">
              <a:defRPr/>
            </a:pPr>
            <a:r>
              <a:rPr lang="en-US" sz="1600" dirty="0">
                <a:ln w="6350">
                  <a:solidFill>
                    <a:schemeClr val="tx1"/>
                  </a:solidFill>
                </a:ln>
                <a:latin typeface="Tw Cen MT" pitchFamily="34" charset="0"/>
              </a:rPr>
              <a:t>CTO/Co-Founder</a:t>
            </a:r>
          </a:p>
          <a:p>
            <a:pPr algn="ctr">
              <a:defRPr/>
            </a:pPr>
            <a:r>
              <a:rPr lang="en-US" sz="1600" dirty="0">
                <a:ln w="6350">
                  <a:solidFill>
                    <a:schemeClr val="tx1"/>
                  </a:solidFill>
                </a:ln>
                <a:latin typeface="Tw Cen MT" pitchFamily="34" charset="0"/>
              </a:rPr>
              <a:t>Doctoral Student @</a:t>
            </a:r>
            <a:r>
              <a:rPr lang="en-US" sz="1600" dirty="0" err="1">
                <a:ln w="6350">
                  <a:solidFill>
                    <a:schemeClr val="tx1"/>
                  </a:solidFill>
                </a:ln>
                <a:latin typeface="Tw Cen MT" pitchFamily="34" charset="0"/>
              </a:rPr>
              <a:t>Geomatics</a:t>
            </a:r>
            <a:endParaRPr lang="en-US" sz="1600" dirty="0">
              <a:ln w="6350">
                <a:solidFill>
                  <a:schemeClr val="tx1"/>
                </a:solidFill>
              </a:ln>
              <a:latin typeface="Tw Cen MT"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5C4C28-4A13-4D91-9384-D12F28C6D2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0695" y="5679417"/>
            <a:ext cx="468548" cy="510197"/>
          </a:xfrm>
          <a:prstGeom prst="rect">
            <a:avLst/>
          </a:prstGeom>
        </p:spPr>
      </p:pic>
      <p:sp>
        <p:nvSpPr>
          <p:cNvPr id="7" name="Rectangle 6"/>
          <p:cNvSpPr/>
          <p:nvPr/>
        </p:nvSpPr>
        <p:spPr>
          <a:xfrm>
            <a:off x="2681878" y="2577374"/>
            <a:ext cx="7524206" cy="1015663"/>
          </a:xfrm>
          <a:prstGeom prst="rect">
            <a:avLst/>
          </a:prstGeom>
        </p:spPr>
        <p:txBody>
          <a:bodyPr wrap="square">
            <a:spAutoFit/>
          </a:bodyPr>
          <a:lstStyle/>
          <a:p>
            <a:pPr algn="ctr"/>
            <a:r>
              <a:rPr lang="en-US" sz="6000" dirty="0">
                <a:solidFill>
                  <a:srgbClr val="FF0000"/>
                </a:solidFill>
              </a:rPr>
              <a:t>Thank you</a:t>
            </a:r>
          </a:p>
        </p:txBody>
      </p:sp>
      <p:sp>
        <p:nvSpPr>
          <p:cNvPr id="8" name="Rectangle 7"/>
          <p:cNvSpPr/>
          <p:nvPr/>
        </p:nvSpPr>
        <p:spPr>
          <a:xfrm>
            <a:off x="5539243" y="5703682"/>
            <a:ext cx="2635658" cy="461665"/>
          </a:xfrm>
          <a:prstGeom prst="rect">
            <a:avLst/>
          </a:prstGeom>
        </p:spPr>
        <p:txBody>
          <a:bodyPr wrap="none">
            <a:spAutoFit/>
          </a:bodyPr>
          <a:lstStyle/>
          <a:p>
            <a:r>
              <a:rPr lang="id-ID" sz="2400" b="1" dirty="0">
                <a:latin typeface="Tw Cen MT" pitchFamily="34" charset="0"/>
                <a:ea typeface="Adobe Kaiti Std R" pitchFamily="18" charset="-128"/>
              </a:rPr>
              <a:t>Proto</a:t>
            </a:r>
            <a:r>
              <a:rPr lang="en-US" sz="2400" b="1" dirty="0">
                <a:latin typeface="Tw Cen MT" pitchFamily="34" charset="0"/>
                <a:ea typeface="Adobe Kaiti Std R" pitchFamily="18" charset="-128"/>
              </a:rPr>
              <a:t>k</a:t>
            </a:r>
            <a:r>
              <a:rPr lang="id-ID" sz="2400" b="1" dirty="0">
                <a:latin typeface="Tw Cen MT" pitchFamily="34" charset="0"/>
                <a:ea typeface="Adobe Kaiti Std R" pitchFamily="18" charset="-128"/>
              </a:rPr>
              <a:t>ol-Indonesia</a:t>
            </a:r>
            <a:endParaRPr lang="en-US" sz="2400" b="1" dirty="0">
              <a:latin typeface="Tw Cen MT" pitchFamily="34" charset="0"/>
            </a:endParaRPr>
          </a:p>
        </p:txBody>
      </p:sp>
      <p:sp>
        <p:nvSpPr>
          <p:cNvPr id="9" name="Rectangle 8"/>
          <p:cNvSpPr/>
          <p:nvPr/>
        </p:nvSpPr>
        <p:spPr>
          <a:xfrm>
            <a:off x="131267" y="110274"/>
            <a:ext cx="2243050" cy="369332"/>
          </a:xfrm>
          <a:prstGeom prst="rect">
            <a:avLst/>
          </a:prstGeom>
        </p:spPr>
        <p:txBody>
          <a:bodyPr wrap="none">
            <a:spAutoFit/>
          </a:bodyPr>
          <a:lstStyle/>
          <a:p>
            <a:r>
              <a:rPr lang="en-US" dirty="0"/>
              <a:t>© </a:t>
            </a:r>
            <a:r>
              <a:rPr lang="en-US" dirty="0" err="1"/>
              <a:t>Protokol_Indonesia</a:t>
            </a:r>
            <a:endParaRPr lang="en-US" dirty="0"/>
          </a:p>
        </p:txBody>
      </p:sp>
      <p:sp>
        <p:nvSpPr>
          <p:cNvPr id="2" name="Rectangle 1"/>
          <p:cNvSpPr/>
          <p:nvPr/>
        </p:nvSpPr>
        <p:spPr>
          <a:xfrm>
            <a:off x="4526215" y="6284312"/>
            <a:ext cx="4253087" cy="369332"/>
          </a:xfrm>
          <a:prstGeom prst="rect">
            <a:avLst/>
          </a:prstGeom>
        </p:spPr>
        <p:txBody>
          <a:bodyPr wrap="none">
            <a:spAutoFit/>
          </a:bodyPr>
          <a:lstStyle/>
          <a:p>
            <a:pPr algn="ctr">
              <a:defRPr/>
            </a:pPr>
            <a:r>
              <a:rPr lang="en-US" b="1">
                <a:solidFill>
                  <a:schemeClr val="bg1">
                    <a:lumMod val="50000"/>
                  </a:schemeClr>
                </a:solidFill>
                <a:latin typeface="Tw Cen MT" pitchFamily="34" charset="0"/>
              </a:rPr>
              <a:t>Blockchain-base supplay chain technology</a:t>
            </a:r>
            <a:endParaRPr lang="en-US" b="1" dirty="0">
              <a:solidFill>
                <a:schemeClr val="bg1">
                  <a:lumMod val="50000"/>
                </a:schemeClr>
              </a:solidFill>
              <a:latin typeface="Tw Cen MT"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6"/>
          <p:cNvGrpSpPr>
            <a:grpSpLocks/>
          </p:cNvGrpSpPr>
          <p:nvPr/>
        </p:nvGrpSpPr>
        <p:grpSpPr bwMode="auto">
          <a:xfrm>
            <a:off x="-248194" y="0"/>
            <a:ext cx="12688388" cy="6858000"/>
            <a:chOff x="168037" y="0"/>
            <a:chExt cx="7772400" cy="5143500"/>
          </a:xfrm>
        </p:grpSpPr>
        <p:sp>
          <p:nvSpPr>
            <p:cNvPr id="148" name="Rectangle 147"/>
            <p:cNvSpPr/>
            <p:nvPr/>
          </p:nvSpPr>
          <p:spPr>
            <a:xfrm>
              <a:off x="168037" y="0"/>
              <a:ext cx="7772400" cy="5143500"/>
            </a:xfrm>
            <a:prstGeom prst="rect">
              <a:avLst/>
            </a:prstGeom>
            <a:solidFill>
              <a:schemeClr val="bg1">
                <a:lumMod val="8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50" name="TextBox 149"/>
            <p:cNvSpPr txBox="1"/>
            <p:nvPr/>
          </p:nvSpPr>
          <p:spPr>
            <a:xfrm>
              <a:off x="4793685" y="4786279"/>
              <a:ext cx="2840018" cy="288541"/>
            </a:xfrm>
            <a:prstGeom prst="rect">
              <a:avLst/>
            </a:prstGeom>
            <a:noFill/>
          </p:spPr>
          <p:txBody>
            <a:bodyPr wrap="square">
              <a:spAutoFit/>
            </a:bodyPr>
            <a:lstStyle/>
            <a:p>
              <a:pPr algn="ctr">
                <a:defRPr/>
              </a:pPr>
              <a:r>
                <a:rPr lang="en-US" sz="1900" b="1">
                  <a:solidFill>
                    <a:schemeClr val="bg1">
                      <a:lumMod val="50000"/>
                    </a:schemeClr>
                  </a:solidFill>
                  <a:latin typeface="Tw Cen MT" pitchFamily="34" charset="0"/>
                </a:rPr>
                <a:t>Blockchain-base supplay chain technology</a:t>
              </a:r>
              <a:endParaRPr lang="en-US" sz="1900" b="1" dirty="0">
                <a:solidFill>
                  <a:schemeClr val="bg1">
                    <a:lumMod val="50000"/>
                  </a:schemeClr>
                </a:solidFill>
                <a:latin typeface="Tw Cen MT" pitchFamily="34" charset="0"/>
              </a:endParaRPr>
            </a:p>
          </p:txBody>
        </p:sp>
      </p:grpSp>
      <p:sp>
        <p:nvSpPr>
          <p:cNvPr id="4104" name="Rectangle 32"/>
          <p:cNvSpPr>
            <a:spLocks noChangeArrowheads="1"/>
          </p:cNvSpPr>
          <p:nvPr/>
        </p:nvSpPr>
        <p:spPr bwMode="auto">
          <a:xfrm>
            <a:off x="899923" y="1337900"/>
            <a:ext cx="10444403" cy="4431978"/>
          </a:xfrm>
          <a:prstGeom prst="rect">
            <a:avLst/>
          </a:prstGeom>
          <a:noFill/>
          <a:ln w="9525">
            <a:noFill/>
            <a:miter lim="800000"/>
            <a:headEnd/>
            <a:tailEnd/>
          </a:ln>
        </p:spPr>
        <p:txBody>
          <a:bodyPr wrap="square" lIns="121917" tIns="60958" rIns="121917" bIns="60958">
            <a:spAutoFit/>
          </a:bodyPr>
          <a:lstStyle/>
          <a:p>
            <a:pPr marL="571500" indent="-571500">
              <a:buFont typeface="Wingdings" pitchFamily="2" charset="2"/>
              <a:buChar char="§"/>
            </a:pPr>
            <a:r>
              <a:rPr lang="en-US" sz="2800">
                <a:latin typeface="Tw Cen MT" pitchFamily="34" charset="0"/>
              </a:rPr>
              <a:t>Quality control of industrial products that require high trust from the customer through direct verification ...</a:t>
            </a:r>
          </a:p>
          <a:p>
            <a:pPr marL="571500" indent="-571500">
              <a:buFont typeface="Wingdings" pitchFamily="2" charset="2"/>
              <a:buChar char="§"/>
            </a:pPr>
            <a:r>
              <a:rPr lang="en-US" sz="2800">
                <a:latin typeface="Tw Cen MT" pitchFamily="34" charset="0"/>
              </a:rPr>
              <a:t>Involvement is open to anyone to verify whether an industrial product meets the industry standards for the product it produces</a:t>
            </a:r>
          </a:p>
          <a:p>
            <a:pPr marL="571500" indent="-571500">
              <a:buFont typeface="Wingdings" pitchFamily="2" charset="2"/>
              <a:buChar char="§"/>
            </a:pPr>
            <a:r>
              <a:rPr lang="en-US" sz="2800">
                <a:latin typeface="Tw Cen MT" pitchFamily="34" charset="0"/>
              </a:rPr>
              <a:t>Safety in terms of counterfeiting of products, inappropriate or dangerous contents, against sensitive products in the wider community ...</a:t>
            </a:r>
          </a:p>
          <a:p>
            <a:pPr marL="571500" indent="-571500">
              <a:buFont typeface="Wingdings" pitchFamily="2" charset="2"/>
              <a:buChar char="§"/>
            </a:pPr>
            <a:r>
              <a:rPr lang="en-US" sz="2800">
                <a:latin typeface="Tw Cen MT" pitchFamily="34" charset="0"/>
              </a:rPr>
              <a:t>The centralized supply chain control and supervision system makes it vulnerable to cyber actions that can undermine global product distribution chain trusts</a:t>
            </a:r>
            <a:endParaRPr lang="en-US" sz="2800" dirty="0">
              <a:latin typeface="Tw Cen MT" pitchFamily="34" charset="0"/>
            </a:endParaRPr>
          </a:p>
        </p:txBody>
      </p:sp>
      <p:sp>
        <p:nvSpPr>
          <p:cNvPr id="4105" name="TextBox 18"/>
          <p:cNvSpPr txBox="1">
            <a:spLocks noChangeArrowheads="1"/>
          </p:cNvSpPr>
          <p:nvPr/>
        </p:nvSpPr>
        <p:spPr bwMode="auto">
          <a:xfrm>
            <a:off x="641351" y="242269"/>
            <a:ext cx="2986616" cy="738660"/>
          </a:xfrm>
          <a:prstGeom prst="rect">
            <a:avLst/>
          </a:prstGeom>
          <a:noFill/>
          <a:ln w="9525">
            <a:noFill/>
            <a:miter lim="800000"/>
            <a:headEnd/>
            <a:tailEnd/>
          </a:ln>
        </p:spPr>
        <p:txBody>
          <a:bodyPr wrap="square" lIns="121917" tIns="60958" rIns="121917" bIns="60958">
            <a:spAutoFit/>
          </a:bodyPr>
          <a:lstStyle/>
          <a:p>
            <a:r>
              <a:rPr lang="en-US" sz="4000" b="1" dirty="0">
                <a:solidFill>
                  <a:srgbClr val="1B404E"/>
                </a:solidFill>
                <a:latin typeface="Tw Cen MT" pitchFamily="34" charset="0"/>
              </a:rPr>
              <a:t>Problems</a:t>
            </a:r>
          </a:p>
        </p:txBody>
      </p:sp>
      <p:pic>
        <p:nvPicPr>
          <p:cNvPr id="4106" name="Picture 2" descr="Hasil gambar untuk light free icon picture"/>
          <p:cNvPicPr>
            <a:picLocks noChangeAspect="1" noChangeArrowheads="1"/>
          </p:cNvPicPr>
          <p:nvPr/>
        </p:nvPicPr>
        <p:blipFill>
          <a:blip r:embed="rId3">
            <a:grayscl/>
            <a:biLevel thresh="50000"/>
          </a:blip>
          <a:srcRect/>
          <a:stretch>
            <a:fillRect/>
          </a:stretch>
        </p:blipFill>
        <p:spPr bwMode="auto">
          <a:xfrm>
            <a:off x="0" y="127567"/>
            <a:ext cx="609600" cy="694267"/>
          </a:xfrm>
          <a:prstGeom prst="rect">
            <a:avLst/>
          </a:prstGeom>
          <a:noFill/>
          <a:ln w="9525">
            <a:noFill/>
            <a:miter lim="800000"/>
            <a:headEnd/>
            <a:tailEnd/>
          </a:ln>
        </p:spPr>
      </p:pic>
      <p:pic>
        <p:nvPicPr>
          <p:cNvPr id="30" name="Picture 29">
            <a:extLst>
              <a:ext uri="{FF2B5EF4-FFF2-40B4-BE49-F238E27FC236}">
                <a16:creationId xmlns:a16="http://schemas.microsoft.com/office/drawing/2014/main" id="{8C5C4C28-4A13-4D91-9384-D12F28C6D2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15522" y="6239150"/>
            <a:ext cx="468548" cy="510197"/>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6"/>
          <p:cNvSpPr txBox="1">
            <a:spLocks noChangeArrowheads="1"/>
          </p:cNvSpPr>
          <p:nvPr/>
        </p:nvSpPr>
        <p:spPr bwMode="auto">
          <a:xfrm>
            <a:off x="594899" y="2813449"/>
            <a:ext cx="11002202" cy="2585319"/>
          </a:xfrm>
          <a:prstGeom prst="rect">
            <a:avLst/>
          </a:prstGeom>
          <a:noFill/>
          <a:ln w="9525">
            <a:noFill/>
            <a:miter lim="800000"/>
            <a:headEnd/>
            <a:tailEnd/>
          </a:ln>
        </p:spPr>
        <p:txBody>
          <a:bodyPr wrap="square" lIns="121917" tIns="60958" rIns="121917" bIns="60958">
            <a:spAutoFit/>
          </a:bodyPr>
          <a:lstStyle/>
          <a:p>
            <a:pPr algn="ctr"/>
            <a:r>
              <a:rPr lang="en-US" sz="4000" b="1" dirty="0">
                <a:solidFill>
                  <a:srgbClr val="1B404E"/>
                </a:solidFill>
                <a:latin typeface="Tw Cen MT" pitchFamily="34" charset="0"/>
              </a:rPr>
              <a:t>Solution</a:t>
            </a:r>
            <a:r>
              <a:rPr lang="en-US" sz="4000" b="1">
                <a:solidFill>
                  <a:srgbClr val="1B404E"/>
                </a:solidFill>
                <a:latin typeface="Tw Cen MT" pitchFamily="34" charset="0"/>
              </a:rPr>
              <a:t>: </a:t>
            </a:r>
            <a:r>
              <a:rPr lang="id-ID" sz="4000" b="1">
                <a:solidFill>
                  <a:srgbClr val="1B404E"/>
                </a:solidFill>
                <a:latin typeface="Tw Cen MT" pitchFamily="34" charset="0"/>
              </a:rPr>
              <a:t>Create blockchain consorsium</a:t>
            </a:r>
            <a:r>
              <a:rPr lang="en-US" sz="4000" b="1">
                <a:solidFill>
                  <a:srgbClr val="1B404E"/>
                </a:solidFill>
                <a:latin typeface="Tw Cen MT" pitchFamily="34" charset="0"/>
              </a:rPr>
              <a:t> </a:t>
            </a:r>
            <a:r>
              <a:rPr lang="id-ID" sz="4000" b="1">
                <a:solidFill>
                  <a:srgbClr val="1B404E"/>
                </a:solidFill>
                <a:latin typeface="Tw Cen MT" pitchFamily="34" charset="0"/>
              </a:rPr>
              <a:t>and wallet application for replacing single control tower centralized to decentralized, distributed and peer to peer verification line</a:t>
            </a:r>
            <a:endParaRPr lang="en-US" sz="4000" b="1" dirty="0">
              <a:solidFill>
                <a:srgbClr val="1B404E"/>
              </a:solidFill>
              <a:latin typeface="Tw Cen MT" pitchFamily="34" charset="0"/>
            </a:endParaRPr>
          </a:p>
        </p:txBody>
      </p:sp>
      <p:pic>
        <p:nvPicPr>
          <p:cNvPr id="10243" name="Picture 2" descr="Hasil gambar untuk light free icon picture"/>
          <p:cNvPicPr>
            <a:picLocks noChangeAspect="1" noChangeArrowheads="1"/>
          </p:cNvPicPr>
          <p:nvPr/>
        </p:nvPicPr>
        <p:blipFill>
          <a:blip r:embed="rId2">
            <a:grayscl/>
            <a:biLevel thresh="50000"/>
          </a:blip>
          <a:srcRect/>
          <a:stretch>
            <a:fillRect/>
          </a:stretch>
        </p:blipFill>
        <p:spPr bwMode="auto">
          <a:xfrm>
            <a:off x="4805362" y="257825"/>
            <a:ext cx="2109787" cy="2402814"/>
          </a:xfrm>
          <a:prstGeom prst="rect">
            <a:avLst/>
          </a:prstGeom>
          <a:noFill/>
          <a:ln w="9525">
            <a:noFill/>
            <a:miter lim="800000"/>
            <a:headEnd/>
            <a:tailEnd/>
          </a:ln>
        </p:spPr>
      </p:pic>
      <p:sp>
        <p:nvSpPr>
          <p:cNvPr id="2" name="TextBox 1">
            <a:extLst>
              <a:ext uri="{FF2B5EF4-FFF2-40B4-BE49-F238E27FC236}">
                <a16:creationId xmlns:a16="http://schemas.microsoft.com/office/drawing/2014/main" id="{1632D8C2-66C6-4F5B-B07D-111DA06AE16D}"/>
              </a:ext>
            </a:extLst>
          </p:cNvPr>
          <p:cNvSpPr txBox="1"/>
          <p:nvPr/>
        </p:nvSpPr>
        <p:spPr bwMode="auto">
          <a:xfrm>
            <a:off x="7075828" y="6359612"/>
            <a:ext cx="4778997" cy="384721"/>
          </a:xfrm>
          <a:prstGeom prst="rect">
            <a:avLst/>
          </a:prstGeom>
          <a:noFill/>
        </p:spPr>
        <p:txBody>
          <a:bodyPr wrap="square">
            <a:spAutoFit/>
          </a:bodyPr>
          <a:lstStyle/>
          <a:p>
            <a:pPr algn="ctr">
              <a:defRPr/>
            </a:pPr>
            <a:r>
              <a:rPr lang="en-US" sz="1900" b="1">
                <a:solidFill>
                  <a:schemeClr val="bg1">
                    <a:lumMod val="50000"/>
                  </a:schemeClr>
                </a:solidFill>
                <a:latin typeface="Tw Cen MT" pitchFamily="34" charset="0"/>
              </a:rPr>
              <a:t>Blockchain-base supplay chain technology</a:t>
            </a:r>
            <a:endParaRPr lang="en-US" sz="1900" b="1" dirty="0">
              <a:solidFill>
                <a:schemeClr val="bg1">
                  <a:lumMod val="50000"/>
                </a:schemeClr>
              </a:solidFill>
              <a:latin typeface="Tw Cen MT" pitchFamily="34" charset="0"/>
            </a:endParaRPr>
          </a:p>
        </p:txBody>
      </p:sp>
      <p:pic>
        <p:nvPicPr>
          <p:cNvPr id="4" name="Picture 3">
            <a:extLst>
              <a:ext uri="{FF2B5EF4-FFF2-40B4-BE49-F238E27FC236}">
                <a16:creationId xmlns:a16="http://schemas.microsoft.com/office/drawing/2014/main" id="{C1B71935-7D40-487F-A64F-588B4B8DA1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73094" y="6271209"/>
            <a:ext cx="468548" cy="5101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6">
            <a:extLst>
              <a:ext uri="{FF2B5EF4-FFF2-40B4-BE49-F238E27FC236}">
                <a16:creationId xmlns:a16="http://schemas.microsoft.com/office/drawing/2014/main" id="{A6485ED2-DB18-4A12-A04E-D7ED0B4FB345}"/>
              </a:ext>
            </a:extLst>
          </p:cNvPr>
          <p:cNvSpPr txBox="1">
            <a:spLocks noChangeArrowheads="1"/>
          </p:cNvSpPr>
          <p:nvPr/>
        </p:nvSpPr>
        <p:spPr bwMode="auto">
          <a:xfrm>
            <a:off x="742950" y="171451"/>
            <a:ext cx="11315699" cy="861770"/>
          </a:xfrm>
          <a:prstGeom prst="rect">
            <a:avLst/>
          </a:prstGeom>
          <a:noFill/>
          <a:ln w="9525">
            <a:noFill/>
            <a:miter lim="800000"/>
            <a:headEnd/>
            <a:tailEnd/>
          </a:ln>
        </p:spPr>
        <p:txBody>
          <a:bodyPr wrap="square" lIns="121917" tIns="60958" rIns="121917" bIns="60958">
            <a:spAutoFit/>
          </a:bodyPr>
          <a:lstStyle/>
          <a:p>
            <a:pPr algn="just"/>
            <a:r>
              <a:rPr lang="en-US" sz="2400" b="1" dirty="0">
                <a:solidFill>
                  <a:srgbClr val="1B404E"/>
                </a:solidFill>
                <a:latin typeface="Tw Cen MT" pitchFamily="34" charset="0"/>
              </a:rPr>
              <a:t>Solution</a:t>
            </a:r>
            <a:r>
              <a:rPr lang="en-US" sz="2400" b="1">
                <a:solidFill>
                  <a:srgbClr val="1B404E"/>
                </a:solidFill>
                <a:latin typeface="Tw Cen MT" pitchFamily="34" charset="0"/>
              </a:rPr>
              <a:t>: </a:t>
            </a:r>
            <a:r>
              <a:rPr lang="id-ID" sz="2400" b="1">
                <a:solidFill>
                  <a:srgbClr val="1B404E"/>
                </a:solidFill>
                <a:latin typeface="Tw Cen MT" pitchFamily="34" charset="0"/>
              </a:rPr>
              <a:t>Create blockchain consorsium</a:t>
            </a:r>
            <a:r>
              <a:rPr lang="en-US" sz="2400" b="1">
                <a:solidFill>
                  <a:srgbClr val="1B404E"/>
                </a:solidFill>
                <a:latin typeface="Tw Cen MT" pitchFamily="34" charset="0"/>
              </a:rPr>
              <a:t> </a:t>
            </a:r>
            <a:r>
              <a:rPr lang="id-ID" sz="2400" b="1">
                <a:solidFill>
                  <a:srgbClr val="1B404E"/>
                </a:solidFill>
                <a:latin typeface="Tw Cen MT" pitchFamily="34" charset="0"/>
              </a:rPr>
              <a:t>and wallet application for replacing single control tower centralized to decentralized, distributed and peer to peer verification line</a:t>
            </a:r>
            <a:endParaRPr lang="en-US" sz="2400" b="1" dirty="0">
              <a:solidFill>
                <a:srgbClr val="1B404E"/>
              </a:solidFill>
              <a:latin typeface="Tw Cen MT" pitchFamily="34" charset="0"/>
            </a:endParaRPr>
          </a:p>
        </p:txBody>
      </p:sp>
      <p:pic>
        <p:nvPicPr>
          <p:cNvPr id="174" name="Picture 2" descr="Hasil gambar untuk light free icon picture">
            <a:extLst>
              <a:ext uri="{FF2B5EF4-FFF2-40B4-BE49-F238E27FC236}">
                <a16:creationId xmlns:a16="http://schemas.microsoft.com/office/drawing/2014/main" id="{C8935A4F-E845-4EBB-BF00-F2E68882F48F}"/>
              </a:ext>
            </a:extLst>
          </p:cNvPr>
          <p:cNvPicPr>
            <a:picLocks noChangeAspect="1" noChangeArrowheads="1"/>
          </p:cNvPicPr>
          <p:nvPr/>
        </p:nvPicPr>
        <p:blipFill>
          <a:blip r:embed="rId2">
            <a:grayscl/>
            <a:biLevel thresh="50000"/>
          </a:blip>
          <a:srcRect/>
          <a:stretch>
            <a:fillRect/>
          </a:stretch>
        </p:blipFill>
        <p:spPr bwMode="auto">
          <a:xfrm>
            <a:off x="133351" y="255202"/>
            <a:ext cx="613799" cy="694267"/>
          </a:xfrm>
          <a:prstGeom prst="rect">
            <a:avLst/>
          </a:prstGeom>
          <a:noFill/>
          <a:ln w="9525">
            <a:noFill/>
            <a:miter lim="800000"/>
            <a:headEnd/>
            <a:tailEnd/>
          </a:ln>
        </p:spPr>
      </p:pic>
      <p:sp>
        <p:nvSpPr>
          <p:cNvPr id="3" name="TextBox 2">
            <a:extLst>
              <a:ext uri="{FF2B5EF4-FFF2-40B4-BE49-F238E27FC236}">
                <a16:creationId xmlns:a16="http://schemas.microsoft.com/office/drawing/2014/main" id="{A0E8B389-7256-4BD1-B93E-5F4D9C54E31F}"/>
              </a:ext>
            </a:extLst>
          </p:cNvPr>
          <p:cNvSpPr txBox="1"/>
          <p:nvPr/>
        </p:nvSpPr>
        <p:spPr>
          <a:xfrm>
            <a:off x="5174251" y="1376582"/>
            <a:ext cx="1555831" cy="461665"/>
          </a:xfrm>
          <a:prstGeom prst="rect">
            <a:avLst/>
          </a:prstGeom>
          <a:noFill/>
        </p:spPr>
        <p:txBody>
          <a:bodyPr wrap="square" rtlCol="0">
            <a:spAutoFit/>
          </a:bodyPr>
          <a:lstStyle/>
          <a:p>
            <a:r>
              <a:rPr lang="id-ID" sz="2400" b="1">
                <a:solidFill>
                  <a:schemeClr val="bg1"/>
                </a:solidFill>
              </a:rPr>
              <a:t>Blockchain</a:t>
            </a:r>
            <a:endParaRPr lang="en-US" sz="2400" b="1">
              <a:solidFill>
                <a:schemeClr val="bg1"/>
              </a:solidFill>
            </a:endParaRPr>
          </a:p>
        </p:txBody>
      </p:sp>
      <p:pic>
        <p:nvPicPr>
          <p:cNvPr id="86" name="Picture 85">
            <a:extLst>
              <a:ext uri="{FF2B5EF4-FFF2-40B4-BE49-F238E27FC236}">
                <a16:creationId xmlns:a16="http://schemas.microsoft.com/office/drawing/2014/main" id="{4B3AD31F-4FD4-4823-BC69-1B81E056FCFB}"/>
              </a:ext>
            </a:extLst>
          </p:cNvPr>
          <p:cNvPicPr>
            <a:picLocks noChangeAspect="1"/>
          </p:cNvPicPr>
          <p:nvPr/>
        </p:nvPicPr>
        <p:blipFill rotWithShape="1">
          <a:blip r:embed="rId3">
            <a:clrChange>
              <a:clrFrom>
                <a:srgbClr val="FFFFFF"/>
              </a:clrFrom>
              <a:clrTo>
                <a:srgbClr val="FFFFFF">
                  <a:alpha val="0"/>
                </a:srgbClr>
              </a:clrTo>
            </a:clrChange>
          </a:blip>
          <a:srcRect t="16270" r="1094"/>
          <a:stretch/>
        </p:blipFill>
        <p:spPr>
          <a:xfrm>
            <a:off x="0" y="1145107"/>
            <a:ext cx="12058649" cy="5739354"/>
          </a:xfrm>
          <a:prstGeom prst="rect">
            <a:avLst/>
          </a:prstGeom>
        </p:spPr>
      </p:pic>
    </p:spTree>
    <p:extLst>
      <p:ext uri="{BB962C8B-B14F-4D97-AF65-F5344CB8AC3E}">
        <p14:creationId xmlns:p14="http://schemas.microsoft.com/office/powerpoint/2010/main" val="164503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6">
            <a:extLst>
              <a:ext uri="{FF2B5EF4-FFF2-40B4-BE49-F238E27FC236}">
                <a16:creationId xmlns:a16="http://schemas.microsoft.com/office/drawing/2014/main" id="{A6485ED2-DB18-4A12-A04E-D7ED0B4FB345}"/>
              </a:ext>
            </a:extLst>
          </p:cNvPr>
          <p:cNvSpPr txBox="1">
            <a:spLocks noChangeArrowheads="1"/>
          </p:cNvSpPr>
          <p:nvPr/>
        </p:nvSpPr>
        <p:spPr bwMode="auto">
          <a:xfrm>
            <a:off x="742950" y="171451"/>
            <a:ext cx="11315699" cy="861770"/>
          </a:xfrm>
          <a:prstGeom prst="rect">
            <a:avLst/>
          </a:prstGeom>
          <a:noFill/>
          <a:ln w="9525">
            <a:noFill/>
            <a:miter lim="800000"/>
            <a:headEnd/>
            <a:tailEnd/>
          </a:ln>
        </p:spPr>
        <p:txBody>
          <a:bodyPr wrap="square" lIns="121917" tIns="60958" rIns="121917" bIns="60958">
            <a:spAutoFit/>
          </a:bodyPr>
          <a:lstStyle/>
          <a:p>
            <a:pPr algn="just"/>
            <a:r>
              <a:rPr lang="en-US" sz="2400" b="1" dirty="0">
                <a:solidFill>
                  <a:srgbClr val="1B404E"/>
                </a:solidFill>
                <a:latin typeface="Tw Cen MT" pitchFamily="34" charset="0"/>
              </a:rPr>
              <a:t>Solution</a:t>
            </a:r>
            <a:r>
              <a:rPr lang="en-US" sz="2400" b="1">
                <a:solidFill>
                  <a:srgbClr val="1B404E"/>
                </a:solidFill>
                <a:latin typeface="Tw Cen MT" pitchFamily="34" charset="0"/>
              </a:rPr>
              <a:t>: </a:t>
            </a:r>
            <a:r>
              <a:rPr lang="id-ID" sz="2400" b="1">
                <a:solidFill>
                  <a:srgbClr val="1B404E"/>
                </a:solidFill>
                <a:latin typeface="Tw Cen MT" pitchFamily="34" charset="0"/>
              </a:rPr>
              <a:t>Create blockchain consorsium</a:t>
            </a:r>
            <a:r>
              <a:rPr lang="en-US" sz="2400" b="1">
                <a:solidFill>
                  <a:srgbClr val="1B404E"/>
                </a:solidFill>
                <a:latin typeface="Tw Cen MT" pitchFamily="34" charset="0"/>
              </a:rPr>
              <a:t> </a:t>
            </a:r>
            <a:r>
              <a:rPr lang="id-ID" sz="2400" b="1">
                <a:solidFill>
                  <a:srgbClr val="1B404E"/>
                </a:solidFill>
                <a:latin typeface="Tw Cen MT" pitchFamily="34" charset="0"/>
              </a:rPr>
              <a:t>and wallet application for replacing single control tower centralized to decentralized, distributed and peer to peer verification line</a:t>
            </a:r>
            <a:endParaRPr lang="en-US" sz="2400" b="1" dirty="0">
              <a:solidFill>
                <a:srgbClr val="1B404E"/>
              </a:solidFill>
              <a:latin typeface="Tw Cen MT" pitchFamily="34" charset="0"/>
            </a:endParaRPr>
          </a:p>
        </p:txBody>
      </p:sp>
      <p:pic>
        <p:nvPicPr>
          <p:cNvPr id="174" name="Picture 2" descr="Hasil gambar untuk light free icon picture">
            <a:extLst>
              <a:ext uri="{FF2B5EF4-FFF2-40B4-BE49-F238E27FC236}">
                <a16:creationId xmlns:a16="http://schemas.microsoft.com/office/drawing/2014/main" id="{C8935A4F-E845-4EBB-BF00-F2E68882F48F}"/>
              </a:ext>
            </a:extLst>
          </p:cNvPr>
          <p:cNvPicPr>
            <a:picLocks noChangeAspect="1" noChangeArrowheads="1"/>
          </p:cNvPicPr>
          <p:nvPr/>
        </p:nvPicPr>
        <p:blipFill>
          <a:blip r:embed="rId2">
            <a:grayscl/>
            <a:biLevel thresh="50000"/>
          </a:blip>
          <a:srcRect/>
          <a:stretch>
            <a:fillRect/>
          </a:stretch>
        </p:blipFill>
        <p:spPr bwMode="auto">
          <a:xfrm>
            <a:off x="133351" y="255202"/>
            <a:ext cx="613799" cy="694267"/>
          </a:xfrm>
          <a:prstGeom prst="rect">
            <a:avLst/>
          </a:prstGeom>
          <a:noFill/>
          <a:ln w="9525">
            <a:noFill/>
            <a:miter lim="800000"/>
            <a:headEnd/>
            <a:tailEnd/>
          </a:ln>
        </p:spPr>
      </p:pic>
      <p:grpSp>
        <p:nvGrpSpPr>
          <p:cNvPr id="2" name="Group 1">
            <a:extLst>
              <a:ext uri="{FF2B5EF4-FFF2-40B4-BE49-F238E27FC236}">
                <a16:creationId xmlns:a16="http://schemas.microsoft.com/office/drawing/2014/main" id="{C089CEC2-C5F6-494D-8694-BC9E589F97F8}"/>
              </a:ext>
            </a:extLst>
          </p:cNvPr>
          <p:cNvGrpSpPr/>
          <p:nvPr/>
        </p:nvGrpSpPr>
        <p:grpSpPr>
          <a:xfrm>
            <a:off x="590550" y="994758"/>
            <a:ext cx="11010900" cy="5737080"/>
            <a:chOff x="590550" y="994758"/>
            <a:chExt cx="11010900" cy="5737080"/>
          </a:xfrm>
        </p:grpSpPr>
        <p:pic>
          <p:nvPicPr>
            <p:cNvPr id="4" name="Picture 3">
              <a:extLst>
                <a:ext uri="{FF2B5EF4-FFF2-40B4-BE49-F238E27FC236}">
                  <a16:creationId xmlns:a16="http://schemas.microsoft.com/office/drawing/2014/main" id="{A4C52231-86BB-48B3-8F2A-0EF4326B6F59}"/>
                </a:ext>
              </a:extLst>
            </p:cNvPr>
            <p:cNvPicPr>
              <a:picLocks noChangeAspect="1"/>
            </p:cNvPicPr>
            <p:nvPr/>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590550" y="994758"/>
              <a:ext cx="11010900" cy="5691791"/>
            </a:xfrm>
            <a:prstGeom prst="rect">
              <a:avLst/>
            </a:prstGeom>
          </p:spPr>
        </p:pic>
        <p:pic>
          <p:nvPicPr>
            <p:cNvPr id="5" name="Picture 4">
              <a:extLst>
                <a:ext uri="{FF2B5EF4-FFF2-40B4-BE49-F238E27FC236}">
                  <a16:creationId xmlns:a16="http://schemas.microsoft.com/office/drawing/2014/main" id="{A1454F9B-2FE2-4532-A6CB-9E708CEF319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832295" y="3898596"/>
              <a:ext cx="1514622" cy="2833242"/>
            </a:xfrm>
            <a:prstGeom prst="roundRect">
              <a:avLst>
                <a:gd name="adj" fmla="val 9600"/>
              </a:avLst>
            </a:prstGeom>
          </p:spPr>
        </p:pic>
      </p:grpSp>
    </p:spTree>
    <p:extLst>
      <p:ext uri="{BB962C8B-B14F-4D97-AF65-F5344CB8AC3E}">
        <p14:creationId xmlns:p14="http://schemas.microsoft.com/office/powerpoint/2010/main" val="111183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6B2FC0-68B3-4D12-8E79-3D230FBDE6FB}"/>
              </a:ext>
            </a:extLst>
          </p:cNvPr>
          <p:cNvSpPr txBox="1">
            <a:spLocks noChangeArrowheads="1"/>
          </p:cNvSpPr>
          <p:nvPr/>
        </p:nvSpPr>
        <p:spPr bwMode="auto">
          <a:xfrm>
            <a:off x="742950" y="171451"/>
            <a:ext cx="11315699" cy="861770"/>
          </a:xfrm>
          <a:prstGeom prst="rect">
            <a:avLst/>
          </a:prstGeom>
          <a:noFill/>
          <a:ln w="9525">
            <a:noFill/>
            <a:miter lim="800000"/>
            <a:headEnd/>
            <a:tailEnd/>
          </a:ln>
        </p:spPr>
        <p:txBody>
          <a:bodyPr wrap="square" lIns="121917" tIns="60958" rIns="121917" bIns="60958">
            <a:spAutoFit/>
          </a:bodyPr>
          <a:lstStyle/>
          <a:p>
            <a:pPr algn="just"/>
            <a:r>
              <a:rPr lang="en-US" sz="2400" b="1">
                <a:solidFill>
                  <a:srgbClr val="1B404E"/>
                </a:solidFill>
                <a:latin typeface="Tw Cen MT" pitchFamily="34" charset="0"/>
              </a:rPr>
              <a:t>Solution: </a:t>
            </a:r>
            <a:r>
              <a:rPr lang="id-ID" sz="2400" b="1">
                <a:solidFill>
                  <a:srgbClr val="1B404E"/>
                </a:solidFill>
                <a:latin typeface="Tw Cen MT" pitchFamily="34" charset="0"/>
              </a:rPr>
              <a:t>Create blockchain consorsium</a:t>
            </a:r>
            <a:r>
              <a:rPr lang="en-US" sz="2400" b="1">
                <a:solidFill>
                  <a:srgbClr val="1B404E"/>
                </a:solidFill>
                <a:latin typeface="Tw Cen MT" pitchFamily="34" charset="0"/>
              </a:rPr>
              <a:t> </a:t>
            </a:r>
            <a:r>
              <a:rPr lang="id-ID" sz="2400" b="1">
                <a:solidFill>
                  <a:srgbClr val="1B404E"/>
                </a:solidFill>
                <a:latin typeface="Tw Cen MT" pitchFamily="34" charset="0"/>
              </a:rPr>
              <a:t>and wallet application for replacing single control tower centralized to decentralized, distributed and peer to peer verification line</a:t>
            </a:r>
            <a:endParaRPr lang="en-US" sz="2400" b="1" dirty="0">
              <a:solidFill>
                <a:srgbClr val="1B404E"/>
              </a:solidFill>
              <a:latin typeface="Tw Cen MT" pitchFamily="34" charset="0"/>
            </a:endParaRPr>
          </a:p>
        </p:txBody>
      </p:sp>
      <p:pic>
        <p:nvPicPr>
          <p:cNvPr id="9" name="Picture 2" descr="Hasil gambar untuk light free icon picture">
            <a:extLst>
              <a:ext uri="{FF2B5EF4-FFF2-40B4-BE49-F238E27FC236}">
                <a16:creationId xmlns:a16="http://schemas.microsoft.com/office/drawing/2014/main" id="{4CB6C351-EE0F-409C-95F2-EA4D0E5A37F9}"/>
              </a:ext>
            </a:extLst>
          </p:cNvPr>
          <p:cNvPicPr>
            <a:picLocks noChangeAspect="1" noChangeArrowheads="1"/>
          </p:cNvPicPr>
          <p:nvPr/>
        </p:nvPicPr>
        <p:blipFill>
          <a:blip r:embed="rId2">
            <a:grayscl/>
            <a:biLevel thresh="50000"/>
          </a:blip>
          <a:srcRect/>
          <a:stretch>
            <a:fillRect/>
          </a:stretch>
        </p:blipFill>
        <p:spPr bwMode="auto">
          <a:xfrm>
            <a:off x="133351" y="255202"/>
            <a:ext cx="613799" cy="694267"/>
          </a:xfrm>
          <a:prstGeom prst="rect">
            <a:avLst/>
          </a:prstGeom>
          <a:noFill/>
          <a:ln w="9525">
            <a:noFill/>
            <a:miter lim="800000"/>
            <a:headEnd/>
            <a:tailEnd/>
          </a:ln>
        </p:spPr>
      </p:pic>
      <p:grpSp>
        <p:nvGrpSpPr>
          <p:cNvPr id="3" name="Group 2">
            <a:extLst>
              <a:ext uri="{FF2B5EF4-FFF2-40B4-BE49-F238E27FC236}">
                <a16:creationId xmlns:a16="http://schemas.microsoft.com/office/drawing/2014/main" id="{769C479A-664D-4282-9BDC-B3A583D90D76}"/>
              </a:ext>
            </a:extLst>
          </p:cNvPr>
          <p:cNvGrpSpPr/>
          <p:nvPr/>
        </p:nvGrpSpPr>
        <p:grpSpPr>
          <a:xfrm>
            <a:off x="196948" y="998806"/>
            <a:ext cx="11861701" cy="5687743"/>
            <a:chOff x="196948" y="998806"/>
            <a:chExt cx="11861701" cy="5687743"/>
          </a:xfrm>
        </p:grpSpPr>
        <p:pic>
          <p:nvPicPr>
            <p:cNvPr id="22" name="Picture 21">
              <a:extLst>
                <a:ext uri="{FF2B5EF4-FFF2-40B4-BE49-F238E27FC236}">
                  <a16:creationId xmlns:a16="http://schemas.microsoft.com/office/drawing/2014/main" id="{EB31CB4D-2BBF-41A9-A0C4-E798F234594F}"/>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616" t="14547" r="1094" b="2476"/>
            <a:stretch/>
          </p:blipFill>
          <p:spPr>
            <a:xfrm>
              <a:off x="196948" y="998806"/>
              <a:ext cx="11861701" cy="5687743"/>
            </a:xfrm>
            <a:prstGeom prst="rect">
              <a:avLst/>
            </a:prstGeom>
          </p:spPr>
        </p:pic>
        <p:pic>
          <p:nvPicPr>
            <p:cNvPr id="8" name="Picture 7">
              <a:extLst>
                <a:ext uri="{FF2B5EF4-FFF2-40B4-BE49-F238E27FC236}">
                  <a16:creationId xmlns:a16="http://schemas.microsoft.com/office/drawing/2014/main" id="{5A48489E-A85F-47DD-AF7D-2954D438397E}"/>
                </a:ext>
              </a:extLst>
            </p:cNvPr>
            <p:cNvPicPr>
              <a:picLocks noChangeAspect="1"/>
            </p:cNvPicPr>
            <p:nvPr/>
          </p:nvPicPr>
          <p:blipFill rotWithShape="1">
            <a:blip r:embed="rId3">
              <a:extLst>
                <a:ext uri="{28A0092B-C50C-407E-A947-70E740481C1C}">
                  <a14:useLocalDpi xmlns:a14="http://schemas.microsoft.com/office/drawing/2010/main" val="0"/>
                </a:ext>
              </a:extLst>
            </a:blip>
            <a:srcRect l="21846" t="16598" r="58988" b="19243"/>
            <a:stretch/>
          </p:blipFill>
          <p:spPr>
            <a:xfrm>
              <a:off x="2546252" y="1054421"/>
              <a:ext cx="2546253" cy="4523063"/>
            </a:xfrm>
            <a:prstGeom prst="roundRect">
              <a:avLst>
                <a:gd name="adj" fmla="val 5831"/>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6020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a:extLst>
              <a:ext uri="{FF2B5EF4-FFF2-40B4-BE49-F238E27FC236}">
                <a16:creationId xmlns:a16="http://schemas.microsoft.com/office/drawing/2014/main" id="{33DED654-4DB4-4C43-AA4D-5778C9E0A3F0}"/>
              </a:ext>
            </a:extLst>
          </p:cNvPr>
          <p:cNvSpPr txBox="1">
            <a:spLocks noChangeArrowheads="1"/>
          </p:cNvSpPr>
          <p:nvPr/>
        </p:nvSpPr>
        <p:spPr bwMode="auto">
          <a:xfrm>
            <a:off x="876301" y="356116"/>
            <a:ext cx="11315699" cy="492438"/>
          </a:xfrm>
          <a:prstGeom prst="rect">
            <a:avLst/>
          </a:prstGeom>
          <a:noFill/>
          <a:ln w="9525">
            <a:noFill/>
            <a:miter lim="800000"/>
            <a:headEnd/>
            <a:tailEnd/>
          </a:ln>
        </p:spPr>
        <p:txBody>
          <a:bodyPr wrap="square" lIns="121917" tIns="60958" rIns="121917" bIns="60958">
            <a:spAutoFit/>
          </a:bodyPr>
          <a:lstStyle/>
          <a:p>
            <a:pPr algn="just"/>
            <a:r>
              <a:rPr lang="en-US" sz="2400" b="1">
                <a:solidFill>
                  <a:srgbClr val="1B404E"/>
                </a:solidFill>
                <a:latin typeface="Tw Cen MT" pitchFamily="34" charset="0"/>
              </a:rPr>
              <a:t>Data acquisition uses IoT</a:t>
            </a:r>
            <a:endParaRPr lang="en-US" sz="2400" b="1" dirty="0">
              <a:solidFill>
                <a:srgbClr val="1B404E"/>
              </a:solidFill>
              <a:latin typeface="Tw Cen MT" pitchFamily="34" charset="0"/>
            </a:endParaRPr>
          </a:p>
        </p:txBody>
      </p:sp>
      <p:pic>
        <p:nvPicPr>
          <p:cNvPr id="9" name="Picture 2" descr="Hasil gambar untuk light free icon picture">
            <a:extLst>
              <a:ext uri="{FF2B5EF4-FFF2-40B4-BE49-F238E27FC236}">
                <a16:creationId xmlns:a16="http://schemas.microsoft.com/office/drawing/2014/main" id="{D589E980-27DD-4F19-8F41-66DB8F72977A}"/>
              </a:ext>
            </a:extLst>
          </p:cNvPr>
          <p:cNvPicPr>
            <a:picLocks noChangeAspect="1" noChangeArrowheads="1"/>
          </p:cNvPicPr>
          <p:nvPr/>
        </p:nvPicPr>
        <p:blipFill>
          <a:blip r:embed="rId2">
            <a:grayscl/>
            <a:biLevel thresh="50000"/>
          </a:blip>
          <a:srcRect/>
          <a:stretch>
            <a:fillRect/>
          </a:stretch>
        </p:blipFill>
        <p:spPr bwMode="auto">
          <a:xfrm>
            <a:off x="133351" y="255202"/>
            <a:ext cx="613799" cy="694267"/>
          </a:xfrm>
          <a:prstGeom prst="rect">
            <a:avLst/>
          </a:prstGeom>
          <a:noFill/>
          <a:ln w="9525">
            <a:noFill/>
            <a:miter lim="800000"/>
            <a:headEnd/>
            <a:tailEnd/>
          </a:ln>
        </p:spPr>
      </p:pic>
      <p:pic>
        <p:nvPicPr>
          <p:cNvPr id="17" name="Picture 16">
            <a:extLst>
              <a:ext uri="{FF2B5EF4-FFF2-40B4-BE49-F238E27FC236}">
                <a16:creationId xmlns:a16="http://schemas.microsoft.com/office/drawing/2014/main" id="{6C4F8E7F-7B40-47EE-B9EC-FA733D7CA86F}"/>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411" t="12355" r="5646" b="1266"/>
          <a:stretch/>
        </p:blipFill>
        <p:spPr>
          <a:xfrm>
            <a:off x="649893" y="834486"/>
            <a:ext cx="10722078" cy="5920955"/>
          </a:xfrm>
          <a:prstGeom prst="rect">
            <a:avLst/>
          </a:prstGeom>
        </p:spPr>
      </p:pic>
    </p:spTree>
    <p:extLst>
      <p:ext uri="{BB962C8B-B14F-4D97-AF65-F5344CB8AC3E}">
        <p14:creationId xmlns:p14="http://schemas.microsoft.com/office/powerpoint/2010/main" val="237408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66A83834-AA96-4BFE-8709-2FDEBBF33C14}"/>
              </a:ext>
            </a:extLst>
          </p:cNvPr>
          <p:cNvSpPr txBox="1">
            <a:spLocks noChangeArrowheads="1"/>
          </p:cNvSpPr>
          <p:nvPr/>
        </p:nvSpPr>
        <p:spPr bwMode="auto">
          <a:xfrm>
            <a:off x="876301" y="356116"/>
            <a:ext cx="11315699" cy="492438"/>
          </a:xfrm>
          <a:prstGeom prst="rect">
            <a:avLst/>
          </a:prstGeom>
          <a:noFill/>
          <a:ln w="9525">
            <a:noFill/>
            <a:miter lim="800000"/>
            <a:headEnd/>
            <a:tailEnd/>
          </a:ln>
        </p:spPr>
        <p:txBody>
          <a:bodyPr wrap="square" lIns="121917" tIns="60958" rIns="121917" bIns="60958">
            <a:spAutoFit/>
          </a:bodyPr>
          <a:lstStyle/>
          <a:p>
            <a:pPr algn="just"/>
            <a:r>
              <a:rPr lang="en-US" sz="2400" b="1">
                <a:solidFill>
                  <a:srgbClr val="1B404E"/>
                </a:solidFill>
                <a:latin typeface="Tw Cen MT" pitchFamily="34" charset="0"/>
              </a:rPr>
              <a:t>Data acquisition uses </a:t>
            </a:r>
            <a:r>
              <a:rPr lang="id-ID" sz="2400" b="1">
                <a:solidFill>
                  <a:srgbClr val="1B404E"/>
                </a:solidFill>
                <a:latin typeface="Tw Cen MT" pitchFamily="34" charset="0"/>
              </a:rPr>
              <a:t>Person and Digital Signature</a:t>
            </a:r>
            <a:endParaRPr lang="en-US" sz="2400" b="1" dirty="0">
              <a:solidFill>
                <a:srgbClr val="1B404E"/>
              </a:solidFill>
              <a:latin typeface="Tw Cen MT" pitchFamily="34" charset="0"/>
            </a:endParaRPr>
          </a:p>
        </p:txBody>
      </p:sp>
      <p:pic>
        <p:nvPicPr>
          <p:cNvPr id="5" name="Picture 2" descr="Hasil gambar untuk light free icon picture">
            <a:extLst>
              <a:ext uri="{FF2B5EF4-FFF2-40B4-BE49-F238E27FC236}">
                <a16:creationId xmlns:a16="http://schemas.microsoft.com/office/drawing/2014/main" id="{5034B01A-0726-473C-BF1E-098B0C485EE8}"/>
              </a:ext>
            </a:extLst>
          </p:cNvPr>
          <p:cNvPicPr>
            <a:picLocks noChangeAspect="1" noChangeArrowheads="1"/>
          </p:cNvPicPr>
          <p:nvPr/>
        </p:nvPicPr>
        <p:blipFill>
          <a:blip r:embed="rId2">
            <a:grayscl/>
            <a:biLevel thresh="50000"/>
          </a:blip>
          <a:srcRect/>
          <a:stretch>
            <a:fillRect/>
          </a:stretch>
        </p:blipFill>
        <p:spPr bwMode="auto">
          <a:xfrm>
            <a:off x="133351" y="255202"/>
            <a:ext cx="613799" cy="694267"/>
          </a:xfrm>
          <a:prstGeom prst="rect">
            <a:avLst/>
          </a:prstGeom>
          <a:noFill/>
          <a:ln w="9525">
            <a:noFill/>
            <a:miter lim="800000"/>
            <a:headEnd/>
            <a:tailEnd/>
          </a:ln>
        </p:spPr>
      </p:pic>
      <p:pic>
        <p:nvPicPr>
          <p:cNvPr id="63" name="Picture 62">
            <a:extLst>
              <a:ext uri="{FF2B5EF4-FFF2-40B4-BE49-F238E27FC236}">
                <a16:creationId xmlns:a16="http://schemas.microsoft.com/office/drawing/2014/main" id="{28A5445A-067A-4211-8984-1523D7FBEB12}"/>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3798277" y="825910"/>
            <a:ext cx="3784209" cy="5776888"/>
          </a:xfrm>
          <a:prstGeom prst="rect">
            <a:avLst/>
          </a:prstGeom>
        </p:spPr>
      </p:pic>
      <p:pic>
        <p:nvPicPr>
          <p:cNvPr id="6" name="Picture 5">
            <a:extLst>
              <a:ext uri="{FF2B5EF4-FFF2-40B4-BE49-F238E27FC236}">
                <a16:creationId xmlns:a16="http://schemas.microsoft.com/office/drawing/2014/main" id="{8A757848-4A0E-4AEC-8862-32652D0C1B48}"/>
              </a:ext>
            </a:extLst>
          </p:cNvPr>
          <p:cNvPicPr>
            <a:picLocks noChangeAspect="1"/>
          </p:cNvPicPr>
          <p:nvPr/>
        </p:nvPicPr>
        <p:blipFill rotWithShape="1">
          <a:blip r:embed="rId4">
            <a:extLst>
              <a:ext uri="{28A0092B-C50C-407E-A947-70E740481C1C}">
                <a14:useLocalDpi xmlns:a14="http://schemas.microsoft.com/office/drawing/2010/main" val="0"/>
              </a:ext>
            </a:extLst>
          </a:blip>
          <a:srcRect l="1999" t="1155" r="71343" b="3873"/>
          <a:stretch/>
        </p:blipFill>
        <p:spPr>
          <a:xfrm>
            <a:off x="1129519" y="1160027"/>
            <a:ext cx="2560827" cy="5128232"/>
          </a:xfrm>
          <a:prstGeom prst="roundRect">
            <a:avLst>
              <a:gd name="adj" fmla="val 13039"/>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481CC5F8-570B-48E5-95D9-69C3AE2BD2FE}"/>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7840763" y="1160027"/>
            <a:ext cx="2792850" cy="5206089"/>
          </a:xfrm>
          <a:prstGeom prst="roundRect">
            <a:avLst>
              <a:gd name="adj" fmla="val 5016"/>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5628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66A83834-AA96-4BFE-8709-2FDEBBF33C14}"/>
              </a:ext>
            </a:extLst>
          </p:cNvPr>
          <p:cNvSpPr txBox="1">
            <a:spLocks noChangeArrowheads="1"/>
          </p:cNvSpPr>
          <p:nvPr/>
        </p:nvSpPr>
        <p:spPr bwMode="auto">
          <a:xfrm>
            <a:off x="876301" y="356116"/>
            <a:ext cx="11315699" cy="492438"/>
          </a:xfrm>
          <a:prstGeom prst="rect">
            <a:avLst/>
          </a:prstGeom>
          <a:noFill/>
          <a:ln w="9525">
            <a:noFill/>
            <a:miter lim="800000"/>
            <a:headEnd/>
            <a:tailEnd/>
          </a:ln>
        </p:spPr>
        <p:txBody>
          <a:bodyPr wrap="square" lIns="121917" tIns="60958" rIns="121917" bIns="60958">
            <a:spAutoFit/>
          </a:bodyPr>
          <a:lstStyle/>
          <a:p>
            <a:pPr algn="just"/>
            <a:r>
              <a:rPr lang="id-ID" sz="2400" b="1">
                <a:solidFill>
                  <a:srgbClr val="1B404E"/>
                </a:solidFill>
                <a:latin typeface="Tw Cen MT" pitchFamily="34" charset="0"/>
              </a:rPr>
              <a:t>Verification for </a:t>
            </a:r>
            <a:r>
              <a:rPr lang="en-US" sz="2400" b="1">
                <a:solidFill>
                  <a:srgbClr val="1B404E"/>
                </a:solidFill>
                <a:latin typeface="Tw Cen MT" pitchFamily="34" charset="0"/>
              </a:rPr>
              <a:t>Data acquisition</a:t>
            </a:r>
            <a:endParaRPr lang="en-US" sz="2400" b="1" dirty="0">
              <a:solidFill>
                <a:srgbClr val="1B404E"/>
              </a:solidFill>
              <a:latin typeface="Tw Cen MT" pitchFamily="34" charset="0"/>
            </a:endParaRPr>
          </a:p>
        </p:txBody>
      </p:sp>
      <p:pic>
        <p:nvPicPr>
          <p:cNvPr id="5" name="Picture 2" descr="Hasil gambar untuk light free icon picture">
            <a:extLst>
              <a:ext uri="{FF2B5EF4-FFF2-40B4-BE49-F238E27FC236}">
                <a16:creationId xmlns:a16="http://schemas.microsoft.com/office/drawing/2014/main" id="{5034B01A-0726-473C-BF1E-098B0C485EE8}"/>
              </a:ext>
            </a:extLst>
          </p:cNvPr>
          <p:cNvPicPr>
            <a:picLocks noChangeAspect="1" noChangeArrowheads="1"/>
          </p:cNvPicPr>
          <p:nvPr/>
        </p:nvPicPr>
        <p:blipFill>
          <a:blip r:embed="rId2">
            <a:grayscl/>
            <a:biLevel thresh="50000"/>
          </a:blip>
          <a:srcRect/>
          <a:stretch>
            <a:fillRect/>
          </a:stretch>
        </p:blipFill>
        <p:spPr bwMode="auto">
          <a:xfrm>
            <a:off x="133351" y="255202"/>
            <a:ext cx="613799" cy="694267"/>
          </a:xfrm>
          <a:prstGeom prst="rect">
            <a:avLst/>
          </a:prstGeom>
          <a:noFill/>
          <a:ln w="9525">
            <a:noFill/>
            <a:miter lim="800000"/>
            <a:headEnd/>
            <a:tailEnd/>
          </a:ln>
        </p:spPr>
      </p:pic>
      <p:pic>
        <p:nvPicPr>
          <p:cNvPr id="53" name="Picture 52" descr="A picture containing computer&#10;&#10;Description automatically generated">
            <a:extLst>
              <a:ext uri="{FF2B5EF4-FFF2-40B4-BE49-F238E27FC236}">
                <a16:creationId xmlns:a16="http://schemas.microsoft.com/office/drawing/2014/main" id="{A8646E6F-8772-4F8F-9AC8-4C110A76D8CD}"/>
              </a:ext>
            </a:extLst>
          </p:cNvPr>
          <p:cNvPicPr>
            <a:picLocks noChangeAspect="1"/>
          </p:cNvPicPr>
          <p:nvPr/>
        </p:nvPicPr>
        <p:blipFill rotWithShape="1">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p:blipFill>
        <p:spPr>
          <a:xfrm>
            <a:off x="3791779" y="5342295"/>
            <a:ext cx="1535594" cy="1087904"/>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8CF4AF45-8A27-4778-9B6A-7B76AACDAA5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34150" y="5045938"/>
            <a:ext cx="1535594" cy="1535594"/>
          </a:xfrm>
          <a:prstGeom prst="rect">
            <a:avLst/>
          </a:prstGeom>
        </p:spPr>
      </p:pic>
      <p:sp>
        <p:nvSpPr>
          <p:cNvPr id="59" name="Equals 58">
            <a:extLst>
              <a:ext uri="{FF2B5EF4-FFF2-40B4-BE49-F238E27FC236}">
                <a16:creationId xmlns:a16="http://schemas.microsoft.com/office/drawing/2014/main" id="{7657E6D7-E1B7-46D3-918E-19058BB526BA}"/>
              </a:ext>
            </a:extLst>
          </p:cNvPr>
          <p:cNvSpPr/>
          <p:nvPr/>
        </p:nvSpPr>
        <p:spPr>
          <a:xfrm>
            <a:off x="5579165" y="5618922"/>
            <a:ext cx="715618" cy="47707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79F2F632-B227-4EE4-AC7E-A80D0962C146}"/>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571999" y="995945"/>
            <a:ext cx="2560321" cy="3895245"/>
          </a:xfrm>
          <a:prstGeom prst="rect">
            <a:avLst/>
          </a:prstGeom>
        </p:spPr>
      </p:pic>
      <p:cxnSp>
        <p:nvCxnSpPr>
          <p:cNvPr id="60" name="Connector: Elbow 59">
            <a:extLst>
              <a:ext uri="{FF2B5EF4-FFF2-40B4-BE49-F238E27FC236}">
                <a16:creationId xmlns:a16="http://schemas.microsoft.com/office/drawing/2014/main" id="{632BB927-7D8F-4D71-986A-CA7706E85497}"/>
              </a:ext>
            </a:extLst>
          </p:cNvPr>
          <p:cNvCxnSpPr>
            <a:cxnSpLocks/>
            <a:endCxn id="55" idx="3"/>
          </p:cNvCxnSpPr>
          <p:nvPr/>
        </p:nvCxnSpPr>
        <p:spPr>
          <a:xfrm flipH="1">
            <a:off x="8069744" y="2918177"/>
            <a:ext cx="1220029" cy="2895558"/>
          </a:xfrm>
          <a:prstGeom prst="bentConnector3">
            <a:avLst>
              <a:gd name="adj1" fmla="val -18737"/>
            </a:avLst>
          </a:prstGeom>
          <a:ln w="57150">
            <a:solidFill>
              <a:schemeClr val="accent5">
                <a:lumMod val="7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19A7ACDD-3F39-4351-AD1C-0D68F9AF693E}"/>
              </a:ext>
            </a:extLst>
          </p:cNvPr>
          <p:cNvCxnSpPr>
            <a:cxnSpLocks/>
            <a:endCxn id="53" idx="1"/>
          </p:cNvCxnSpPr>
          <p:nvPr/>
        </p:nvCxnSpPr>
        <p:spPr>
          <a:xfrm rot="10800000" flipH="1" flipV="1">
            <a:off x="2657889" y="2918177"/>
            <a:ext cx="1133890" cy="2968070"/>
          </a:xfrm>
          <a:prstGeom prst="bentConnector3">
            <a:avLst>
              <a:gd name="adj1" fmla="val -20161"/>
            </a:avLst>
          </a:prstGeom>
          <a:ln w="57150">
            <a:solidFill>
              <a:schemeClr val="accent5">
                <a:lumMod val="7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43977BF-3A03-405A-A601-A982955F2F1D}"/>
              </a:ext>
            </a:extLst>
          </p:cNvPr>
          <p:cNvPicPr>
            <a:picLocks noChangeAspect="1"/>
          </p:cNvPicPr>
          <p:nvPr/>
        </p:nvPicPr>
        <p:blipFill rotWithShape="1">
          <a:blip r:embed="rId6">
            <a:extLst>
              <a:ext uri="{28A0092B-C50C-407E-A947-70E740481C1C}">
                <a14:useLocalDpi xmlns:a14="http://schemas.microsoft.com/office/drawing/2010/main" val="0"/>
              </a:ext>
            </a:extLst>
          </a:blip>
          <a:srcRect l="1999" t="1155" r="71343" b="3873"/>
          <a:stretch/>
        </p:blipFill>
        <p:spPr>
          <a:xfrm>
            <a:off x="2736122" y="1141294"/>
            <a:ext cx="1863189" cy="3731163"/>
          </a:xfrm>
          <a:prstGeom prst="roundRect">
            <a:avLst>
              <a:gd name="adj" fmla="val 13039"/>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EBAD4705-D343-4984-850B-04BA90368B67}"/>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132321" y="1122562"/>
            <a:ext cx="2021712" cy="3768628"/>
          </a:xfrm>
          <a:prstGeom prst="roundRect">
            <a:avLst>
              <a:gd name="adj" fmla="val 5016"/>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3479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2606</TotalTime>
  <Words>969</Words>
  <Application>Microsoft Office PowerPoint</Application>
  <PresentationFormat>Widescreen</PresentationFormat>
  <Paragraphs>139</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Adobe Kaiti Std R</vt:lpstr>
      <vt:lpstr>Arial</vt:lpstr>
      <vt:lpstr>Calibri</vt:lpstr>
      <vt:lpstr>Times New Roman</vt:lpstr>
      <vt:lpstr>Tw Cen MT</vt:lpstr>
      <vt:lpstr>Wingdings</vt:lpstr>
      <vt:lpstr>Office Theme</vt:lpstr>
      <vt:lpstr>Protokol-Indonesia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Revenue Model Secara Umum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Protokol-Indonesia</dc:title>
  <dc:creator>aslan.alwi@outlook.com</dc:creator>
  <cp:lastModifiedBy>aslan.alwi@outlook.com</cp:lastModifiedBy>
  <cp:revision>17</cp:revision>
  <dcterms:created xsi:type="dcterms:W3CDTF">2019-12-05T06:29:55Z</dcterms:created>
  <dcterms:modified xsi:type="dcterms:W3CDTF">2020-08-31T16:24:00Z</dcterms:modified>
</cp:coreProperties>
</file>