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57"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6A4F9C-8339-4034-B98E-3BE2DCAC4E88}"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6B0C1-B07E-414A-81CF-580B0FD52C46}" type="slidenum">
              <a:rPr lang="en-US" smtClean="0"/>
              <a:t>‹#›</a:t>
            </a:fld>
            <a:endParaRPr lang="en-US"/>
          </a:p>
        </p:txBody>
      </p:sp>
    </p:spTree>
    <p:extLst>
      <p:ext uri="{BB962C8B-B14F-4D97-AF65-F5344CB8AC3E}">
        <p14:creationId xmlns:p14="http://schemas.microsoft.com/office/powerpoint/2010/main" val="1358649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A4F9C-8339-4034-B98E-3BE2DCAC4E88}"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6B0C1-B07E-414A-81CF-580B0FD52C46}" type="slidenum">
              <a:rPr lang="en-US" smtClean="0"/>
              <a:t>‹#›</a:t>
            </a:fld>
            <a:endParaRPr lang="en-US"/>
          </a:p>
        </p:txBody>
      </p:sp>
    </p:spTree>
    <p:extLst>
      <p:ext uri="{BB962C8B-B14F-4D97-AF65-F5344CB8AC3E}">
        <p14:creationId xmlns:p14="http://schemas.microsoft.com/office/powerpoint/2010/main" val="23005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A4F9C-8339-4034-B98E-3BE2DCAC4E88}"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6B0C1-B07E-414A-81CF-580B0FD52C46}" type="slidenum">
              <a:rPr lang="en-US" smtClean="0"/>
              <a:t>‹#›</a:t>
            </a:fld>
            <a:endParaRPr lang="en-US"/>
          </a:p>
        </p:txBody>
      </p:sp>
    </p:spTree>
    <p:extLst>
      <p:ext uri="{BB962C8B-B14F-4D97-AF65-F5344CB8AC3E}">
        <p14:creationId xmlns:p14="http://schemas.microsoft.com/office/powerpoint/2010/main" val="429096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A4F9C-8339-4034-B98E-3BE2DCAC4E88}"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6B0C1-B07E-414A-81CF-580B0FD52C46}" type="slidenum">
              <a:rPr lang="en-US" smtClean="0"/>
              <a:t>‹#›</a:t>
            </a:fld>
            <a:endParaRPr lang="en-US"/>
          </a:p>
        </p:txBody>
      </p:sp>
    </p:spTree>
    <p:extLst>
      <p:ext uri="{BB962C8B-B14F-4D97-AF65-F5344CB8AC3E}">
        <p14:creationId xmlns:p14="http://schemas.microsoft.com/office/powerpoint/2010/main" val="285576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6A4F9C-8339-4034-B98E-3BE2DCAC4E88}"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6B0C1-B07E-414A-81CF-580B0FD52C46}" type="slidenum">
              <a:rPr lang="en-US" smtClean="0"/>
              <a:t>‹#›</a:t>
            </a:fld>
            <a:endParaRPr lang="en-US"/>
          </a:p>
        </p:txBody>
      </p:sp>
    </p:spTree>
    <p:extLst>
      <p:ext uri="{BB962C8B-B14F-4D97-AF65-F5344CB8AC3E}">
        <p14:creationId xmlns:p14="http://schemas.microsoft.com/office/powerpoint/2010/main" val="382113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6A4F9C-8339-4034-B98E-3BE2DCAC4E88}"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6B0C1-B07E-414A-81CF-580B0FD52C46}" type="slidenum">
              <a:rPr lang="en-US" smtClean="0"/>
              <a:t>‹#›</a:t>
            </a:fld>
            <a:endParaRPr lang="en-US"/>
          </a:p>
        </p:txBody>
      </p:sp>
    </p:spTree>
    <p:extLst>
      <p:ext uri="{BB962C8B-B14F-4D97-AF65-F5344CB8AC3E}">
        <p14:creationId xmlns:p14="http://schemas.microsoft.com/office/powerpoint/2010/main" val="268578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6A4F9C-8339-4034-B98E-3BE2DCAC4E88}"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E6B0C1-B07E-414A-81CF-580B0FD52C46}" type="slidenum">
              <a:rPr lang="en-US" smtClean="0"/>
              <a:t>‹#›</a:t>
            </a:fld>
            <a:endParaRPr lang="en-US"/>
          </a:p>
        </p:txBody>
      </p:sp>
    </p:spTree>
    <p:extLst>
      <p:ext uri="{BB962C8B-B14F-4D97-AF65-F5344CB8AC3E}">
        <p14:creationId xmlns:p14="http://schemas.microsoft.com/office/powerpoint/2010/main" val="340517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6A4F9C-8339-4034-B98E-3BE2DCAC4E88}"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E6B0C1-B07E-414A-81CF-580B0FD52C46}" type="slidenum">
              <a:rPr lang="en-US" smtClean="0"/>
              <a:t>‹#›</a:t>
            </a:fld>
            <a:endParaRPr lang="en-US"/>
          </a:p>
        </p:txBody>
      </p:sp>
    </p:spTree>
    <p:extLst>
      <p:ext uri="{BB962C8B-B14F-4D97-AF65-F5344CB8AC3E}">
        <p14:creationId xmlns:p14="http://schemas.microsoft.com/office/powerpoint/2010/main" val="124053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A4F9C-8339-4034-B98E-3BE2DCAC4E88}"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E6B0C1-B07E-414A-81CF-580B0FD52C46}" type="slidenum">
              <a:rPr lang="en-US" smtClean="0"/>
              <a:t>‹#›</a:t>
            </a:fld>
            <a:endParaRPr lang="en-US"/>
          </a:p>
        </p:txBody>
      </p:sp>
    </p:spTree>
    <p:extLst>
      <p:ext uri="{BB962C8B-B14F-4D97-AF65-F5344CB8AC3E}">
        <p14:creationId xmlns:p14="http://schemas.microsoft.com/office/powerpoint/2010/main" val="33216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6A4F9C-8339-4034-B98E-3BE2DCAC4E88}"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6B0C1-B07E-414A-81CF-580B0FD52C46}" type="slidenum">
              <a:rPr lang="en-US" smtClean="0"/>
              <a:t>‹#›</a:t>
            </a:fld>
            <a:endParaRPr lang="en-US"/>
          </a:p>
        </p:txBody>
      </p:sp>
    </p:spTree>
    <p:extLst>
      <p:ext uri="{BB962C8B-B14F-4D97-AF65-F5344CB8AC3E}">
        <p14:creationId xmlns:p14="http://schemas.microsoft.com/office/powerpoint/2010/main" val="132013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6A4F9C-8339-4034-B98E-3BE2DCAC4E88}"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6B0C1-B07E-414A-81CF-580B0FD52C46}" type="slidenum">
              <a:rPr lang="en-US" smtClean="0"/>
              <a:t>‹#›</a:t>
            </a:fld>
            <a:endParaRPr lang="en-US"/>
          </a:p>
        </p:txBody>
      </p:sp>
    </p:spTree>
    <p:extLst>
      <p:ext uri="{BB962C8B-B14F-4D97-AF65-F5344CB8AC3E}">
        <p14:creationId xmlns:p14="http://schemas.microsoft.com/office/powerpoint/2010/main" val="158952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A4F9C-8339-4034-B98E-3BE2DCAC4E88}" type="datetimeFigureOut">
              <a:rPr lang="en-US" smtClean="0"/>
              <a:t>6/13/2023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6B0C1-B07E-414A-81CF-580B0FD52C46}" type="slidenum">
              <a:rPr lang="en-US" smtClean="0"/>
              <a:t>‹#›</a:t>
            </a:fld>
            <a:endParaRPr lang="en-US"/>
          </a:p>
        </p:txBody>
      </p:sp>
    </p:spTree>
    <p:extLst>
      <p:ext uri="{BB962C8B-B14F-4D97-AF65-F5344CB8AC3E}">
        <p14:creationId xmlns:p14="http://schemas.microsoft.com/office/powerpoint/2010/main" val="2349861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smtClean="0"/>
              <a:t>Bagaimana membangun Blockchain semata</a:t>
            </a:r>
            <a:br>
              <a:rPr lang="en-US" sz="4000" smtClean="0"/>
            </a:br>
            <a:r>
              <a:rPr lang="en-US" sz="4000" smtClean="0"/>
              <a:t>Berbasis PHP dan Javascript</a:t>
            </a:r>
            <a:br>
              <a:rPr lang="en-US" sz="4000" smtClean="0"/>
            </a:br>
            <a:r>
              <a:rPr lang="en-US" sz="2800" smtClean="0"/>
              <a:t>(Rencana paper 3, juga proof of concept untuk paper 2)</a:t>
            </a:r>
            <a:endParaRPr lang="en-US" sz="4000"/>
          </a:p>
        </p:txBody>
      </p:sp>
      <p:sp>
        <p:nvSpPr>
          <p:cNvPr id="3" name="Subtitle 2"/>
          <p:cNvSpPr>
            <a:spLocks noGrp="1"/>
          </p:cNvSpPr>
          <p:nvPr>
            <p:ph type="subTitle" idx="1"/>
          </p:nvPr>
        </p:nvSpPr>
        <p:spPr/>
        <p:txBody>
          <a:bodyPr/>
          <a:lstStyle/>
          <a:p>
            <a:r>
              <a:rPr lang="en-US" smtClean="0"/>
              <a:t>Aslan Alwi</a:t>
            </a:r>
            <a:endParaRPr lang="en-US"/>
          </a:p>
        </p:txBody>
      </p:sp>
    </p:spTree>
    <p:extLst>
      <p:ext uri="{BB962C8B-B14F-4D97-AF65-F5344CB8AC3E}">
        <p14:creationId xmlns:p14="http://schemas.microsoft.com/office/powerpoint/2010/main" val="23343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ere's how I built a private blockchain network, and you can too |  HackerN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351290"/>
            <a:ext cx="6858000" cy="62198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2880" y="166624"/>
            <a:ext cx="8321040" cy="369332"/>
          </a:xfrm>
          <a:prstGeom prst="rect">
            <a:avLst/>
          </a:prstGeom>
          <a:noFill/>
        </p:spPr>
        <p:txBody>
          <a:bodyPr wrap="square" rtlCol="0">
            <a:spAutoFit/>
          </a:bodyPr>
          <a:lstStyle/>
          <a:p>
            <a:r>
              <a:rPr lang="en-US" smtClean="0"/>
              <a:t>Bagaimana kalau blockchain di bawah ini dibuat menggunakan PHP dan javascript</a:t>
            </a:r>
            <a:endParaRPr lang="en-US"/>
          </a:p>
        </p:txBody>
      </p:sp>
      <p:sp>
        <p:nvSpPr>
          <p:cNvPr id="3" name="TextBox 2"/>
          <p:cNvSpPr txBox="1"/>
          <p:nvPr/>
        </p:nvSpPr>
        <p:spPr>
          <a:xfrm>
            <a:off x="7798526" y="1136469"/>
            <a:ext cx="2024743" cy="646331"/>
          </a:xfrm>
          <a:prstGeom prst="rect">
            <a:avLst/>
          </a:prstGeom>
          <a:noFill/>
        </p:spPr>
        <p:txBody>
          <a:bodyPr wrap="square" rtlCol="0">
            <a:spAutoFit/>
          </a:bodyPr>
          <a:lstStyle/>
          <a:p>
            <a:r>
              <a:rPr lang="en-US" smtClean="0"/>
              <a:t>Ada aplikasi Node</a:t>
            </a:r>
          </a:p>
          <a:p>
            <a:r>
              <a:rPr lang="en-US" smtClean="0"/>
              <a:t>Laravel</a:t>
            </a:r>
            <a:endParaRPr lang="en-US"/>
          </a:p>
        </p:txBody>
      </p:sp>
      <p:sp>
        <p:nvSpPr>
          <p:cNvPr id="11" name="TextBox 10"/>
          <p:cNvSpPr txBox="1"/>
          <p:nvPr/>
        </p:nvSpPr>
        <p:spPr>
          <a:xfrm>
            <a:off x="8503920" y="2991834"/>
            <a:ext cx="2024743" cy="646331"/>
          </a:xfrm>
          <a:prstGeom prst="rect">
            <a:avLst/>
          </a:prstGeom>
          <a:noFill/>
        </p:spPr>
        <p:txBody>
          <a:bodyPr wrap="square" rtlCol="0">
            <a:spAutoFit/>
          </a:bodyPr>
          <a:lstStyle/>
          <a:p>
            <a:r>
              <a:rPr lang="en-US" smtClean="0"/>
              <a:t>Ada aplikasi Node</a:t>
            </a:r>
          </a:p>
          <a:p>
            <a:r>
              <a:rPr lang="en-US" smtClean="0"/>
              <a:t>Laravel</a:t>
            </a:r>
            <a:endParaRPr lang="en-US"/>
          </a:p>
        </p:txBody>
      </p:sp>
      <p:sp>
        <p:nvSpPr>
          <p:cNvPr id="18" name="TextBox 17"/>
          <p:cNvSpPr txBox="1"/>
          <p:nvPr/>
        </p:nvSpPr>
        <p:spPr>
          <a:xfrm>
            <a:off x="7628709" y="4847199"/>
            <a:ext cx="2024743" cy="646331"/>
          </a:xfrm>
          <a:prstGeom prst="rect">
            <a:avLst/>
          </a:prstGeom>
          <a:noFill/>
        </p:spPr>
        <p:txBody>
          <a:bodyPr wrap="square" rtlCol="0">
            <a:spAutoFit/>
          </a:bodyPr>
          <a:lstStyle/>
          <a:p>
            <a:r>
              <a:rPr lang="en-US" smtClean="0"/>
              <a:t>Ada aplikasi Node</a:t>
            </a:r>
          </a:p>
          <a:p>
            <a:r>
              <a:rPr lang="en-US" smtClean="0"/>
              <a:t>Laravel</a:t>
            </a:r>
            <a:endParaRPr lang="en-US"/>
          </a:p>
        </p:txBody>
      </p:sp>
      <p:sp>
        <p:nvSpPr>
          <p:cNvPr id="19" name="TextBox 18"/>
          <p:cNvSpPr txBox="1"/>
          <p:nvPr/>
        </p:nvSpPr>
        <p:spPr>
          <a:xfrm>
            <a:off x="2087698" y="4848517"/>
            <a:ext cx="2024743" cy="646331"/>
          </a:xfrm>
          <a:prstGeom prst="rect">
            <a:avLst/>
          </a:prstGeom>
          <a:noFill/>
        </p:spPr>
        <p:txBody>
          <a:bodyPr wrap="square" rtlCol="0">
            <a:spAutoFit/>
          </a:bodyPr>
          <a:lstStyle/>
          <a:p>
            <a:r>
              <a:rPr lang="en-US" smtClean="0"/>
              <a:t>Ada aplikasi Node</a:t>
            </a:r>
          </a:p>
          <a:p>
            <a:r>
              <a:rPr lang="en-US" smtClean="0"/>
              <a:t>Laravel</a:t>
            </a:r>
            <a:endParaRPr lang="en-US"/>
          </a:p>
        </p:txBody>
      </p:sp>
      <p:sp>
        <p:nvSpPr>
          <p:cNvPr id="20" name="TextBox 19"/>
          <p:cNvSpPr txBox="1"/>
          <p:nvPr/>
        </p:nvSpPr>
        <p:spPr>
          <a:xfrm>
            <a:off x="1429203" y="2984645"/>
            <a:ext cx="2024743" cy="646331"/>
          </a:xfrm>
          <a:prstGeom prst="rect">
            <a:avLst/>
          </a:prstGeom>
          <a:noFill/>
        </p:spPr>
        <p:txBody>
          <a:bodyPr wrap="square" rtlCol="0">
            <a:spAutoFit/>
          </a:bodyPr>
          <a:lstStyle/>
          <a:p>
            <a:r>
              <a:rPr lang="en-US" smtClean="0"/>
              <a:t>Ada aplikasi Node</a:t>
            </a:r>
          </a:p>
          <a:p>
            <a:r>
              <a:rPr lang="en-US" smtClean="0"/>
              <a:t>Laravel</a:t>
            </a:r>
            <a:endParaRPr lang="en-US"/>
          </a:p>
        </p:txBody>
      </p:sp>
      <p:sp>
        <p:nvSpPr>
          <p:cNvPr id="21" name="TextBox 20"/>
          <p:cNvSpPr txBox="1"/>
          <p:nvPr/>
        </p:nvSpPr>
        <p:spPr>
          <a:xfrm>
            <a:off x="2087698" y="1042266"/>
            <a:ext cx="2024743" cy="646331"/>
          </a:xfrm>
          <a:prstGeom prst="rect">
            <a:avLst/>
          </a:prstGeom>
          <a:noFill/>
        </p:spPr>
        <p:txBody>
          <a:bodyPr wrap="square" rtlCol="0">
            <a:spAutoFit/>
          </a:bodyPr>
          <a:lstStyle/>
          <a:p>
            <a:r>
              <a:rPr lang="en-US" smtClean="0"/>
              <a:t>Ada aplikasi Node</a:t>
            </a:r>
          </a:p>
          <a:p>
            <a:r>
              <a:rPr lang="en-US" smtClean="0"/>
              <a:t>Laravel</a:t>
            </a:r>
            <a:endParaRPr lang="en-US"/>
          </a:p>
        </p:txBody>
      </p:sp>
    </p:spTree>
    <p:extLst>
      <p:ext uri="{BB962C8B-B14F-4D97-AF65-F5344CB8AC3E}">
        <p14:creationId xmlns:p14="http://schemas.microsoft.com/office/powerpoint/2010/main" val="3757821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ere's how I built a private blockchain network, and you can too |  HackerN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351290"/>
            <a:ext cx="6858000" cy="62198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2880" y="166624"/>
            <a:ext cx="8321040" cy="369332"/>
          </a:xfrm>
          <a:prstGeom prst="rect">
            <a:avLst/>
          </a:prstGeom>
          <a:noFill/>
        </p:spPr>
        <p:txBody>
          <a:bodyPr wrap="square" rtlCol="0">
            <a:spAutoFit/>
          </a:bodyPr>
          <a:lstStyle/>
          <a:p>
            <a:r>
              <a:rPr lang="en-US" smtClean="0"/>
              <a:t>Bagaimana kalau blockchain di bawah ini dibuat menggunakan PHP dan javascript</a:t>
            </a:r>
            <a:endParaRPr lang="en-US"/>
          </a:p>
        </p:txBody>
      </p:sp>
      <p:sp>
        <p:nvSpPr>
          <p:cNvPr id="3" name="TextBox 2"/>
          <p:cNvSpPr txBox="1"/>
          <p:nvPr/>
        </p:nvSpPr>
        <p:spPr>
          <a:xfrm>
            <a:off x="9533527" y="979715"/>
            <a:ext cx="2024743" cy="4247317"/>
          </a:xfrm>
          <a:prstGeom prst="rect">
            <a:avLst/>
          </a:prstGeom>
          <a:noFill/>
        </p:spPr>
        <p:txBody>
          <a:bodyPr wrap="square" rtlCol="0">
            <a:spAutoFit/>
          </a:bodyPr>
          <a:lstStyle/>
          <a:p>
            <a:r>
              <a:rPr lang="en-US" smtClean="0"/>
              <a:t>Ada aplikasi Node</a:t>
            </a:r>
          </a:p>
          <a:p>
            <a:r>
              <a:rPr lang="en-US" smtClean="0"/>
              <a:t>Laravel</a:t>
            </a:r>
          </a:p>
          <a:p>
            <a:pPr marL="342900" indent="-342900">
              <a:buAutoNum type="arabicPeriod"/>
            </a:pPr>
            <a:r>
              <a:rPr lang="en-US" smtClean="0"/>
              <a:t>Kode untuk mining, hanya berupa file php</a:t>
            </a:r>
          </a:p>
          <a:p>
            <a:pPr marL="342900" indent="-342900">
              <a:buAutoNum type="arabicPeriod"/>
            </a:pPr>
            <a:r>
              <a:rPr lang="en-US" smtClean="0"/>
              <a:t>Kode untuk menambakan blok, juga file php</a:t>
            </a:r>
          </a:p>
          <a:p>
            <a:pPr marL="342900" indent="-342900">
              <a:buAutoNum type="arabicPeriod"/>
            </a:pPr>
            <a:r>
              <a:rPr lang="en-US" smtClean="0"/>
              <a:t>Kode untuk melakukan hashing, enkripsi-dekripsi, hanya file php</a:t>
            </a:r>
            <a:endParaRPr lang="en-US"/>
          </a:p>
        </p:txBody>
      </p:sp>
      <p:sp>
        <p:nvSpPr>
          <p:cNvPr id="4" name="TextBox 3"/>
          <p:cNvSpPr txBox="1"/>
          <p:nvPr/>
        </p:nvSpPr>
        <p:spPr>
          <a:xfrm>
            <a:off x="182880" y="1227909"/>
            <a:ext cx="2258695" cy="3416320"/>
          </a:xfrm>
          <a:prstGeom prst="rect">
            <a:avLst/>
          </a:prstGeom>
          <a:noFill/>
        </p:spPr>
        <p:txBody>
          <a:bodyPr wrap="square" rtlCol="0">
            <a:spAutoFit/>
          </a:bodyPr>
          <a:lstStyle/>
          <a:p>
            <a:r>
              <a:rPr lang="en-US" smtClean="0"/>
              <a:t>Network computer node terkoneksi di atas internet lewat VPN</a:t>
            </a:r>
          </a:p>
          <a:p>
            <a:endParaRPr lang="en-US"/>
          </a:p>
          <a:p>
            <a:r>
              <a:rPr lang="en-US" smtClean="0"/>
              <a:t>Setiap aplikasi node (laravel) dapat dihosting di hostingan public, dan disana dapat lebih dari satu node meng-hosting Laravel nya.</a:t>
            </a:r>
            <a:endParaRPr lang="en-US"/>
          </a:p>
        </p:txBody>
      </p:sp>
    </p:spTree>
    <p:extLst>
      <p:ext uri="{BB962C8B-B14F-4D97-AF65-F5344CB8AC3E}">
        <p14:creationId xmlns:p14="http://schemas.microsoft.com/office/powerpoint/2010/main" val="1382795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Laravel sebagai aplikasi node blockchain</a:t>
            </a:r>
            <a:endParaRPr lang="en-US"/>
          </a:p>
        </p:txBody>
      </p:sp>
      <p:sp>
        <p:nvSpPr>
          <p:cNvPr id="3" name="Content Placeholder 2"/>
          <p:cNvSpPr>
            <a:spLocks noGrp="1"/>
          </p:cNvSpPr>
          <p:nvPr>
            <p:ph idx="1"/>
          </p:nvPr>
        </p:nvSpPr>
        <p:spPr/>
        <p:txBody>
          <a:bodyPr/>
          <a:lstStyle/>
          <a:p>
            <a:r>
              <a:rPr lang="en-US" smtClean="0"/>
              <a:t>Ada satu folder yang berisi file-file php untuk melakukan manajemen blockchain. </a:t>
            </a:r>
          </a:p>
          <a:p>
            <a:r>
              <a:rPr lang="en-US" smtClean="0"/>
              <a:t>File blockchain = file database sql</a:t>
            </a:r>
          </a:p>
          <a:p>
            <a:r>
              <a:rPr lang="en-US" smtClean="0"/>
              <a:t>Smart contract = file php + html + javascript</a:t>
            </a:r>
          </a:p>
          <a:p>
            <a:r>
              <a:rPr lang="en-US" smtClean="0"/>
              <a:t>Mesin virtual = </a:t>
            </a:r>
            <a:r>
              <a:rPr lang="en-US" sz="2400" smtClean="0"/>
              <a:t>web server (server side) + browser (client side) + nodejs</a:t>
            </a:r>
            <a:endParaRPr lang="en-US"/>
          </a:p>
        </p:txBody>
      </p:sp>
    </p:spTree>
    <p:extLst>
      <p:ext uri="{BB962C8B-B14F-4D97-AF65-F5344CB8AC3E}">
        <p14:creationId xmlns:p14="http://schemas.microsoft.com/office/powerpoint/2010/main" val="120611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24124323"/>
              </p:ext>
            </p:extLst>
          </p:nvPr>
        </p:nvGraphicFramePr>
        <p:xfrm>
          <a:off x="1901372" y="3136174"/>
          <a:ext cx="9554755" cy="3235960"/>
        </p:xfrm>
        <a:graphic>
          <a:graphicData uri="http://schemas.openxmlformats.org/drawingml/2006/table">
            <a:tbl>
              <a:tblPr firstRow="1" bandRow="1">
                <a:tableStyleId>{5C22544A-7EE6-4342-B048-85BDC9FD1C3A}</a:tableStyleId>
              </a:tblPr>
              <a:tblGrid>
                <a:gridCol w="1127802">
                  <a:extLst>
                    <a:ext uri="{9D8B030D-6E8A-4147-A177-3AD203B41FA5}">
                      <a16:colId xmlns:a16="http://schemas.microsoft.com/office/drawing/2014/main" val="4151271092"/>
                    </a:ext>
                  </a:extLst>
                </a:gridCol>
                <a:gridCol w="3649575">
                  <a:extLst>
                    <a:ext uri="{9D8B030D-6E8A-4147-A177-3AD203B41FA5}">
                      <a16:colId xmlns:a16="http://schemas.microsoft.com/office/drawing/2014/main" val="3743658314"/>
                    </a:ext>
                  </a:extLst>
                </a:gridCol>
                <a:gridCol w="2388689">
                  <a:extLst>
                    <a:ext uri="{9D8B030D-6E8A-4147-A177-3AD203B41FA5}">
                      <a16:colId xmlns:a16="http://schemas.microsoft.com/office/drawing/2014/main" val="3572246197"/>
                    </a:ext>
                  </a:extLst>
                </a:gridCol>
                <a:gridCol w="2388689">
                  <a:extLst>
                    <a:ext uri="{9D8B030D-6E8A-4147-A177-3AD203B41FA5}">
                      <a16:colId xmlns:a16="http://schemas.microsoft.com/office/drawing/2014/main" val="1835714792"/>
                    </a:ext>
                  </a:extLst>
                </a:gridCol>
              </a:tblGrid>
              <a:tr h="370840">
                <a:tc>
                  <a:txBody>
                    <a:bodyPr/>
                    <a:lstStyle/>
                    <a:p>
                      <a:r>
                        <a:rPr lang="en-US" smtClean="0"/>
                        <a:t>Idblok</a:t>
                      </a:r>
                      <a:endParaRPr lang="en-US"/>
                    </a:p>
                  </a:txBody>
                  <a:tcPr/>
                </a:tc>
                <a:tc>
                  <a:txBody>
                    <a:bodyPr/>
                    <a:lstStyle/>
                    <a:p>
                      <a:r>
                        <a:rPr lang="en-US" smtClean="0"/>
                        <a:t>Isi blok</a:t>
                      </a:r>
                      <a:endParaRPr lang="en-US"/>
                    </a:p>
                  </a:txBody>
                  <a:tcPr/>
                </a:tc>
                <a:tc>
                  <a:txBody>
                    <a:bodyPr/>
                    <a:lstStyle/>
                    <a:p>
                      <a:r>
                        <a:rPr lang="en-US" smtClean="0"/>
                        <a:t>Hash blok</a:t>
                      </a:r>
                      <a:endParaRPr lang="en-US"/>
                    </a:p>
                  </a:txBody>
                  <a:tcPr/>
                </a:tc>
                <a:tc>
                  <a:txBody>
                    <a:bodyPr/>
                    <a:lstStyle/>
                    <a:p>
                      <a:r>
                        <a:rPr lang="en-US" smtClean="0"/>
                        <a:t>Hash blok sebelumnya</a:t>
                      </a:r>
                      <a:endParaRPr lang="en-US"/>
                    </a:p>
                  </a:txBody>
                  <a:tcPr/>
                </a:tc>
                <a:extLst>
                  <a:ext uri="{0D108BD9-81ED-4DB2-BD59-A6C34878D82A}">
                    <a16:rowId xmlns:a16="http://schemas.microsoft.com/office/drawing/2014/main" val="3647361489"/>
                  </a:ext>
                </a:extLst>
              </a:tr>
              <a:tr h="370840">
                <a:tc>
                  <a:txBody>
                    <a:bodyPr/>
                    <a:lstStyle/>
                    <a:p>
                      <a:endParaRPr lang="en-US"/>
                    </a:p>
                  </a:txBody>
                  <a:tcPr/>
                </a:tc>
                <a:tc>
                  <a:txBody>
                    <a:bodyPr/>
                    <a:lstStyle/>
                    <a:p>
                      <a:r>
                        <a:rPr lang="en-US" smtClean="0"/>
                        <a:t>Smart contract = file php + html = javascript</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7393067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6045519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753688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5942116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7453878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8611443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66651369"/>
                  </a:ext>
                </a:extLst>
              </a:tr>
            </a:tbl>
          </a:graphicData>
        </a:graphic>
      </p:graphicFrame>
      <p:sp>
        <p:nvSpPr>
          <p:cNvPr id="5" name="Cube 4"/>
          <p:cNvSpPr/>
          <p:nvPr/>
        </p:nvSpPr>
        <p:spPr>
          <a:xfrm>
            <a:off x="5682342" y="37363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200"/>
              <a:t>{ "Transaksi </a:t>
            </a:r>
            <a:r>
              <a:rPr lang="fi-FI" sz="1200" smtClean="0"/>
              <a:t>1x": </a:t>
            </a:r>
            <a:r>
              <a:rPr lang="fi-FI" sz="1200"/>
              <a:t>100, "</a:t>
            </a:r>
            <a:r>
              <a:rPr lang="fi-FI" sz="1200" smtClean="0"/>
              <a:t>Transaksi2x": </a:t>
            </a:r>
            <a:r>
              <a:rPr lang="fi-FI" sz="1200"/>
              <a:t>200, "</a:t>
            </a:r>
            <a:r>
              <a:rPr lang="fi-FI" sz="1200" smtClean="0"/>
              <a:t>Transaksi3x": </a:t>
            </a:r>
            <a:r>
              <a:rPr lang="fi-FI" sz="1200"/>
              <a:t>300, "</a:t>
            </a:r>
            <a:r>
              <a:rPr lang="fi-FI" sz="1200" smtClean="0"/>
              <a:t>TransaksiNx": </a:t>
            </a:r>
            <a:r>
              <a:rPr lang="fi-FI" sz="1200"/>
              <a:t>400 }</a:t>
            </a:r>
            <a:endParaRPr lang="en-US" sz="1200"/>
          </a:p>
        </p:txBody>
      </p:sp>
      <p:sp>
        <p:nvSpPr>
          <p:cNvPr id="6" name="TextBox 5"/>
          <p:cNvSpPr txBox="1"/>
          <p:nvPr/>
        </p:nvSpPr>
        <p:spPr>
          <a:xfrm>
            <a:off x="6204857" y="0"/>
            <a:ext cx="1371600" cy="373639"/>
          </a:xfrm>
          <a:prstGeom prst="rect">
            <a:avLst/>
          </a:prstGeom>
          <a:noFill/>
        </p:spPr>
        <p:txBody>
          <a:bodyPr wrap="square" rtlCol="0">
            <a:spAutoFit/>
          </a:bodyPr>
          <a:lstStyle/>
          <a:p>
            <a:pPr algn="ctr"/>
            <a:r>
              <a:rPr lang="en-US" smtClean="0"/>
              <a:t>Blok 1</a:t>
            </a:r>
            <a:endParaRPr lang="en-US"/>
          </a:p>
        </p:txBody>
      </p:sp>
      <p:sp>
        <p:nvSpPr>
          <p:cNvPr id="7" name="Cube 6"/>
          <p:cNvSpPr/>
          <p:nvPr/>
        </p:nvSpPr>
        <p:spPr>
          <a:xfrm>
            <a:off x="2895599" y="37363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400"/>
              <a:t>{ "Transaksi 1": 100, "Transaksi2": 200, "Transaksi3": 300, "TransaksiN": 400 }</a:t>
            </a:r>
            <a:endParaRPr lang="en-US" sz="1400"/>
          </a:p>
        </p:txBody>
      </p:sp>
      <p:sp>
        <p:nvSpPr>
          <p:cNvPr id="8" name="TextBox 7"/>
          <p:cNvSpPr txBox="1"/>
          <p:nvPr/>
        </p:nvSpPr>
        <p:spPr>
          <a:xfrm>
            <a:off x="3418114" y="0"/>
            <a:ext cx="1371600" cy="373639"/>
          </a:xfrm>
          <a:prstGeom prst="rect">
            <a:avLst/>
          </a:prstGeom>
          <a:noFill/>
        </p:spPr>
        <p:txBody>
          <a:bodyPr wrap="square" rtlCol="0">
            <a:spAutoFit/>
          </a:bodyPr>
          <a:lstStyle/>
          <a:p>
            <a:pPr algn="ctr"/>
            <a:r>
              <a:rPr lang="en-US" smtClean="0"/>
              <a:t>Blok 0</a:t>
            </a:r>
            <a:endParaRPr lang="en-US"/>
          </a:p>
        </p:txBody>
      </p:sp>
      <p:sp>
        <p:nvSpPr>
          <p:cNvPr id="9" name="Cube 8"/>
          <p:cNvSpPr/>
          <p:nvPr/>
        </p:nvSpPr>
        <p:spPr>
          <a:xfrm>
            <a:off x="8577942" y="37363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200"/>
              <a:t>{ "Transaksi </a:t>
            </a:r>
            <a:r>
              <a:rPr lang="fi-FI" sz="1200" smtClean="0"/>
              <a:t>1y": </a:t>
            </a:r>
            <a:r>
              <a:rPr lang="fi-FI" sz="1200"/>
              <a:t>100, "</a:t>
            </a:r>
            <a:r>
              <a:rPr lang="fi-FI" sz="1200" smtClean="0"/>
              <a:t>Transaksi2y": </a:t>
            </a:r>
            <a:r>
              <a:rPr lang="fi-FI" sz="1200"/>
              <a:t>200, "</a:t>
            </a:r>
            <a:r>
              <a:rPr lang="fi-FI" sz="1200" smtClean="0"/>
              <a:t>Transaksi3y": </a:t>
            </a:r>
            <a:r>
              <a:rPr lang="fi-FI" sz="1200"/>
              <a:t>300, "</a:t>
            </a:r>
            <a:r>
              <a:rPr lang="fi-FI" sz="1200" smtClean="0"/>
              <a:t>TransaksiNy": </a:t>
            </a:r>
            <a:r>
              <a:rPr lang="fi-FI" sz="1200"/>
              <a:t>400 }</a:t>
            </a:r>
            <a:endParaRPr lang="en-US" sz="1200"/>
          </a:p>
        </p:txBody>
      </p:sp>
      <p:sp>
        <p:nvSpPr>
          <p:cNvPr id="10" name="TextBox 9"/>
          <p:cNvSpPr txBox="1"/>
          <p:nvPr/>
        </p:nvSpPr>
        <p:spPr>
          <a:xfrm>
            <a:off x="9100457" y="0"/>
            <a:ext cx="1371600" cy="373639"/>
          </a:xfrm>
          <a:prstGeom prst="rect">
            <a:avLst/>
          </a:prstGeom>
          <a:noFill/>
        </p:spPr>
        <p:txBody>
          <a:bodyPr wrap="square" rtlCol="0">
            <a:spAutoFit/>
          </a:bodyPr>
          <a:lstStyle/>
          <a:p>
            <a:pPr algn="ctr"/>
            <a:r>
              <a:rPr lang="en-US" smtClean="0"/>
              <a:t>Blok 2</a:t>
            </a: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9644" y="881690"/>
            <a:ext cx="812698" cy="812698"/>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244" y="881690"/>
            <a:ext cx="812698" cy="812698"/>
          </a:xfrm>
          <a:prstGeom prst="rect">
            <a:avLst/>
          </a:prstGeom>
        </p:spPr>
      </p:pic>
      <p:sp>
        <p:nvSpPr>
          <p:cNvPr id="13" name="Rectangle 12"/>
          <p:cNvSpPr/>
          <p:nvPr/>
        </p:nvSpPr>
        <p:spPr>
          <a:xfrm>
            <a:off x="2103120" y="3592286"/>
            <a:ext cx="483326" cy="209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03120" y="3953692"/>
            <a:ext cx="483326" cy="209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103120" y="4315098"/>
            <a:ext cx="483326" cy="209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7" idx="2"/>
            <a:endCxn id="13" idx="1"/>
          </p:cNvCxnSpPr>
          <p:nvPr/>
        </p:nvCxnSpPr>
        <p:spPr>
          <a:xfrm rot="10800000" flipV="1">
            <a:off x="2103121" y="1516639"/>
            <a:ext cx="792479" cy="2180150"/>
          </a:xfrm>
          <a:prstGeom prst="bentConnector3">
            <a:avLst>
              <a:gd name="adj1" fmla="val 1717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5" idx="3"/>
            <a:endCxn id="14" idx="1"/>
          </p:cNvCxnSpPr>
          <p:nvPr/>
        </p:nvCxnSpPr>
        <p:spPr>
          <a:xfrm rot="5400000">
            <a:off x="3350208" y="955352"/>
            <a:ext cx="1855756" cy="4349931"/>
          </a:xfrm>
          <a:prstGeom prst="bentConnector4">
            <a:avLst>
              <a:gd name="adj1" fmla="val 24659"/>
              <a:gd name="adj2" fmla="val 1205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9" idx="3"/>
            <a:endCxn id="15" idx="1"/>
          </p:cNvCxnSpPr>
          <p:nvPr/>
        </p:nvCxnSpPr>
        <p:spPr>
          <a:xfrm rot="5400000">
            <a:off x="4617305" y="-311745"/>
            <a:ext cx="2217162" cy="7245531"/>
          </a:xfrm>
          <a:prstGeom prst="bentConnector4">
            <a:avLst>
              <a:gd name="adj1" fmla="val 34092"/>
              <a:gd name="adj2" fmla="val 11884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86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smtClean="0"/>
              <a:t>BISMILLAH</a:t>
            </a:r>
          </a:p>
          <a:p>
            <a:r>
              <a:rPr lang="en-US" smtClean="0"/>
              <a:t>.</a:t>
            </a:r>
          </a:p>
          <a:p>
            <a:r>
              <a:rPr lang="en-US" smtClean="0"/>
              <a:t>inShaa Allah, rencana almudaya blockchain</a:t>
            </a:r>
          </a:p>
          <a:p>
            <a:r>
              <a:rPr lang="en-US" smtClean="0"/>
              <a:t>- server bagi dua, terdapat instalasi php 8.0 ke atas dan php 7.0 ke atas</a:t>
            </a:r>
          </a:p>
          <a:p>
            <a:r>
              <a:rPr lang="en-US" smtClean="0"/>
              <a:t>- aplikasi blockchain pada php 8.0 dan aplikasi wallet atau tanda tangan pada php 7.0</a:t>
            </a:r>
          </a:p>
          <a:p>
            <a:r>
              <a:rPr lang="en-US" smtClean="0"/>
              <a:t>- rencana smart contract:</a:t>
            </a:r>
          </a:p>
          <a:p>
            <a:r>
              <a:rPr lang="en-US" smtClean="0"/>
              <a:t>1. smart contract adalah file php yang disimpan di dalam file blockchain, dan mesin virtualnya adalah fungsi eval()</a:t>
            </a:r>
          </a:p>
          <a:p>
            <a:r>
              <a:rPr lang="en-US" smtClean="0"/>
              <a:t>2. smart contract adalah file js  yang disimpan di dalam file blockchain, dan mesin virtualnya adalah browser atau nodejs</a:t>
            </a:r>
          </a:p>
          <a:p>
            <a:r>
              <a:rPr lang="en-US" smtClean="0"/>
              <a:t>3. smart contract yang diimplementasikan dalam dua bahasa, yaitu php dan js.</a:t>
            </a:r>
          </a:p>
          <a:p>
            <a:r>
              <a:rPr lang="en-US" smtClean="0"/>
              <a:t>4. smart contract menuruti proposal ethereum atau menirunya.</a:t>
            </a:r>
          </a:p>
          <a:p>
            <a:r>
              <a:rPr lang="en-US" smtClean="0"/>
              <a:t>.</a:t>
            </a:r>
          </a:p>
          <a:p>
            <a:endParaRPr lang="en-US"/>
          </a:p>
        </p:txBody>
      </p:sp>
    </p:spTree>
    <p:extLst>
      <p:ext uri="{BB962C8B-B14F-4D97-AF65-F5344CB8AC3E}">
        <p14:creationId xmlns:p14="http://schemas.microsoft.com/office/powerpoint/2010/main" val="3618271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endParaRPr lang="en-US" smtClean="0"/>
          </a:p>
          <a:p>
            <a:r>
              <a:rPr lang="en-US" smtClean="0"/>
              <a:t>- rencana smart contract (tidak menggunakan eval() sebagai smart contract:</a:t>
            </a:r>
          </a:p>
          <a:p>
            <a:r>
              <a:rPr lang="en-US" smtClean="0"/>
              <a:t>1. Smart contract adalah file php yang dapat menyertakan html-javascript-xml-json</a:t>
            </a:r>
          </a:p>
          <a:p>
            <a:r>
              <a:rPr lang="en-US" smtClean="0"/>
              <a:t>2. Blockchain adalah sebuah database dengan tabel tunggal tetapi mengikuti prinsip-prinsip blockchain, setiap blok adalah sebuah rekord di dalam tabel.</a:t>
            </a:r>
          </a:p>
          <a:p>
            <a:r>
              <a:rPr lang="en-US" smtClean="0"/>
              <a:t>2a. Untuk rencana yang lebih kompleks, sebuah blockchain adalah sebuah basisdata dengan skema star, tabel fakta adalah blockchain sebenarnya, tetapi blok hanya merupakan foreign key yang menunjuk kepada sebuah tabel dimensi (blok sebenarnya), sehingga sebuah blockchain dengan 1000 blok adalah sebuah skema star dengan 1000 tabel dimensi, tabel dibentuk secara dinamis.</a:t>
            </a:r>
          </a:p>
          <a:p>
            <a:r>
              <a:rPr lang="en-US" smtClean="0"/>
              <a:t>3. Sebuah node adalah sebuah komputer dimana di dalamnya terinstal webserver + sqlserver</a:t>
            </a:r>
          </a:p>
          <a:p>
            <a:r>
              <a:rPr lang="en-US" smtClean="0"/>
              <a:t>4. Sebuah network blockchain adalah sebuah network node terinstal webserver + sqlserver masing-masing</a:t>
            </a:r>
          </a:p>
          <a:p>
            <a:r>
              <a:rPr lang="en-US" smtClean="0"/>
              <a:t>5. Node dapat memiliki ip public sendiri atau berada di balik gateway sebuah network TCP/IP</a:t>
            </a:r>
          </a:p>
          <a:p>
            <a:r>
              <a:rPr lang="en-US" smtClean="0"/>
              <a:t>6. File blockchain adalah basisdata blockchain yang tersimpan di sqlserver.</a:t>
            </a:r>
            <a:endParaRPr lang="en-US"/>
          </a:p>
        </p:txBody>
      </p:sp>
    </p:spTree>
    <p:extLst>
      <p:ext uri="{BB962C8B-B14F-4D97-AF65-F5344CB8AC3E}">
        <p14:creationId xmlns:p14="http://schemas.microsoft.com/office/powerpoint/2010/main" val="72031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endParaRPr lang="en-US" smtClean="0"/>
          </a:p>
          <a:p>
            <a:r>
              <a:rPr lang="en-US" smtClean="0"/>
              <a:t>7. Setiap komputer yang bergabung menjadi node diwajibkan menginstal webserver + sqlserver + aplikasi node yang seragam.</a:t>
            </a:r>
          </a:p>
          <a:p>
            <a:r>
              <a:rPr lang="en-US" smtClean="0"/>
              <a:t>8. Mesin virtual smart contract adalah webserver (xampp atau cukup apache php) untuk kompleksitas yang lebih tinggi, nodejs dapat ditambahkan sebagai mesin virtual kedua.</a:t>
            </a:r>
          </a:p>
          <a:p>
            <a:r>
              <a:rPr lang="en-US" smtClean="0"/>
              <a:t>9. Cara kerja smart contrat: file php (smart contract) disimpan sebagai string di dalam blockchain --&gt; sebuah aplikasi wallet atau DAPP memanggil sebuah smart contract, diteruskan ke alamat ip sebuah node --&gt; node menerimanya dengan aplikasi node kemudian mengeksekusi panggilan dengan API --&gt; ketika aplikasi node (logic API) memanggil smart contract, terdapat folder khusus (buffer smart contract), dimana saat file php dipanggil dari blockchain, file itu lalu di tulis sebagai file fisik di folder buffer, kemudian logic API mengeksekusi file php tersebut, lalu kembaliannya diberikan kepada aplikasi node, aplikasi node meneruskan ke aplikasi wallet atau DAPP pemanggil.</a:t>
            </a:r>
          </a:p>
          <a:p>
            <a:r>
              <a:rPr lang="en-US" smtClean="0"/>
              <a:t>10. Aplikasi node berbentuk aplikasi web yang terinstal di node itu sendiri di atas mesin virtualnya sendiri (webserver), bisa berbentuk aplikasi layanan API dan memiliki antarmuka untuk node.</a:t>
            </a:r>
          </a:p>
          <a:p>
            <a:r>
              <a:rPr lang="en-US" smtClean="0"/>
              <a:t>11. Aplikasi wallet dapat terinstal/terhosting di node jika node memiliki ippublic atau terhosting hostingan terpercaya. sehingga orang bisa menggunakan dengan memanggil alamat ip node tersebut.</a:t>
            </a:r>
          </a:p>
          <a:p>
            <a:r>
              <a:rPr lang="en-US" smtClean="0"/>
              <a:t>12. Aplikasi wallet bisa juga terhosting di bukan node (hostingan biasa atau cloud) tetapi saat mengekskusi smart contract, dia memanggil ke ip node menggunakan fungsi API node.</a:t>
            </a:r>
          </a:p>
          <a:p>
            <a:r>
              <a:rPr lang="en-US" smtClean="0"/>
              <a:t>13. Semua node memiliki aplikasi node yang identik, dan list fungsi API yang identik, hanya alamat ip yang membedakan sehingga orang dapat memanggil smart contract ke node mana saja.</a:t>
            </a:r>
            <a:endParaRPr lang="en-US"/>
          </a:p>
        </p:txBody>
      </p:sp>
    </p:spTree>
    <p:extLst>
      <p:ext uri="{BB962C8B-B14F-4D97-AF65-F5344CB8AC3E}">
        <p14:creationId xmlns:p14="http://schemas.microsoft.com/office/powerpoint/2010/main" val="3813866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2660</TotalTime>
  <Words>811</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Bagaimana membangun Blockchain semata Berbasis PHP dan Javascript (Rencana paper 3, juga proof of concept untuk paper 2)</vt:lpstr>
      <vt:lpstr>PowerPoint Presentation</vt:lpstr>
      <vt:lpstr>PowerPoint Presentation</vt:lpstr>
      <vt:lpstr>Laravel sebagai aplikasi node blockchain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Proyek Blockchain Berbasis PHP dan Javascript</dc:title>
  <dc:creator>7240</dc:creator>
  <cp:lastModifiedBy>7240</cp:lastModifiedBy>
  <cp:revision>8</cp:revision>
  <dcterms:created xsi:type="dcterms:W3CDTF">2023-06-13T07:54:12Z</dcterms:created>
  <dcterms:modified xsi:type="dcterms:W3CDTF">2023-06-15T04:14:22Z</dcterms:modified>
</cp:coreProperties>
</file>