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21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323" r:id="rId21"/>
    <p:sldId id="324" r:id="rId22"/>
    <p:sldId id="327" r:id="rId23"/>
    <p:sldId id="326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BAA"/>
    <a:srgbClr val="57B636"/>
    <a:srgbClr val="E88B33"/>
    <a:srgbClr val="F7C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d-ID"/>
            <a:t>Papan kotak yang memiliki rule penulisan kotak</a:t>
          </a:r>
          <a:r>
            <a:rPr lang="en-US"/>
            <a:t> 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d-ID"/>
            <a:t>Melihat papan kotak sebagai penulisan pada pita memori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d-ID"/>
            <a:t>Saatnya mencoba sendiri bermain-main dengan papan kotak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d-ID" sz="1600" kern="1200"/>
            <a:t>Papan kotak yang memiliki rule penulisan kotak</a:t>
          </a:r>
          <a:r>
            <a:rPr lang="en-US" sz="1600" kern="1200"/>
            <a:t> </a:t>
          </a:r>
          <a:endParaRPr lang="en-US" sz="1600" kern="1200" dirty="0"/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d-ID" sz="1600" kern="1200"/>
            <a:t>Melihat papan kotak sebagai penulisan pada pita memori</a:t>
          </a:r>
          <a:endParaRPr lang="en-US" sz="1600" kern="1200" dirty="0"/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d-ID" sz="1600" kern="1200"/>
            <a:t>Saatnya mencoba sendiri bermain-main dengan papan kotak</a:t>
          </a:r>
          <a:endParaRPr lang="en-US" sz="16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ccftech.com/intel-broadwell-e-core-i7-6950x-launch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en.wikipedia.org/wiki/Random-access_memory" TargetMode="Externa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id-ID"/>
              <a:t>Automata Seluler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2160329"/>
          </a:xfrm>
        </p:spPr>
        <p:txBody>
          <a:bodyPr>
            <a:normAutofit lnSpcReduction="10000"/>
          </a:bodyPr>
          <a:lstStyle/>
          <a:p>
            <a:r>
              <a:rPr lang="id-ID"/>
              <a:t>Cellular Automata</a:t>
            </a:r>
          </a:p>
          <a:p>
            <a:r>
              <a:rPr lang="id-ID"/>
              <a:t>Sebuah cara sederhana menyatakan </a:t>
            </a:r>
            <a:r>
              <a:rPr lang="id-ID" b="1"/>
              <a:t>cara kerja dunia</a:t>
            </a:r>
            <a:r>
              <a:rPr lang="id-ID"/>
              <a:t> dan </a:t>
            </a:r>
            <a:r>
              <a:rPr lang="id-ID" b="1"/>
              <a:t>algoritma</a:t>
            </a:r>
            <a:r>
              <a:rPr lang="id-ID"/>
              <a:t> hanya dalam papan kotak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43876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2 dan rule 3 dan rule 1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11B50DC-5A23-488E-B11B-DD5812D72EC8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453E8A30-51B2-4AE7-B0AF-B9F630E5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40672C6C-BF78-43E5-9996-03295AF1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15B9B991-B12A-4F7B-8791-9E798D035249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7C1D44-3274-49F1-A103-76EC85692FD3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0C041CEE-3D22-4017-B4FD-94AF7600F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6480FE18-ADF4-4A9A-82D8-80ECD56C3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CB0E0370-131E-4520-9851-C98B06598935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C0A02-AD93-4DC5-91DB-56917BA20C9C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ACA62E0B-7DF3-4DC0-B70B-35C94796A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38707A0B-6892-4258-AD99-FEDA2BF1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DC2E8BDD-779C-4EB0-AEEA-890C57123C87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12873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3 dan rule 1 dan rule 2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F3F4263-D221-4FF4-AEC3-CD05A2E367ED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069A5C1E-BA9A-4186-9623-3D10465F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9C697836-81E7-48D1-B97E-A3A8AA7D9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62834329-05FE-455C-B0E9-73ADB42F5754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9ED6EE-FB9E-48A8-B33F-FDCA06502547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9501401C-F60F-4CD0-AC3C-33A7F409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F80629DF-6890-47E9-A71E-B03B3385D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0D7881-F40D-448F-B466-DC725837053F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A7CA30-BF73-4C16-90F4-61017012C75C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75EDCE03-FE15-4176-983E-19A333C24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3A2E4261-601B-4DC4-B064-C5E05197B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C6D41903-7580-47B3-A737-1F033DFED80F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6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53777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1 lalu rule 2 lalu rule 3 kemudian rule 1 lagi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A12D992-9C4E-4336-AFA4-D27B0A10A553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5B550020-5C3B-4B20-9A81-1912FA667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DD59F328-B2E7-4E08-9D9E-883DA4B99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7C335DF9-C13C-407B-8E13-BD04A185670B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CC1BA-DD8E-4E3E-9811-B67C290E336F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7FFB0DEF-67C9-455B-9BA7-C305A87B1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FD2BFFF9-CD4D-4737-8FA8-AB487AB60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5FC13E13-73EA-417E-92A6-70CDE88CC527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0C0279-4F28-447D-9400-0655107603C1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BF8FF95F-8EEE-4B81-B25C-29D744E17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8DF471F6-4EBF-4BC9-AB3A-23176C769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86CCF056-03C9-49B9-B4E9-3B365AA586E3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76247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2 lalu rule 3 lalu rule 1 kemudian rule 2 lagi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E51D9DF-3FE9-429C-B3EA-2DADB7C70850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1B3BCCC6-6FAF-45B8-9A60-F54A00260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41839A8F-FFED-4FE2-A9DD-8763D3534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DE727E92-9B1C-4CB7-B138-FFF9F9A8DC89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A2A1C-CE29-42FB-B280-42B6BE5F60CA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E66AAF2F-9E70-4996-B85D-460BA7E0A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831F1C6E-E907-4C1B-99A1-B1D884652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22C32BFE-D0D6-4BF8-9E83-C9B10F486514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F3E0C9-18A0-42C3-806D-729DC15E9202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A5BD967C-54D1-4700-9F77-5CB0A1B0D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578A269-AD54-4962-9937-EAC0D4218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F7DE6BCB-C77B-49B4-9BF5-7CD2D180E1BF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9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50119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3 lalu rule 1 lalu rule 2 kemudian rule 3 lagi dan rule 1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25E9311-738C-43D3-95CB-F43386608B16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B57C78EE-F342-461C-ACC5-7A56E9E0B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D1C9B969-C65E-4DD6-94B3-1C922A5D4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28E978E6-F5FA-4EA4-8DFA-6E51F4E56B56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848C1A-4D6C-466B-B0D5-A03B878F2C55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1BC32EF8-2FBD-4FFA-84D8-140B00264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3C8F30D6-6E4C-4759-95C2-1AA22E756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D0E793A4-8567-4F37-BC80-54992FD857DA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A7448-73E2-4F8F-ACBD-1108A9FAE18D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D32CC60E-247C-4F18-8181-C353D0C12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E079363A-0183-491B-B38A-61790C113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D621AF0E-FA3C-42A0-AAD6-FE6AB3B72E5D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08125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3 lalu rule 1 lalu rule 2 kemudian rule 3 lagi dan rule 1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1F72051-F281-4E73-9E19-75CDEFB5F384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9C402594-90FC-4204-9AFF-FCDE2FA4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6D8BCE1D-1225-44A7-87F4-7F133DA0B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22A326CF-BF73-4470-83A6-041FD640E5B8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BE1AF0-D472-4D77-B976-09DBBD267F9B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AD540AD6-F711-466E-A093-EF4A2817E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52D87457-BEB2-4BC8-8A88-D42398B22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D63E20E1-DBC0-4080-8158-DEA743A77D66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357C52-C571-4DFA-8AC4-CC6261DF86CB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1AD10A52-648D-4363-83AF-5D1411BE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8B717F4E-E733-45F2-9E5D-891EF6E69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62901412-D7A4-49FD-82CE-073E5311E27B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69188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2 lalu rule 3 lalu rule 1 kemudian rule 2 lagi dan rule 3 dan rule 1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C8678CA-F97A-412C-8B0E-05DABA97DD96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A52CD1A7-D1E4-44BB-B620-04C267F1F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C8BDFB67-F49B-40DB-892E-CA851882C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BE1A6DE2-E13A-4F69-8B17-BA3524998E6F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57FC28-4D4F-40C6-AC3D-03CDF52E38F6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E27798A7-EF27-4FC4-BF93-4EE7542FF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44798D00-6A59-43AB-9A02-85EBA0A98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BA54DD81-398A-409D-8F0F-7E68D11A030A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032BA-F3B6-4C6D-A6FA-880B95450F40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394400D8-02CD-4927-A74D-877A0475F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32AE4660-9A15-4FA7-B05B-9053054A9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AE6A3553-52DB-4697-A62A-E0178526FBDF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91638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3, rule 1, rule 2, rule 3, rule 1, rule 2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7B7C147-F064-4816-8EAD-1D2AA21A126F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FD8311A-983C-4594-8EE7-8C61505E3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428CFD7D-402E-4FB2-88D8-5F0101575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4CE94B84-E67D-4B93-BA3F-3BE9E662E995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51C36-1254-4765-B388-761AEC372AC4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652A972A-A982-4888-ACEF-B59BD8D22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24C06BAB-8930-4143-92D6-2614AF007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68FB7855-DD18-4E7E-8697-4F48F2ED30B5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B8C68D-539B-4088-9030-E3F3DDF72FC1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10B6D5E5-BBB3-43F7-88D0-BB49281A3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280A2EFD-89CB-4740-B403-45927EB4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CB319FDB-DD66-46DD-862D-8625FF2483EB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7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7314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1, rule 2, rule 3, rule 1, rule 2, rule 3, rule 1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A2CAAC2B-D347-4447-9974-C78B38EAA8EB}"/>
              </a:ext>
            </a:extLst>
          </p:cNvPr>
          <p:cNvSpPr/>
          <p:nvPr/>
        </p:nvSpPr>
        <p:spPr>
          <a:xfrm rot="10800000">
            <a:off x="6305923" y="831227"/>
            <a:ext cx="651435" cy="5195544"/>
          </a:xfrm>
          <a:prstGeom prst="rightBrace">
            <a:avLst>
              <a:gd name="adj1" fmla="val 8333"/>
              <a:gd name="adj2" fmla="val 4974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787F4CF-F2F3-4F34-AA15-6CF6DA43A959}"/>
              </a:ext>
            </a:extLst>
          </p:cNvPr>
          <p:cNvSpPr/>
          <p:nvPr/>
        </p:nvSpPr>
        <p:spPr>
          <a:xfrm>
            <a:off x="3925791" y="1766389"/>
            <a:ext cx="1734670" cy="949774"/>
          </a:xfrm>
          <a:prstGeom prst="wedgeRoundRectCallout">
            <a:avLst>
              <a:gd name="adj1" fmla="val 81938"/>
              <a:gd name="adj2" fmla="val 1262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Hasil eksekusi mesin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70630-0960-46BD-AEF9-307EC2E1B943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493C7133-60A6-45E6-8853-AACE009C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EA1D6192-B9B5-4D6A-B7FD-AC363D68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B861BB-1737-40F9-B96E-2325B63A5CB6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F5FD9-9B2E-4C9E-8E00-3926F94AA4E4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3BCF684C-E306-484A-9E9A-590A594DB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E1656D3A-3092-46A6-8634-123A9BAF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2EFDB930-B90E-4685-AF0F-248986E0116E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3B3F6A-185C-4C91-ABDB-6E372C8EBE08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FED420F1-2F8A-498F-83B7-73B84AD92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AFAE1209-4474-4E50-A109-977FE28CA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BF3E3D78-115F-427F-8C63-4A2F6DADDF72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C1AB7-FEF5-483A-A077-7A6F267802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Simulasi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prosesor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menggunakan automata seluler, yaitu bagaimana menggunakan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automata seluler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sebagai prosesor yang mengeksekusi program atau Algoritma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694DF79E-12E4-471D-BCC1-E7396AAF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5288" y="640080"/>
            <a:ext cx="3602736" cy="3602736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EE733BFF-CBEF-4AF7-ADB8-D8ED77DC2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6057" y="1056239"/>
            <a:ext cx="5302232" cy="277041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4795B-E66F-4F79-ACB0-FE032A0AEB58}"/>
              </a:ext>
            </a:extLst>
          </p:cNvPr>
          <p:cNvSpPr txBox="1"/>
          <p:nvPr/>
        </p:nvSpPr>
        <p:spPr>
          <a:xfrm>
            <a:off x="1374234" y="3850616"/>
            <a:ext cx="2502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hlinkClick r:id="rId3" tooltip="http://wccftech.com/intel-broadwell-e-core-i7-6950x-launch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/>
              <a:t> by Unknown Author is licensed under </a:t>
            </a:r>
            <a:r>
              <a:rPr lang="en-US" sz="700"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F7AC9-6B22-4A75-ACCA-717922BFB7FE}"/>
              </a:ext>
            </a:extLst>
          </p:cNvPr>
          <p:cNvSpPr txBox="1"/>
          <p:nvPr/>
        </p:nvSpPr>
        <p:spPr>
          <a:xfrm>
            <a:off x="9238300" y="3768273"/>
            <a:ext cx="2351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hlinkClick r:id="rId5" tooltip="https://en.wikipedia.org/wiki/Random-access_mem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/>
              <a:t> by Unknown Author is licensed under </a:t>
            </a:r>
            <a:r>
              <a:rPr lang="en-US" sz="700"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6E0CD-581B-4177-B618-CDC70C8ABD19}"/>
              </a:ext>
            </a:extLst>
          </p:cNvPr>
          <p:cNvSpPr/>
          <p:nvPr/>
        </p:nvSpPr>
        <p:spPr>
          <a:xfrm>
            <a:off x="6556057" y="927847"/>
            <a:ext cx="5302232" cy="3314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11758D-40CE-4B29-8DDB-FAC3A01AF250}"/>
              </a:ext>
            </a:extLst>
          </p:cNvPr>
          <p:cNvSpPr/>
          <p:nvPr/>
        </p:nvSpPr>
        <p:spPr>
          <a:xfrm>
            <a:off x="920113" y="927846"/>
            <a:ext cx="3617911" cy="3314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5B606F-A0BB-4AD1-88F3-28BCDC582504}"/>
              </a:ext>
            </a:extLst>
          </p:cNvPr>
          <p:cNvGrpSpPr/>
          <p:nvPr/>
        </p:nvGrpSpPr>
        <p:grpSpPr>
          <a:xfrm>
            <a:off x="4538021" y="1192576"/>
            <a:ext cx="2018036" cy="1392749"/>
            <a:chOff x="4538021" y="1192576"/>
            <a:chExt cx="2018036" cy="1392749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78D501D0-1ACA-4D7B-B38F-28B44FCB59F6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4538024" y="1492624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55A4E087-0EB5-49AE-8D3D-116DAF6AC777}"/>
                </a:ext>
              </a:extLst>
            </p:cNvPr>
            <p:cNvCxnSpPr/>
            <p:nvPr/>
          </p:nvCxnSpPr>
          <p:spPr>
            <a:xfrm flipV="1">
              <a:off x="4538023" y="1392608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C1148164-A4F4-470B-B48D-978108F52646}"/>
                </a:ext>
              </a:extLst>
            </p:cNvPr>
            <p:cNvCxnSpPr/>
            <p:nvPr/>
          </p:nvCxnSpPr>
          <p:spPr>
            <a:xfrm flipV="1">
              <a:off x="4538022" y="1292592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1DB25E2-C8A9-4243-A840-8407A9CC70A1}"/>
                </a:ext>
              </a:extLst>
            </p:cNvPr>
            <p:cNvCxnSpPr/>
            <p:nvPr/>
          </p:nvCxnSpPr>
          <p:spPr>
            <a:xfrm flipV="1">
              <a:off x="4538021" y="1192576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BEA89D-E102-4B70-8877-3B24AEF0D713}"/>
              </a:ext>
            </a:extLst>
          </p:cNvPr>
          <p:cNvGrpSpPr/>
          <p:nvPr/>
        </p:nvGrpSpPr>
        <p:grpSpPr>
          <a:xfrm>
            <a:off x="4538018" y="1588902"/>
            <a:ext cx="2018036" cy="1392749"/>
            <a:chOff x="4538021" y="1192576"/>
            <a:chExt cx="2018036" cy="1392749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3491EF0-FDA9-445E-B6BB-57D30DEE1F67}"/>
                </a:ext>
              </a:extLst>
            </p:cNvPr>
            <p:cNvCxnSpPr/>
            <p:nvPr/>
          </p:nvCxnSpPr>
          <p:spPr>
            <a:xfrm flipV="1">
              <a:off x="4538024" y="1492624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AC4B93E-8491-4718-928B-40C04779DA02}"/>
                </a:ext>
              </a:extLst>
            </p:cNvPr>
            <p:cNvCxnSpPr/>
            <p:nvPr/>
          </p:nvCxnSpPr>
          <p:spPr>
            <a:xfrm flipV="1">
              <a:off x="4538023" y="1392608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DAB1C70-40A8-4611-BFC7-28A74EB20392}"/>
                </a:ext>
              </a:extLst>
            </p:cNvPr>
            <p:cNvCxnSpPr/>
            <p:nvPr/>
          </p:nvCxnSpPr>
          <p:spPr>
            <a:xfrm flipV="1">
              <a:off x="4538022" y="1292592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6D5A13E-A70F-4AA2-B9DF-E2275DDCB952}"/>
                </a:ext>
              </a:extLst>
            </p:cNvPr>
            <p:cNvCxnSpPr/>
            <p:nvPr/>
          </p:nvCxnSpPr>
          <p:spPr>
            <a:xfrm flipV="1">
              <a:off x="4538021" y="1192576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D0CF32-1976-48B3-9CA2-6B66A48C2743}"/>
              </a:ext>
            </a:extLst>
          </p:cNvPr>
          <p:cNvCxnSpPr/>
          <p:nvPr/>
        </p:nvCxnSpPr>
        <p:spPr>
          <a:xfrm>
            <a:off x="4538018" y="3307976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48881E-0784-4CAB-B8C4-1A9754527179}"/>
              </a:ext>
            </a:extLst>
          </p:cNvPr>
          <p:cNvCxnSpPr/>
          <p:nvPr/>
        </p:nvCxnSpPr>
        <p:spPr>
          <a:xfrm>
            <a:off x="4529054" y="3393141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232871-FDCB-4DEC-951B-007691C0B326}"/>
              </a:ext>
            </a:extLst>
          </p:cNvPr>
          <p:cNvCxnSpPr/>
          <p:nvPr/>
        </p:nvCxnSpPr>
        <p:spPr>
          <a:xfrm>
            <a:off x="4533537" y="3464859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F5F5A5-8C8E-42E0-AE8A-CC9B897E323D}"/>
              </a:ext>
            </a:extLst>
          </p:cNvPr>
          <p:cNvCxnSpPr/>
          <p:nvPr/>
        </p:nvCxnSpPr>
        <p:spPr>
          <a:xfrm>
            <a:off x="4538020" y="3563471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B6A8F7-EBC1-41D0-BA9C-626EF0A3A7CE}"/>
              </a:ext>
            </a:extLst>
          </p:cNvPr>
          <p:cNvCxnSpPr/>
          <p:nvPr/>
        </p:nvCxnSpPr>
        <p:spPr>
          <a:xfrm>
            <a:off x="4529054" y="3648634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ED4B04-E35E-46B7-8338-6DA3D7CF1BDB}"/>
              </a:ext>
            </a:extLst>
          </p:cNvPr>
          <p:cNvCxnSpPr/>
          <p:nvPr/>
        </p:nvCxnSpPr>
        <p:spPr>
          <a:xfrm>
            <a:off x="4529053" y="3741379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4FD083-8F48-4A6F-8DF1-1EE94CABD727}"/>
              </a:ext>
            </a:extLst>
          </p:cNvPr>
          <p:cNvCxnSpPr/>
          <p:nvPr/>
        </p:nvCxnSpPr>
        <p:spPr>
          <a:xfrm>
            <a:off x="4538020" y="3818964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4FB93B-0779-4C51-A06C-86DC861E272E}"/>
              </a:ext>
            </a:extLst>
          </p:cNvPr>
          <p:cNvCxnSpPr/>
          <p:nvPr/>
        </p:nvCxnSpPr>
        <p:spPr>
          <a:xfrm>
            <a:off x="4529056" y="3904129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3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/>
              <a:t>Papan kotak 2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12048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5AEFFD-A872-42D8-94FC-48DC0049716A}"/>
              </a:ext>
            </a:extLst>
          </p:cNvPr>
          <p:cNvSpPr/>
          <p:nvPr/>
        </p:nvSpPr>
        <p:spPr>
          <a:xfrm>
            <a:off x="129503" y="954741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47347"/>
              </p:ext>
            </p:extLst>
          </p:nvPr>
        </p:nvGraphicFramePr>
        <p:xfrm>
          <a:off x="3821953" y="2398337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78220"/>
              </p:ext>
            </p:extLst>
          </p:nvPr>
        </p:nvGraphicFramePr>
        <p:xfrm>
          <a:off x="3821953" y="4589119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22E567A9-88E8-4DBA-B70B-65013D2587A7}"/>
              </a:ext>
            </a:extLst>
          </p:cNvPr>
          <p:cNvSpPr/>
          <p:nvPr/>
        </p:nvSpPr>
        <p:spPr>
          <a:xfrm>
            <a:off x="10650070" y="134471"/>
            <a:ext cx="948765" cy="1365125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solidFill>
                  <a:schemeClr val="tx1"/>
                </a:solidFill>
              </a:rPr>
              <a:t>AAB</a:t>
            </a:r>
          </a:p>
          <a:p>
            <a:pPr algn="ctr"/>
            <a:r>
              <a:rPr lang="id-ID">
                <a:solidFill>
                  <a:schemeClr val="tx1"/>
                </a:solidFill>
              </a:rPr>
              <a:t>CCA</a:t>
            </a:r>
          </a:p>
          <a:p>
            <a:pPr algn="ctr"/>
            <a:r>
              <a:rPr lang="id-ID">
                <a:solidFill>
                  <a:schemeClr val="tx1"/>
                </a:solidFill>
              </a:rPr>
              <a:t>DDA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7011D-0D07-4D30-BC22-7D34FC66BA67}"/>
              </a:ext>
            </a:extLst>
          </p:cNvPr>
          <p:cNvSpPr txBox="1"/>
          <p:nvPr/>
        </p:nvSpPr>
        <p:spPr>
          <a:xfrm>
            <a:off x="10515598" y="1489120"/>
            <a:ext cx="15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File program</a:t>
            </a:r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024B63C-E8C2-43E2-80A8-2753BFCE9092}"/>
              </a:ext>
            </a:extLst>
          </p:cNvPr>
          <p:cNvCxnSpPr>
            <a:cxnSpLocks/>
            <a:stCxn id="5" idx="1"/>
            <a:endCxn id="24" idx="0"/>
          </p:cNvCxnSpPr>
          <p:nvPr/>
        </p:nvCxnSpPr>
        <p:spPr>
          <a:xfrm rot="10800000" flipV="1">
            <a:off x="4015442" y="817033"/>
            <a:ext cx="6634628" cy="1570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BE59E5-1BD5-4A22-8310-44EF727265A0}"/>
              </a:ext>
            </a:extLst>
          </p:cNvPr>
          <p:cNvSpPr txBox="1"/>
          <p:nvPr/>
        </p:nvSpPr>
        <p:spPr>
          <a:xfrm>
            <a:off x="5671670" y="495982"/>
            <a:ext cx="389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Loading kode program ke memori RAM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2387939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3E22BF-8112-482C-9BB4-A226F0DAC7F5}"/>
              </a:ext>
            </a:extLst>
          </p:cNvPr>
          <p:cNvSpPr txBox="1"/>
          <p:nvPr/>
        </p:nvSpPr>
        <p:spPr>
          <a:xfrm>
            <a:off x="5044139" y="3373256"/>
            <a:ext cx="560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 pada titik masuk baca file</a:t>
            </a:r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FA8137-BF98-4FBF-A9A2-2F42A24143D0}"/>
              </a:ext>
            </a:extLst>
          </p:cNvPr>
          <p:cNvCxnSpPr>
            <a:cxnSpLocks/>
            <a:stCxn id="28" idx="1"/>
            <a:endCxn id="31" idx="2"/>
          </p:cNvCxnSpPr>
          <p:nvPr/>
        </p:nvCxnSpPr>
        <p:spPr>
          <a:xfrm rot="10800000">
            <a:off x="3975101" y="3139890"/>
            <a:ext cx="1069039" cy="418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2700897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2DD172-8057-43C9-B0C6-2F9A0CA93338}"/>
              </a:ext>
            </a:extLst>
          </p:cNvPr>
          <p:cNvSpPr txBox="1"/>
          <p:nvPr/>
        </p:nvSpPr>
        <p:spPr>
          <a:xfrm>
            <a:off x="29771" y="614933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ABA9DE4F-C821-4B27-90D4-FEFDE67E0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48549"/>
              </p:ext>
            </p:extLst>
          </p:nvPr>
        </p:nvGraphicFramePr>
        <p:xfrm>
          <a:off x="1983337" y="5330799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0" name="Table 38">
            <a:extLst>
              <a:ext uri="{FF2B5EF4-FFF2-40B4-BE49-F238E27FC236}">
                <a16:creationId xmlns:a16="http://schemas.microsoft.com/office/drawing/2014/main" id="{29FDCC72-5164-4067-9C7E-FAC119461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18384"/>
              </p:ext>
            </p:extLst>
          </p:nvPr>
        </p:nvGraphicFramePr>
        <p:xfrm>
          <a:off x="1983337" y="4790055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9B28FBD-63E9-4CD1-8A45-ACCB7ED31AE2}"/>
              </a:ext>
            </a:extLst>
          </p:cNvPr>
          <p:cNvSpPr txBox="1"/>
          <p:nvPr/>
        </p:nvSpPr>
        <p:spPr>
          <a:xfrm>
            <a:off x="292735" y="4786842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735BB3-AC02-484E-A11C-01D97218E7D7}"/>
              </a:ext>
            </a:extLst>
          </p:cNvPr>
          <p:cNvSpPr txBox="1"/>
          <p:nvPr/>
        </p:nvSpPr>
        <p:spPr>
          <a:xfrm>
            <a:off x="280599" y="5311316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D03076-F251-4D08-8F08-52FAA3F2D1A5}"/>
              </a:ext>
            </a:extLst>
          </p:cNvPr>
          <p:cNvSpPr txBox="1"/>
          <p:nvPr/>
        </p:nvSpPr>
        <p:spPr>
          <a:xfrm rot="5400000">
            <a:off x="3332199" y="1472454"/>
            <a:ext cx="16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AAB CCA DDA</a:t>
            </a:r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6EFA0A7-922F-4892-A03E-8A938D13E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375" y="1102660"/>
            <a:ext cx="1968662" cy="35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3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7D39E3B-03D6-4CE6-9D96-5BE1EFDB2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45" y="973598"/>
            <a:ext cx="1968662" cy="352904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49668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0304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3867524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4410635" y="2460736"/>
            <a:ext cx="39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A,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4190253" y="4420361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4608234" y="4753434"/>
            <a:ext cx="491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B ke memori, hasil dari register baca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4184686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7168" y="2351935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3430353" y="1829670"/>
            <a:ext cx="1966710" cy="3967506"/>
          </a:xfrm>
          <a:prstGeom prst="bentConnector3">
            <a:avLst>
              <a:gd name="adj1" fmla="val 206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1918"/>
              </p:ext>
            </p:extLst>
          </p:nvPr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34684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1208558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4293722" y="4677196"/>
            <a:ext cx="314513" cy="260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1589017"/>
            <a:ext cx="1235348" cy="3639066"/>
          </a:xfrm>
          <a:prstGeom prst="bentConnector3">
            <a:avLst>
              <a:gd name="adj1" fmla="val 1171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104916" y="1276374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4D85F39-DD11-4033-B016-24FFD54B0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45" y="973598"/>
            <a:ext cx="1968662" cy="352904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/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14715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5089413" y="165051"/>
            <a:ext cx="23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/>
              <a:t>Eksekusi kode program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4205149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4735882" y="2460736"/>
            <a:ext cx="47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A berikut,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4541324" y="4421817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5089413" y="4783775"/>
            <a:ext cx="536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B berikut ke memori, hasil dari register baca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53107"/>
            <a:ext cx="4889509" cy="369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1"/>
            <a:endCxn id="9" idx="1"/>
          </p:cNvCxnSpPr>
          <p:nvPr/>
        </p:nvCxnSpPr>
        <p:spPr>
          <a:xfrm rot="10800000" flipH="1" flipV="1">
            <a:off x="4205148" y="2344744"/>
            <a:ext cx="530733" cy="300658"/>
          </a:xfrm>
          <a:prstGeom prst="bentConnector3">
            <a:avLst>
              <a:gd name="adj1" fmla="val -430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3430353" y="1829670"/>
            <a:ext cx="1966710" cy="3967506"/>
          </a:xfrm>
          <a:prstGeom prst="bentConnector3">
            <a:avLst>
              <a:gd name="adj1" fmla="val 206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1208558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4644793" y="4678651"/>
            <a:ext cx="444621" cy="289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1589017"/>
            <a:ext cx="1235348" cy="3639066"/>
          </a:xfrm>
          <a:prstGeom prst="bentConnector3">
            <a:avLst>
              <a:gd name="adj1" fmla="val 1171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104916" y="1276374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7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471EB10-C09F-42BC-8065-27841718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45" y="973598"/>
            <a:ext cx="1968662" cy="352904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/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4860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5089413" y="165051"/>
            <a:ext cx="23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/>
              <a:t>Eksekusi kode program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4514643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5045376" y="2460736"/>
            <a:ext cx="47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A berikut,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4513185" y="4449953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5061274" y="4811911"/>
            <a:ext cx="536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C berikut ke memori menimpa posisi B sebelumnya, hasil dari register baca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3"/>
          </p:cNvCxnSpPr>
          <p:nvPr/>
        </p:nvCxnSpPr>
        <p:spPr>
          <a:xfrm flipV="1">
            <a:off x="2881345" y="5135077"/>
            <a:ext cx="7542810" cy="387865"/>
          </a:xfrm>
          <a:prstGeom prst="bentConnector3">
            <a:avLst>
              <a:gd name="adj1" fmla="val 103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1"/>
            <a:endCxn id="9" idx="1"/>
          </p:cNvCxnSpPr>
          <p:nvPr/>
        </p:nvCxnSpPr>
        <p:spPr>
          <a:xfrm rot="10800000" flipH="1" flipV="1">
            <a:off x="4514642" y="2344744"/>
            <a:ext cx="530733" cy="300658"/>
          </a:xfrm>
          <a:prstGeom prst="bentConnector3">
            <a:avLst>
              <a:gd name="adj1" fmla="val -430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3430353" y="1829670"/>
            <a:ext cx="1966710" cy="3967506"/>
          </a:xfrm>
          <a:prstGeom prst="bentConnector3">
            <a:avLst>
              <a:gd name="adj1" fmla="val 206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11637"/>
              </p:ext>
            </p:extLst>
          </p:nvPr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11829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B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2446516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4616654" y="4706787"/>
            <a:ext cx="444621" cy="428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2826975"/>
            <a:ext cx="1235348" cy="2401108"/>
          </a:xfrm>
          <a:prstGeom prst="bentConnector3">
            <a:avLst>
              <a:gd name="adj1" fmla="val 1171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104916" y="2514332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2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02B8C2C-A8B7-4470-B878-FCB35AA0F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45" y="973598"/>
            <a:ext cx="1968662" cy="352904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/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93449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5089413" y="165051"/>
            <a:ext cx="23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/>
              <a:t>Eksekusi kode program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5189888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5720621" y="2460736"/>
            <a:ext cx="47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A berikut,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5190500" y="4449953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5738589" y="4811911"/>
            <a:ext cx="536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A berikut ke memori, hasil dari register baca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3"/>
          </p:cNvCxnSpPr>
          <p:nvPr/>
        </p:nvCxnSpPr>
        <p:spPr>
          <a:xfrm flipV="1">
            <a:off x="2881345" y="4996577"/>
            <a:ext cx="8220125" cy="526365"/>
          </a:xfrm>
          <a:prstGeom prst="bentConnector3">
            <a:avLst>
              <a:gd name="adj1" fmla="val 102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1"/>
            <a:endCxn id="9" idx="1"/>
          </p:cNvCxnSpPr>
          <p:nvPr/>
        </p:nvCxnSpPr>
        <p:spPr>
          <a:xfrm rot="10800000" flipH="1" flipV="1">
            <a:off x="5189887" y="2344744"/>
            <a:ext cx="530733" cy="300658"/>
          </a:xfrm>
          <a:prstGeom prst="bentConnector3">
            <a:avLst>
              <a:gd name="adj1" fmla="val -430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3430353" y="1829670"/>
            <a:ext cx="1966710" cy="3967506"/>
          </a:xfrm>
          <a:prstGeom prst="bentConnector3">
            <a:avLst>
              <a:gd name="adj1" fmla="val 206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38483"/>
              </p:ext>
            </p:extLst>
          </p:nvPr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47999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3656336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5293969" y="4706787"/>
            <a:ext cx="444621" cy="289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4036795"/>
            <a:ext cx="1235348" cy="1191288"/>
          </a:xfrm>
          <a:prstGeom prst="bentConnector3">
            <a:avLst>
              <a:gd name="adj1" fmla="val 1217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104916" y="3724152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2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A2BF0D2-31EB-4C79-8EBC-E0048394B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45" y="973598"/>
            <a:ext cx="1968662" cy="352904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/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46074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5089413" y="165051"/>
            <a:ext cx="23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/>
              <a:t>Eksekusi kode program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5513447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6044180" y="2460736"/>
            <a:ext cx="47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A berikut,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5498754" y="4449463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6019946" y="4811911"/>
            <a:ext cx="536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A berikut ke memori, hasil dari register baca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3"/>
          </p:cNvCxnSpPr>
          <p:nvPr/>
        </p:nvCxnSpPr>
        <p:spPr>
          <a:xfrm flipV="1">
            <a:off x="2881345" y="4996577"/>
            <a:ext cx="8501482" cy="526365"/>
          </a:xfrm>
          <a:prstGeom prst="bentConnector3">
            <a:avLst>
              <a:gd name="adj1" fmla="val 10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1"/>
            <a:endCxn id="9" idx="1"/>
          </p:cNvCxnSpPr>
          <p:nvPr/>
        </p:nvCxnSpPr>
        <p:spPr>
          <a:xfrm rot="10800000" flipH="1" flipV="1">
            <a:off x="5513446" y="2344744"/>
            <a:ext cx="530733" cy="300658"/>
          </a:xfrm>
          <a:prstGeom prst="bentConnector3">
            <a:avLst>
              <a:gd name="adj1" fmla="val -430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3430353" y="1829670"/>
            <a:ext cx="1966710" cy="3967506"/>
          </a:xfrm>
          <a:prstGeom prst="bentConnector3">
            <a:avLst>
              <a:gd name="adj1" fmla="val 206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C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3656336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5602222" y="4706297"/>
            <a:ext cx="417724" cy="290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4036795"/>
            <a:ext cx="1235348" cy="1191288"/>
          </a:xfrm>
          <a:prstGeom prst="bentConnector3">
            <a:avLst>
              <a:gd name="adj1" fmla="val 1217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104916" y="3724152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5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858BA05-6455-4905-8C37-D402727F7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45" y="973598"/>
            <a:ext cx="1968662" cy="352904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/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20157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5089413" y="165051"/>
            <a:ext cx="23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/>
              <a:t>Eksekusi kode program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5822311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6353044" y="2460736"/>
            <a:ext cx="47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A berikut,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6145871" y="4449463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6667063" y="4811911"/>
            <a:ext cx="536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B berikut ke memori, hasil dari register baca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81243"/>
            <a:ext cx="6467159" cy="341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1"/>
            <a:endCxn id="9" idx="1"/>
          </p:cNvCxnSpPr>
          <p:nvPr/>
        </p:nvCxnSpPr>
        <p:spPr>
          <a:xfrm rot="10800000" flipH="1" flipV="1">
            <a:off x="5822310" y="2344744"/>
            <a:ext cx="530733" cy="300658"/>
          </a:xfrm>
          <a:prstGeom prst="bentConnector3">
            <a:avLst>
              <a:gd name="adj1" fmla="val -430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 rot="5400000">
            <a:off x="4605027" y="654788"/>
            <a:ext cx="1966710" cy="6317270"/>
          </a:xfrm>
          <a:prstGeom prst="bentConnector3">
            <a:avLst>
              <a:gd name="adj1" fmla="val 27111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0026"/>
              </p:ext>
            </p:extLst>
          </p:nvPr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32998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1236690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6249339" y="4706297"/>
            <a:ext cx="417724" cy="290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1617149"/>
            <a:ext cx="1235348" cy="3610934"/>
          </a:xfrm>
          <a:prstGeom prst="bentConnector3">
            <a:avLst>
              <a:gd name="adj1" fmla="val 1171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104916" y="1304506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1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/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/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5089413" y="165051"/>
            <a:ext cx="23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/>
              <a:t>Eksekusi kode program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6469426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7000159" y="2460736"/>
            <a:ext cx="47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D,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6441294" y="4449463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6962487" y="4811911"/>
            <a:ext cx="522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Penulisan berhenti disini karena eksekusi berhenti/Halt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81243"/>
            <a:ext cx="6695899" cy="341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1"/>
            <a:endCxn id="9" idx="1"/>
          </p:cNvCxnSpPr>
          <p:nvPr/>
        </p:nvCxnSpPr>
        <p:spPr>
          <a:xfrm rot="10800000" flipH="1" flipV="1">
            <a:off x="6469425" y="2344744"/>
            <a:ext cx="530733" cy="300658"/>
          </a:xfrm>
          <a:prstGeom prst="bentConnector3">
            <a:avLst>
              <a:gd name="adj1" fmla="val -430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4928585" y="331232"/>
            <a:ext cx="1966710" cy="6964385"/>
          </a:xfrm>
          <a:prstGeom prst="bentConnector3">
            <a:avLst>
              <a:gd name="adj1" fmla="val 10659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82491"/>
              </p:ext>
            </p:extLst>
          </p:nvPr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2381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D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6544763" y="4706297"/>
            <a:ext cx="417725" cy="290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40" idx="3"/>
            <a:endCxn id="60" idx="1"/>
          </p:cNvCxnSpPr>
          <p:nvPr/>
        </p:nvCxnSpPr>
        <p:spPr>
          <a:xfrm>
            <a:off x="3015433" y="3429000"/>
            <a:ext cx="324831" cy="1799083"/>
          </a:xfrm>
          <a:prstGeom prst="bentConnector3">
            <a:avLst>
              <a:gd name="adj1" fmla="val 1929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991601" y="3150250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HALT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9FBBAB-65F9-4F15-921B-FF8A885586D2}"/>
              </a:ext>
            </a:extLst>
          </p:cNvPr>
          <p:cNvSpPr txBox="1"/>
          <p:nvPr/>
        </p:nvSpPr>
        <p:spPr>
          <a:xfrm>
            <a:off x="3620248" y="5707607"/>
            <a:ext cx="7619920" cy="646331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/>
              <a:t>Eksekusi kode program behenti karena tidak ada instruksi yang bisa mengeksekusi kode D pada program di memori, ini menghasilkan pesan Error</a:t>
            </a:r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D75231A-DA8E-46A4-A897-208AFCC95E49}"/>
              </a:ext>
            </a:extLst>
          </p:cNvPr>
          <p:cNvCxnSpPr>
            <a:cxnSpLocks/>
            <a:stCxn id="44" idx="1"/>
            <a:endCxn id="36" idx="1"/>
          </p:cNvCxnSpPr>
          <p:nvPr/>
        </p:nvCxnSpPr>
        <p:spPr>
          <a:xfrm rot="10800000" flipH="1" flipV="1">
            <a:off x="1978148" y="4982197"/>
            <a:ext cx="1642099" cy="1048575"/>
          </a:xfrm>
          <a:prstGeom prst="bentConnector3">
            <a:avLst>
              <a:gd name="adj1" fmla="val -139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CFC4EF-AA69-4909-91E3-E93B6405CFAB}"/>
              </a:ext>
            </a:extLst>
          </p:cNvPr>
          <p:cNvSpPr txBox="1"/>
          <p:nvPr/>
        </p:nvSpPr>
        <p:spPr>
          <a:xfrm>
            <a:off x="2514158" y="5990619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HALT</a:t>
            </a:r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1C9727-F253-4B6A-B262-1FDFC9C84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45" y="973598"/>
            <a:ext cx="1968662" cy="35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2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3B2E-3E92-429E-A7CC-C4019B66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Quis</a:t>
            </a:r>
            <a:endParaRPr lang="en-US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2090AE2F-EC0A-4FD2-B495-998C7D414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66482"/>
              </p:ext>
            </p:extLst>
          </p:nvPr>
        </p:nvGraphicFramePr>
        <p:xfrm>
          <a:off x="1213074" y="2188913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B21E2141-4ADE-48F9-BDE2-40A70107B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8408"/>
              </p:ext>
            </p:extLst>
          </p:nvPr>
        </p:nvGraphicFramePr>
        <p:xfrm>
          <a:off x="2672081" y="2188913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7EC2D8D-CFB8-4228-B2C9-9E366F369BCD}"/>
              </a:ext>
            </a:extLst>
          </p:cNvPr>
          <p:cNvSpPr/>
          <p:nvPr/>
        </p:nvSpPr>
        <p:spPr>
          <a:xfrm>
            <a:off x="2072192" y="2375087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C5FA1-760B-4584-AD5F-C7862CF0F90C}"/>
              </a:ext>
            </a:extLst>
          </p:cNvPr>
          <p:cNvSpPr txBox="1"/>
          <p:nvPr/>
        </p:nvSpPr>
        <p:spPr>
          <a:xfrm>
            <a:off x="1097280" y="3350540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1B460D1A-302C-44B4-B0A4-8EC1463D3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57751"/>
              </p:ext>
            </p:extLst>
          </p:nvPr>
        </p:nvGraphicFramePr>
        <p:xfrm>
          <a:off x="1213074" y="3747477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2F8C1FA-6628-48D2-BB84-6A43C1885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97360"/>
              </p:ext>
            </p:extLst>
          </p:nvPr>
        </p:nvGraphicFramePr>
        <p:xfrm>
          <a:off x="2672081" y="3747477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9C500DF4-CC40-4542-B4BD-22444CDCCC48}"/>
              </a:ext>
            </a:extLst>
          </p:cNvPr>
          <p:cNvSpPr/>
          <p:nvPr/>
        </p:nvSpPr>
        <p:spPr>
          <a:xfrm>
            <a:off x="2072192" y="3933651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5DFB3-70F5-4326-92CE-FF7DB885DE51}"/>
              </a:ext>
            </a:extLst>
          </p:cNvPr>
          <p:cNvSpPr txBox="1"/>
          <p:nvPr/>
        </p:nvSpPr>
        <p:spPr>
          <a:xfrm>
            <a:off x="1097280" y="4909104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47639B3-D5DE-49E2-8CB1-82A1BA355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17174"/>
              </p:ext>
            </p:extLst>
          </p:nvPr>
        </p:nvGraphicFramePr>
        <p:xfrm>
          <a:off x="1213074" y="5306041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81547262-1DFB-4B89-8D27-CAFCD5BD7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73232"/>
              </p:ext>
            </p:extLst>
          </p:nvPr>
        </p:nvGraphicFramePr>
        <p:xfrm>
          <a:off x="2672081" y="5306041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rgbClr val="B1D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D9EF23-E381-4DBE-8661-1907A3F11B9F}"/>
              </a:ext>
            </a:extLst>
          </p:cNvPr>
          <p:cNvSpPr/>
          <p:nvPr/>
        </p:nvSpPr>
        <p:spPr>
          <a:xfrm>
            <a:off x="2072192" y="5492215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F055FC21-1F20-4923-A76F-B2875E9AA877}"/>
              </a:ext>
            </a:extLst>
          </p:cNvPr>
          <p:cNvSpPr/>
          <p:nvPr/>
        </p:nvSpPr>
        <p:spPr>
          <a:xfrm>
            <a:off x="9645425" y="2156575"/>
            <a:ext cx="1116360" cy="1193965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solidFill>
                  <a:schemeClr val="tx1"/>
                </a:solidFill>
              </a:rPr>
              <a:t>XXXXZ</a:t>
            </a:r>
          </a:p>
          <a:p>
            <a:pPr algn="ctr"/>
            <a:r>
              <a:rPr lang="id-ID">
                <a:solidFill>
                  <a:schemeClr val="tx1"/>
                </a:solidFill>
              </a:rPr>
              <a:t>XYZZZ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3BC7E-DEB7-4C39-92AE-87845BCC793B}"/>
              </a:ext>
            </a:extLst>
          </p:cNvPr>
          <p:cNvSpPr txBox="1"/>
          <p:nvPr/>
        </p:nvSpPr>
        <p:spPr>
          <a:xfrm>
            <a:off x="5050302" y="2560320"/>
            <a:ext cx="22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file berikut</a:t>
            </a:r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B11F9E-127E-415D-BC9B-49A5210DD05F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 flipH="1" flipV="1">
            <a:off x="7811973" y="1096200"/>
            <a:ext cx="176094" cy="3490809"/>
          </a:xfrm>
          <a:prstGeom prst="bentConnector4">
            <a:avLst>
              <a:gd name="adj1" fmla="val -129817"/>
              <a:gd name="adj2" fmla="val 65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DA411C-4776-46CC-AA0E-AD41F322DEC0}"/>
              </a:ext>
            </a:extLst>
          </p:cNvPr>
          <p:cNvSpPr txBox="1"/>
          <p:nvPr/>
        </p:nvSpPr>
        <p:spPr>
          <a:xfrm>
            <a:off x="5672635" y="4909104"/>
            <a:ext cx="445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Menggunakan set instruksi prosesor berikut</a:t>
            </a:r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693D925-C3AB-46F4-ABBE-51E9CE557F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1974" y="1096200"/>
            <a:ext cx="176094" cy="3490809"/>
          </a:xfrm>
          <a:prstGeom prst="bentConnector4">
            <a:avLst>
              <a:gd name="adj1" fmla="val -129817"/>
              <a:gd name="adj2" fmla="val 65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E73AE9F-58FB-485C-B9C4-356574268E55}"/>
              </a:ext>
            </a:extLst>
          </p:cNvPr>
          <p:cNvCxnSpPr>
            <a:cxnSpLocks/>
            <a:stCxn id="19" idx="0"/>
            <a:endCxn id="24" idx="3"/>
          </p:cNvCxnSpPr>
          <p:nvPr/>
        </p:nvCxnSpPr>
        <p:spPr>
          <a:xfrm rot="16200000" flipV="1">
            <a:off x="5313806" y="2322889"/>
            <a:ext cx="803400" cy="4369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180706-74C5-4EC7-9F93-9A2AD97826AD}"/>
              </a:ext>
            </a:extLst>
          </p:cNvPr>
          <p:cNvSpPr/>
          <p:nvPr/>
        </p:nvSpPr>
        <p:spPr>
          <a:xfrm>
            <a:off x="1042825" y="2021622"/>
            <a:ext cx="2488166" cy="4168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3112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Kotak 2 (papan sel)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813C5C-46CD-4413-AE51-4921D69AB065}"/>
              </a:ext>
            </a:extLst>
          </p:cNvPr>
          <p:cNvSpPr txBox="1"/>
          <p:nvPr/>
        </p:nvSpPr>
        <p:spPr>
          <a:xfrm>
            <a:off x="477370" y="1102659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A2CAF7-9AA1-44C2-9865-E8A9CF5BA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73372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4FB728A-BD2A-4E88-B317-B125168A5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65934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78DA50-3508-4024-9328-79B800C21BFA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9DB6A-ED14-4CB6-9DF1-C3A791C03E60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E1FBB976-8D00-4F82-A953-1A28244F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6339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5A575E4B-1CBC-4471-85BB-30EC5AE99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0649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3ECFD3-E124-4097-ACFE-763AF32EA03E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2B6DE-97A6-4859-A3AE-0E72AE896FA6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BF7FB627-E52E-410B-89DC-357A0E97A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06310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4CBB7305-2B9A-4070-A09F-CB3BB1D93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75538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Z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4F5B9F37-7DE1-47F0-9D8A-27F846BD195B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45F3-4D4A-4C2A-AEBF-523FEF36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Jalankan atau Eksekusi Rule 1, 2 dan 3 pada papan kotak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3CEBB-56D0-415D-8121-B4FE14E8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895133"/>
            <a:ext cx="3517567" cy="3693926"/>
          </a:xfrm>
        </p:spPr>
        <p:txBody>
          <a:bodyPr>
            <a:normAutofit fontScale="85000" lnSpcReduction="20000"/>
          </a:bodyPr>
          <a:lstStyle/>
          <a:p>
            <a:r>
              <a:rPr lang="id-ID"/>
              <a:t>Ini adalah contoh bagaimana automata seluler bekerja.</a:t>
            </a:r>
          </a:p>
          <a:p>
            <a:r>
              <a:rPr lang="id-ID"/>
              <a:t>Rule 1, rule 2 dan rule 3 adalah instruksi-instruksi automata.</a:t>
            </a:r>
          </a:p>
          <a:p>
            <a:r>
              <a:rPr lang="id-ID"/>
              <a:t>Setiap kotak papan kecil adalah sebuah sel.</a:t>
            </a:r>
          </a:p>
          <a:p>
            <a:r>
              <a:rPr lang="id-ID"/>
              <a:t>Itulah sebabnya dikatakan automata seluler</a:t>
            </a:r>
          </a:p>
          <a:p>
            <a:r>
              <a:rPr lang="id-ID"/>
              <a:t>Automata seluler adalah mesin abstrak. Dikatakan abstrak karena dia dapat memodelkan semua mesin di dunia ini. Mesin apa saja.</a:t>
            </a:r>
          </a:p>
          <a:p>
            <a:r>
              <a:rPr lang="id-ID"/>
              <a:t>Artinya bahwa sebarang mesin di dunia ini dapat dinyatakan ke dalam kumpulan rule dan papan kotak.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DF06B-EC9A-4D9E-A419-C64BA760B16F}"/>
              </a:ext>
            </a:extLst>
          </p:cNvPr>
          <p:cNvSpPr txBox="1"/>
          <p:nvPr/>
        </p:nvSpPr>
        <p:spPr>
          <a:xfrm>
            <a:off x="8807824" y="497541"/>
            <a:ext cx="2864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/>
              <a:t>Contoh Mesin Abstrak, mesin yang bisa mewakili cara kerja seluruh mesin di dunia di atas kertas atau di dalam simulasi komputer.</a:t>
            </a:r>
          </a:p>
          <a:p>
            <a:pPr algn="just"/>
            <a:r>
              <a:rPr lang="id-ID"/>
              <a:t>Anda bisa membuat banyak rule, terserah anda.</a:t>
            </a:r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71E7C9C-2F0D-4DB6-AE61-6D17F244722C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8565776" y="1513204"/>
            <a:ext cx="242048" cy="1304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06079DC-1EF6-4903-B331-D84A8F574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0005" y="2817708"/>
            <a:ext cx="6970301" cy="35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15498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Contoh kerja mesin: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813C5C-46CD-4413-AE51-4921D69AB065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A2CAF7-9AA1-44C2-9865-E8A9CF5BA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26451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4FB728A-BD2A-4E88-B317-B125168A5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80851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78DA50-3508-4024-9328-79B800C21BFA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9DB6A-ED14-4CB6-9DF1-C3A791C03E60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E1FBB976-8D00-4F82-A953-1A28244F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1751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5A575E4B-1CBC-4471-85BB-30EC5AE99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64953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3ECFD3-E124-4097-ACFE-763AF32EA03E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2B6DE-97A6-4859-A3AE-0E72AE896FA6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BF7FB627-E52E-410B-89DC-357A0E97A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3540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4CBB7305-2B9A-4070-A09F-CB3BB1D93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19675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4F5B9F37-7DE1-47F0-9D8A-27F846BD195B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025F2B21-8809-4245-A17C-C60FB75E0721}"/>
              </a:ext>
            </a:extLst>
          </p:cNvPr>
          <p:cNvSpPr/>
          <p:nvPr/>
        </p:nvSpPr>
        <p:spPr>
          <a:xfrm>
            <a:off x="8404412" y="1471991"/>
            <a:ext cx="1035423" cy="769285"/>
          </a:xfrm>
          <a:prstGeom prst="wedgeRoundRectCallout">
            <a:avLst>
              <a:gd name="adj1" fmla="val -148106"/>
              <a:gd name="adj2" fmla="val -1000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Mulai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9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55503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1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C30FB51-4670-4C8A-958D-35DDB8C2C5D7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E428D582-6606-4876-A9DC-3AC3D1C6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68A4D458-C149-4FF3-8BDC-07F36A988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32BBA01-AFE9-4687-9D99-A4D2040EFA89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B55A5-B1C8-40E7-8E28-49542B153811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30BEA76A-4D5E-4D88-AF38-B69439700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682AF2CB-F6AB-484C-A1F1-338AB2DA8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9" name="Arrow: Right 38">
            <a:extLst>
              <a:ext uri="{FF2B5EF4-FFF2-40B4-BE49-F238E27FC236}">
                <a16:creationId xmlns:a16="http://schemas.microsoft.com/office/drawing/2014/main" id="{ABE0FEE5-36B0-4708-B431-850C45E89CE1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5F2F00-13AD-4DA1-B62D-B5AFC97E0FAB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41" name="Table 8">
            <a:extLst>
              <a:ext uri="{FF2B5EF4-FFF2-40B4-BE49-F238E27FC236}">
                <a16:creationId xmlns:a16="http://schemas.microsoft.com/office/drawing/2014/main" id="{4D1F735E-D7BB-4C83-9049-7EFE8596B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42" name="Table 8">
            <a:extLst>
              <a:ext uri="{FF2B5EF4-FFF2-40B4-BE49-F238E27FC236}">
                <a16:creationId xmlns:a16="http://schemas.microsoft.com/office/drawing/2014/main" id="{323374C5-A34E-4A79-8872-D3A3BC306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43" name="Arrow: Right 42">
            <a:extLst>
              <a:ext uri="{FF2B5EF4-FFF2-40B4-BE49-F238E27FC236}">
                <a16:creationId xmlns:a16="http://schemas.microsoft.com/office/drawing/2014/main" id="{734C15CF-4F16-45F3-B991-E54617EE78D7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4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80959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2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10345BD-D4AF-4204-86D1-37B1CB4981DD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59015FAB-8F7B-4B8A-B7B0-FBDC2734C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22B01F99-EB9A-47A2-9CE9-DE09E051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31186B3A-4D32-46C0-BC40-5C0838C7E08F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98B74-DF68-4E36-A751-F32CC5E88313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FFCF7DA3-F695-4049-847E-08584935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C3BDA5CA-B32A-42A0-BAFE-BA9B1A004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A29FB673-B2AF-4C04-8DC2-FB54BA09126F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F4D46B-30C3-4762-A922-FC2BBECAB496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EB05955E-36A8-4A35-90A2-7F2CE89E8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B696F26C-495C-43AF-BFBF-984F164B4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262ED510-C352-48CE-8973-9B4AA33DD5FD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34622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3 dan rule 1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651CE7A-A899-40DD-A2A5-1E0FF12DC397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CC551F9-EE3C-473D-9C8B-79682BDE4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ABE625B2-DACE-4873-ADDE-DE2A081F4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DB4A445B-A4C1-4246-9C3F-E85E83C9D9B6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EB4E3C-4314-4DAD-B402-8C2DB9BB85A7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BDFC19F8-0CAD-43CE-9BDF-3B2AF38AD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86B28610-5952-4427-9F85-F91D23606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4E84A5B1-97F8-49C9-BB0A-F7E9561BACB5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5F05D9-B204-46BA-9C7D-18ED270C622E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121C1E89-20F2-429E-B61D-F4551AD3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35F4ADB7-5BF4-42DA-A172-8D6CE687D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E9C5B9FA-1CD3-4309-93B0-E9B7B83763A5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17013"/>
              </p:ext>
            </p:extLst>
          </p:nvPr>
        </p:nvGraphicFramePr>
        <p:xfrm>
          <a:off x="3470836" y="464172"/>
          <a:ext cx="8128000" cy="5562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Eksekusi rule 1 dan rule 2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3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Z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X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0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32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B63551F-3841-4461-9D29-12B7ACCB8F79}"/>
              </a:ext>
            </a:extLst>
          </p:cNvPr>
          <p:cNvSpPr txBox="1"/>
          <p:nvPr/>
        </p:nvSpPr>
        <p:spPr>
          <a:xfrm>
            <a:off x="477370" y="11026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1:</a:t>
            </a:r>
            <a:endParaRPr lang="en-US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B2D59D1A-0DB5-4C02-92BC-6C9073467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54110"/>
              </p:ext>
            </p:extLst>
          </p:nvPr>
        </p:nvGraphicFramePr>
        <p:xfrm>
          <a:off x="593164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06E9A4BA-A2B3-4F3E-8CF9-4BEB4674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657"/>
              </p:ext>
            </p:extLst>
          </p:nvPr>
        </p:nvGraphicFramePr>
        <p:xfrm>
          <a:off x="2052171" y="1499596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1A6C7684-3988-4E8D-A141-3E5372F0D03F}"/>
              </a:ext>
            </a:extLst>
          </p:cNvPr>
          <p:cNvSpPr/>
          <p:nvPr/>
        </p:nvSpPr>
        <p:spPr>
          <a:xfrm>
            <a:off x="1452282" y="1685770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F751C-2341-4AEF-B675-0DF8938E5E67}"/>
              </a:ext>
            </a:extLst>
          </p:cNvPr>
          <p:cNvSpPr txBox="1"/>
          <p:nvPr/>
        </p:nvSpPr>
        <p:spPr>
          <a:xfrm>
            <a:off x="477370" y="2661223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2:</a:t>
            </a:r>
            <a:endParaRPr lang="en-US"/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9829D3D1-B3B4-4BB8-9E27-B916A3654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5265"/>
              </p:ext>
            </p:extLst>
          </p:nvPr>
        </p:nvGraphicFramePr>
        <p:xfrm>
          <a:off x="593164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D65DE915-AF16-497C-8321-1AA186C9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7352"/>
              </p:ext>
            </p:extLst>
          </p:nvPr>
        </p:nvGraphicFramePr>
        <p:xfrm>
          <a:off x="2052171" y="3058160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0794DA84-1E10-4059-A6DE-71FDB3CECAD7}"/>
              </a:ext>
            </a:extLst>
          </p:cNvPr>
          <p:cNvSpPr/>
          <p:nvPr/>
        </p:nvSpPr>
        <p:spPr>
          <a:xfrm>
            <a:off x="1452282" y="3244334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073DA8-89D6-4045-BF5B-7DDAEEFDC977}"/>
              </a:ext>
            </a:extLst>
          </p:cNvPr>
          <p:cNvSpPr txBox="1"/>
          <p:nvPr/>
        </p:nvSpPr>
        <p:spPr>
          <a:xfrm>
            <a:off x="477370" y="421978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Rule 3:</a:t>
            </a:r>
            <a:endParaRPr lang="en-US"/>
          </a:p>
        </p:txBody>
      </p:sp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F1986B8F-7209-44B7-84CF-D2D5820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83653"/>
              </p:ext>
            </p:extLst>
          </p:nvPr>
        </p:nvGraphicFramePr>
        <p:xfrm>
          <a:off x="593164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2C1A66E2-67E4-4FC2-8382-43E72E92D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4913"/>
              </p:ext>
            </p:extLst>
          </p:nvPr>
        </p:nvGraphicFramePr>
        <p:xfrm>
          <a:off x="2052171" y="4616724"/>
          <a:ext cx="724648" cy="74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2324">
                  <a:extLst>
                    <a:ext uri="{9D8B030D-6E8A-4147-A177-3AD203B41FA5}">
                      <a16:colId xmlns:a16="http://schemas.microsoft.com/office/drawing/2014/main" val="1063910119"/>
                    </a:ext>
                  </a:extLst>
                </a:gridCol>
                <a:gridCol w="362324">
                  <a:extLst>
                    <a:ext uri="{9D8B030D-6E8A-4147-A177-3AD203B41FA5}">
                      <a16:colId xmlns:a16="http://schemas.microsoft.com/office/drawing/2014/main" val="406304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Z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X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87662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A9F53161-302D-4C8B-BED8-B4FA3537EC7D}"/>
              </a:ext>
            </a:extLst>
          </p:cNvPr>
          <p:cNvSpPr/>
          <p:nvPr/>
        </p:nvSpPr>
        <p:spPr>
          <a:xfrm>
            <a:off x="1452282" y="4802898"/>
            <a:ext cx="505758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8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Microsoft Office PowerPoint</Application>
  <PresentationFormat>Widescreen</PresentationFormat>
  <Paragraphs>740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Georgia Pro Cond Light</vt:lpstr>
      <vt:lpstr>Speak Pro</vt:lpstr>
      <vt:lpstr>RetrospectVTI</vt:lpstr>
      <vt:lpstr>Automata Seluler 2</vt:lpstr>
      <vt:lpstr>Papan kotak 2</vt:lpstr>
      <vt:lpstr>PowerPoint Presentation</vt:lpstr>
      <vt:lpstr>Jalankan atau Eksekusi Rule 1, 2 dan 3 pada papan kotak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Simulasi prosesor menggunakan automata seluler, yaitu bagaimana menggunakan automata seluler sebagai prosesor yang mengeksekusi program atau Algoritma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2020-06-05T06:01:08Z</dcterms:created>
  <dcterms:modified xsi:type="dcterms:W3CDTF">2020-06-05T11:30:55Z</dcterms:modified>
</cp:coreProperties>
</file>