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291" y="283209"/>
            <a:ext cx="1158341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200" y="1938273"/>
            <a:ext cx="9689465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290" y="2488768"/>
            <a:ext cx="450024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Bahasa</a:t>
            </a:r>
            <a:r>
              <a:rPr dirty="0" sz="6000" spc="-75"/>
              <a:t> </a:t>
            </a:r>
            <a:r>
              <a:rPr dirty="0" sz="6000" spc="-20"/>
              <a:t>Formal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720846" y="3488182"/>
            <a:ext cx="4752340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49020" marR="1042035" indent="-2540">
              <a:lnSpc>
                <a:spcPct val="125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Mata </a:t>
            </a:r>
            <a:r>
              <a:rPr dirty="0" sz="2400" spc="-10">
                <a:latin typeface="Calibri"/>
                <a:cs typeface="Calibri"/>
              </a:rPr>
              <a:t>kuliah </a:t>
            </a:r>
            <a:r>
              <a:rPr dirty="0" sz="2400" spc="-5">
                <a:latin typeface="Calibri"/>
                <a:cs typeface="Calibri"/>
              </a:rPr>
              <a:t>TBO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Pengampu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Aslan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Alwi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2400" spc="-10">
                <a:latin typeface="Calibri"/>
                <a:cs typeface="Calibri"/>
              </a:rPr>
              <a:t>Universitas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Muhammadiyah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Ponorogo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0012"/>
            <a:ext cx="66573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Bahasa</a:t>
            </a:r>
            <a:r>
              <a:rPr dirty="0" sz="4000" spc="-25"/>
              <a:t> </a:t>
            </a:r>
            <a:r>
              <a:rPr dirty="0" sz="4000" spc="-5"/>
              <a:t>=</a:t>
            </a:r>
            <a:r>
              <a:rPr dirty="0" sz="4000" spc="-20"/>
              <a:t> </a:t>
            </a:r>
            <a:r>
              <a:rPr dirty="0" sz="4000" spc="-5"/>
              <a:t>himpunan</a:t>
            </a:r>
            <a:r>
              <a:rPr dirty="0" sz="4000" spc="-35"/>
              <a:t> </a:t>
            </a:r>
            <a:r>
              <a:rPr dirty="0" sz="4000" spc="-25"/>
              <a:t>kata/kalimat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04468" y="2059889"/>
            <a:ext cx="94507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 Light"/>
                <a:cs typeface="Calibri Light"/>
              </a:rPr>
              <a:t>Bahasa </a:t>
            </a:r>
            <a:r>
              <a:rPr dirty="0" sz="2400" spc="-15">
                <a:latin typeface="Calibri Light"/>
                <a:cs typeface="Calibri Light"/>
              </a:rPr>
              <a:t>formal</a:t>
            </a:r>
            <a:r>
              <a:rPr dirty="0" sz="2400" spc="-1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10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semua</a:t>
            </a:r>
            <a:r>
              <a:rPr dirty="0" sz="2400" spc="10">
                <a:latin typeface="Calibri Light"/>
                <a:cs typeface="Calibri Light"/>
              </a:rPr>
              <a:t> </a:t>
            </a:r>
            <a:r>
              <a:rPr dirty="0" sz="2400" spc="-30">
                <a:latin typeface="Calibri Light"/>
                <a:cs typeface="Calibri Light"/>
              </a:rPr>
              <a:t>kata</a:t>
            </a:r>
            <a:r>
              <a:rPr dirty="0" sz="2400" spc="-1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atau</a:t>
            </a:r>
            <a:r>
              <a:rPr dirty="0" sz="2400" spc="-1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kalimatnya</a:t>
            </a:r>
            <a:r>
              <a:rPr dirty="0" sz="2400" spc="1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diatur </a:t>
            </a:r>
            <a:r>
              <a:rPr dirty="0" sz="2400" spc="-5">
                <a:latin typeface="Calibri Light"/>
                <a:cs typeface="Calibri Light"/>
              </a:rPr>
              <a:t>oleh </a:t>
            </a:r>
            <a:r>
              <a:rPr dirty="0" sz="2400" spc="-15">
                <a:latin typeface="Calibri Light"/>
                <a:cs typeface="Calibri Light"/>
              </a:rPr>
              <a:t>aturan-aturan</a:t>
            </a:r>
            <a:r>
              <a:rPr dirty="0" sz="2400" spc="-10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formal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468" y="4356607"/>
            <a:ext cx="81381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 Light"/>
                <a:cs typeface="Calibri Light"/>
              </a:rPr>
              <a:t>Formal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= </a:t>
            </a:r>
            <a:r>
              <a:rPr dirty="0" sz="2400" spc="-5">
                <a:latin typeface="Calibri Light"/>
                <a:cs typeface="Calibri Light"/>
              </a:rPr>
              <a:t>setiap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 spc="-30">
                <a:latin typeface="Calibri Light"/>
                <a:cs typeface="Calibri Light"/>
              </a:rPr>
              <a:t>kata</a:t>
            </a:r>
            <a:r>
              <a:rPr dirty="0" sz="2400" spc="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atau</a:t>
            </a:r>
            <a:r>
              <a:rPr dirty="0" sz="2400" spc="-15">
                <a:latin typeface="Calibri Light"/>
                <a:cs typeface="Calibri Light"/>
              </a:rPr>
              <a:t> kalimat</a:t>
            </a:r>
            <a:r>
              <a:rPr dirty="0" sz="2400">
                <a:latin typeface="Calibri Light"/>
                <a:cs typeface="Calibri Light"/>
              </a:rPr>
              <a:t> harus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mematuhinya</a:t>
            </a:r>
            <a:r>
              <a:rPr dirty="0" sz="2400" spc="10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secara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 spc="-30">
                <a:latin typeface="Calibri Light"/>
                <a:cs typeface="Calibri Light"/>
              </a:rPr>
              <a:t>ketat.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1076" y="839724"/>
            <a:ext cx="593725" cy="1206500"/>
          </a:xfrm>
          <a:custGeom>
            <a:avLst/>
            <a:gdLst/>
            <a:ahLst/>
            <a:cxnLst/>
            <a:rect l="l" t="t" r="r" b="b"/>
            <a:pathLst>
              <a:path w="593725" h="1206500">
                <a:moveTo>
                  <a:pt x="38100" y="1092200"/>
                </a:moveTo>
                <a:lnTo>
                  <a:pt x="0" y="1092200"/>
                </a:lnTo>
                <a:lnTo>
                  <a:pt x="57150" y="1206500"/>
                </a:lnTo>
                <a:lnTo>
                  <a:pt x="104775" y="1111250"/>
                </a:lnTo>
                <a:lnTo>
                  <a:pt x="38100" y="1111250"/>
                </a:lnTo>
                <a:lnTo>
                  <a:pt x="38100" y="1092200"/>
                </a:lnTo>
                <a:close/>
              </a:path>
              <a:path w="593725" h="1206500">
                <a:moveTo>
                  <a:pt x="517016" y="612775"/>
                </a:moveTo>
                <a:lnTo>
                  <a:pt x="38100" y="612775"/>
                </a:lnTo>
                <a:lnTo>
                  <a:pt x="38100" y="1111250"/>
                </a:lnTo>
                <a:lnTo>
                  <a:pt x="76200" y="1111250"/>
                </a:lnTo>
                <a:lnTo>
                  <a:pt x="76200" y="650875"/>
                </a:lnTo>
                <a:lnTo>
                  <a:pt x="57150" y="650875"/>
                </a:lnTo>
                <a:lnTo>
                  <a:pt x="76200" y="631825"/>
                </a:lnTo>
                <a:lnTo>
                  <a:pt x="517016" y="631825"/>
                </a:lnTo>
                <a:lnTo>
                  <a:pt x="517016" y="612775"/>
                </a:lnTo>
                <a:close/>
              </a:path>
              <a:path w="593725" h="1206500">
                <a:moveTo>
                  <a:pt x="114300" y="1092200"/>
                </a:moveTo>
                <a:lnTo>
                  <a:pt x="76200" y="1092200"/>
                </a:lnTo>
                <a:lnTo>
                  <a:pt x="76200" y="1111250"/>
                </a:lnTo>
                <a:lnTo>
                  <a:pt x="104775" y="1111250"/>
                </a:lnTo>
                <a:lnTo>
                  <a:pt x="114300" y="1092200"/>
                </a:lnTo>
                <a:close/>
              </a:path>
              <a:path w="593725" h="1206500">
                <a:moveTo>
                  <a:pt x="76200" y="631825"/>
                </a:moveTo>
                <a:lnTo>
                  <a:pt x="57150" y="650875"/>
                </a:lnTo>
                <a:lnTo>
                  <a:pt x="76200" y="650875"/>
                </a:lnTo>
                <a:lnTo>
                  <a:pt x="76200" y="631825"/>
                </a:lnTo>
                <a:close/>
              </a:path>
              <a:path w="593725" h="1206500">
                <a:moveTo>
                  <a:pt x="555116" y="612775"/>
                </a:moveTo>
                <a:lnTo>
                  <a:pt x="536066" y="612775"/>
                </a:lnTo>
                <a:lnTo>
                  <a:pt x="517016" y="631825"/>
                </a:lnTo>
                <a:lnTo>
                  <a:pt x="76200" y="631825"/>
                </a:lnTo>
                <a:lnTo>
                  <a:pt x="76200" y="650875"/>
                </a:lnTo>
                <a:lnTo>
                  <a:pt x="555116" y="650875"/>
                </a:lnTo>
                <a:lnTo>
                  <a:pt x="555116" y="612775"/>
                </a:lnTo>
                <a:close/>
              </a:path>
              <a:path w="593725" h="1206500">
                <a:moveTo>
                  <a:pt x="517016" y="110465"/>
                </a:moveTo>
                <a:lnTo>
                  <a:pt x="517016" y="631825"/>
                </a:lnTo>
                <a:lnTo>
                  <a:pt x="536066" y="612775"/>
                </a:lnTo>
                <a:lnTo>
                  <a:pt x="555116" y="612775"/>
                </a:lnTo>
                <a:lnTo>
                  <a:pt x="555116" y="114300"/>
                </a:lnTo>
                <a:lnTo>
                  <a:pt x="536066" y="114300"/>
                </a:lnTo>
                <a:lnTo>
                  <a:pt x="517016" y="110465"/>
                </a:lnTo>
                <a:close/>
              </a:path>
              <a:path w="593725" h="1206500">
                <a:moveTo>
                  <a:pt x="555116" y="57150"/>
                </a:moveTo>
                <a:lnTo>
                  <a:pt x="517016" y="57150"/>
                </a:lnTo>
                <a:lnTo>
                  <a:pt x="517016" y="110465"/>
                </a:lnTo>
                <a:lnTo>
                  <a:pt x="536066" y="114300"/>
                </a:lnTo>
                <a:lnTo>
                  <a:pt x="555071" y="110465"/>
                </a:lnTo>
                <a:lnTo>
                  <a:pt x="555116" y="57150"/>
                </a:lnTo>
                <a:close/>
              </a:path>
              <a:path w="593725" h="1206500">
                <a:moveTo>
                  <a:pt x="555116" y="110456"/>
                </a:moveTo>
                <a:lnTo>
                  <a:pt x="536066" y="114300"/>
                </a:lnTo>
                <a:lnTo>
                  <a:pt x="555116" y="114300"/>
                </a:lnTo>
                <a:lnTo>
                  <a:pt x="555116" y="110456"/>
                </a:lnTo>
                <a:close/>
              </a:path>
              <a:path w="593725" h="1206500">
                <a:moveTo>
                  <a:pt x="536066" y="0"/>
                </a:moveTo>
                <a:lnTo>
                  <a:pt x="513796" y="4482"/>
                </a:lnTo>
                <a:lnTo>
                  <a:pt x="495633" y="16716"/>
                </a:lnTo>
                <a:lnTo>
                  <a:pt x="483399" y="34879"/>
                </a:lnTo>
                <a:lnTo>
                  <a:pt x="478916" y="57150"/>
                </a:lnTo>
                <a:lnTo>
                  <a:pt x="483399" y="79420"/>
                </a:lnTo>
                <a:lnTo>
                  <a:pt x="495633" y="97583"/>
                </a:lnTo>
                <a:lnTo>
                  <a:pt x="513796" y="109817"/>
                </a:lnTo>
                <a:lnTo>
                  <a:pt x="517016" y="110465"/>
                </a:lnTo>
                <a:lnTo>
                  <a:pt x="517016" y="57150"/>
                </a:lnTo>
                <a:lnTo>
                  <a:pt x="593216" y="57150"/>
                </a:lnTo>
                <a:lnTo>
                  <a:pt x="588716" y="34879"/>
                </a:lnTo>
                <a:lnTo>
                  <a:pt x="576452" y="16716"/>
                </a:lnTo>
                <a:lnTo>
                  <a:pt x="558284" y="4482"/>
                </a:lnTo>
                <a:lnTo>
                  <a:pt x="536066" y="0"/>
                </a:lnTo>
                <a:close/>
              </a:path>
              <a:path w="593725" h="1206500">
                <a:moveTo>
                  <a:pt x="593216" y="57150"/>
                </a:moveTo>
                <a:lnTo>
                  <a:pt x="555116" y="57150"/>
                </a:lnTo>
                <a:lnTo>
                  <a:pt x="555116" y="110456"/>
                </a:lnTo>
                <a:lnTo>
                  <a:pt x="558284" y="109817"/>
                </a:lnTo>
                <a:lnTo>
                  <a:pt x="576452" y="97583"/>
                </a:lnTo>
                <a:lnTo>
                  <a:pt x="588716" y="79420"/>
                </a:lnTo>
                <a:lnTo>
                  <a:pt x="593216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26835" y="2237232"/>
            <a:ext cx="4830445" cy="2104390"/>
          </a:xfrm>
          <a:custGeom>
            <a:avLst/>
            <a:gdLst/>
            <a:ahLst/>
            <a:cxnLst/>
            <a:rect l="l" t="t" r="r" b="b"/>
            <a:pathLst>
              <a:path w="4830445" h="2104390">
                <a:moveTo>
                  <a:pt x="38100" y="1989835"/>
                </a:moveTo>
                <a:lnTo>
                  <a:pt x="0" y="1989835"/>
                </a:lnTo>
                <a:lnTo>
                  <a:pt x="57150" y="2104135"/>
                </a:lnTo>
                <a:lnTo>
                  <a:pt x="104775" y="2008885"/>
                </a:lnTo>
                <a:lnTo>
                  <a:pt x="38100" y="2008885"/>
                </a:lnTo>
                <a:lnTo>
                  <a:pt x="38100" y="1989835"/>
                </a:lnTo>
                <a:close/>
              </a:path>
              <a:path w="4830445" h="2104390">
                <a:moveTo>
                  <a:pt x="4791837" y="1185926"/>
                </a:moveTo>
                <a:lnTo>
                  <a:pt x="38100" y="1185926"/>
                </a:lnTo>
                <a:lnTo>
                  <a:pt x="38100" y="2008885"/>
                </a:lnTo>
                <a:lnTo>
                  <a:pt x="76200" y="2008885"/>
                </a:lnTo>
                <a:lnTo>
                  <a:pt x="76200" y="1224026"/>
                </a:lnTo>
                <a:lnTo>
                  <a:pt x="57150" y="1224026"/>
                </a:lnTo>
                <a:lnTo>
                  <a:pt x="76200" y="1204976"/>
                </a:lnTo>
                <a:lnTo>
                  <a:pt x="4791837" y="1204976"/>
                </a:lnTo>
                <a:lnTo>
                  <a:pt x="4791837" y="1185926"/>
                </a:lnTo>
                <a:close/>
              </a:path>
              <a:path w="4830445" h="2104390">
                <a:moveTo>
                  <a:pt x="114300" y="1989835"/>
                </a:moveTo>
                <a:lnTo>
                  <a:pt x="76200" y="1989835"/>
                </a:lnTo>
                <a:lnTo>
                  <a:pt x="76200" y="2008885"/>
                </a:lnTo>
                <a:lnTo>
                  <a:pt x="104775" y="2008885"/>
                </a:lnTo>
                <a:lnTo>
                  <a:pt x="114300" y="1989835"/>
                </a:lnTo>
                <a:close/>
              </a:path>
              <a:path w="4830445" h="2104390">
                <a:moveTo>
                  <a:pt x="76200" y="1204976"/>
                </a:moveTo>
                <a:lnTo>
                  <a:pt x="57150" y="1224026"/>
                </a:lnTo>
                <a:lnTo>
                  <a:pt x="76200" y="1224026"/>
                </a:lnTo>
                <a:lnTo>
                  <a:pt x="76200" y="1204976"/>
                </a:lnTo>
                <a:close/>
              </a:path>
              <a:path w="4830445" h="2104390">
                <a:moveTo>
                  <a:pt x="4829937" y="1185926"/>
                </a:moveTo>
                <a:lnTo>
                  <a:pt x="4810887" y="1185926"/>
                </a:lnTo>
                <a:lnTo>
                  <a:pt x="4791837" y="1204976"/>
                </a:lnTo>
                <a:lnTo>
                  <a:pt x="76200" y="1204976"/>
                </a:lnTo>
                <a:lnTo>
                  <a:pt x="76200" y="1224026"/>
                </a:lnTo>
                <a:lnTo>
                  <a:pt x="4829937" y="1224026"/>
                </a:lnTo>
                <a:lnTo>
                  <a:pt x="4829937" y="1185926"/>
                </a:lnTo>
                <a:close/>
              </a:path>
              <a:path w="4830445" h="2104390">
                <a:moveTo>
                  <a:pt x="4791837" y="57150"/>
                </a:moveTo>
                <a:lnTo>
                  <a:pt x="4791837" y="1204976"/>
                </a:lnTo>
                <a:lnTo>
                  <a:pt x="4810887" y="1185926"/>
                </a:lnTo>
                <a:lnTo>
                  <a:pt x="4829937" y="1185926"/>
                </a:lnTo>
                <a:lnTo>
                  <a:pt x="4829937" y="76200"/>
                </a:lnTo>
                <a:lnTo>
                  <a:pt x="4810887" y="76200"/>
                </a:lnTo>
                <a:lnTo>
                  <a:pt x="4791837" y="57150"/>
                </a:lnTo>
                <a:close/>
              </a:path>
              <a:path w="4830445" h="2104390">
                <a:moveTo>
                  <a:pt x="4582287" y="0"/>
                </a:moveTo>
                <a:lnTo>
                  <a:pt x="4560016" y="4482"/>
                </a:lnTo>
                <a:lnTo>
                  <a:pt x="4541853" y="16716"/>
                </a:lnTo>
                <a:lnTo>
                  <a:pt x="4529619" y="34879"/>
                </a:lnTo>
                <a:lnTo>
                  <a:pt x="4525137" y="57150"/>
                </a:lnTo>
                <a:lnTo>
                  <a:pt x="4529619" y="79420"/>
                </a:lnTo>
                <a:lnTo>
                  <a:pt x="4541853" y="97583"/>
                </a:lnTo>
                <a:lnTo>
                  <a:pt x="4560016" y="109817"/>
                </a:lnTo>
                <a:lnTo>
                  <a:pt x="4582287" y="114300"/>
                </a:lnTo>
                <a:lnTo>
                  <a:pt x="4604504" y="109817"/>
                </a:lnTo>
                <a:lnTo>
                  <a:pt x="4622672" y="97583"/>
                </a:lnTo>
                <a:lnTo>
                  <a:pt x="4634936" y="79420"/>
                </a:lnTo>
                <a:lnTo>
                  <a:pt x="4635587" y="76200"/>
                </a:lnTo>
                <a:lnTo>
                  <a:pt x="4582287" y="76200"/>
                </a:lnTo>
                <a:lnTo>
                  <a:pt x="4582287" y="38100"/>
                </a:lnTo>
                <a:lnTo>
                  <a:pt x="4635587" y="38100"/>
                </a:lnTo>
                <a:lnTo>
                  <a:pt x="4634936" y="34879"/>
                </a:lnTo>
                <a:lnTo>
                  <a:pt x="4622672" y="16716"/>
                </a:lnTo>
                <a:lnTo>
                  <a:pt x="4604504" y="4482"/>
                </a:lnTo>
                <a:lnTo>
                  <a:pt x="4582287" y="0"/>
                </a:lnTo>
                <a:close/>
              </a:path>
              <a:path w="4830445" h="2104390">
                <a:moveTo>
                  <a:pt x="4635587" y="38100"/>
                </a:moveTo>
                <a:lnTo>
                  <a:pt x="4582287" y="38100"/>
                </a:lnTo>
                <a:lnTo>
                  <a:pt x="4582287" y="76200"/>
                </a:lnTo>
                <a:lnTo>
                  <a:pt x="4635587" y="76200"/>
                </a:lnTo>
                <a:lnTo>
                  <a:pt x="4639437" y="57150"/>
                </a:lnTo>
                <a:lnTo>
                  <a:pt x="4635587" y="38100"/>
                </a:lnTo>
                <a:close/>
              </a:path>
              <a:path w="4830445" h="2104390">
                <a:moveTo>
                  <a:pt x="4829937" y="38100"/>
                </a:moveTo>
                <a:lnTo>
                  <a:pt x="4635587" y="38100"/>
                </a:lnTo>
                <a:lnTo>
                  <a:pt x="4639437" y="57150"/>
                </a:lnTo>
                <a:lnTo>
                  <a:pt x="4635587" y="76200"/>
                </a:lnTo>
                <a:lnTo>
                  <a:pt x="4791837" y="76200"/>
                </a:lnTo>
                <a:lnTo>
                  <a:pt x="4791837" y="57150"/>
                </a:lnTo>
                <a:lnTo>
                  <a:pt x="4829937" y="57150"/>
                </a:lnTo>
                <a:lnTo>
                  <a:pt x="4829937" y="38100"/>
                </a:lnTo>
                <a:close/>
              </a:path>
              <a:path w="4830445" h="2104390">
                <a:moveTo>
                  <a:pt x="4829937" y="57150"/>
                </a:moveTo>
                <a:lnTo>
                  <a:pt x="4791837" y="57150"/>
                </a:lnTo>
                <a:lnTo>
                  <a:pt x="4810887" y="76200"/>
                </a:lnTo>
                <a:lnTo>
                  <a:pt x="4829937" y="76200"/>
                </a:lnTo>
                <a:lnTo>
                  <a:pt x="4829937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0012"/>
            <a:ext cx="66573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Bahasa</a:t>
            </a:r>
            <a:r>
              <a:rPr dirty="0" sz="4000" spc="-25"/>
              <a:t> </a:t>
            </a:r>
            <a:r>
              <a:rPr dirty="0" sz="4000" spc="-5"/>
              <a:t>=</a:t>
            </a:r>
            <a:r>
              <a:rPr dirty="0" sz="4000" spc="-20"/>
              <a:t> </a:t>
            </a:r>
            <a:r>
              <a:rPr dirty="0" sz="4000" spc="-5"/>
              <a:t>himpunan</a:t>
            </a:r>
            <a:r>
              <a:rPr dirty="0" sz="4000" spc="-35"/>
              <a:t> </a:t>
            </a:r>
            <a:r>
              <a:rPr dirty="0" sz="4000" spc="-25"/>
              <a:t>kata/kalimat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5200" y="1504949"/>
            <a:ext cx="9519285" cy="5189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dirty="0" sz="2200" spc="-15">
                <a:latin typeface="Calibri Light"/>
                <a:cs typeface="Calibri Light"/>
              </a:rPr>
              <a:t>Contoh,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misal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kita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membuat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L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menggunakan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definisi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ini.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115"/>
              </a:lnSpc>
            </a:pPr>
            <a:r>
              <a:rPr dirty="0" sz="2200" spc="-10">
                <a:latin typeface="Calibri Light"/>
                <a:cs typeface="Calibri Light"/>
              </a:rPr>
              <a:t>Anda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dapat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membuat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sembarang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sesuka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anda.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375"/>
              </a:lnSpc>
            </a:pPr>
            <a:r>
              <a:rPr dirty="0" sz="2200" spc="-5">
                <a:latin typeface="Calibri Light"/>
                <a:cs typeface="Calibri Light"/>
              </a:rPr>
              <a:t>L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=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{ok,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bro,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tidak,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jalan}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dirty="0" sz="2200" spc="-5">
                <a:latin typeface="Calibri Light"/>
                <a:cs typeface="Calibri Light"/>
              </a:rPr>
              <a:t>L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adalah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contoh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bahasa,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karena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memenuhi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definisi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diatas.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110"/>
              </a:lnSpc>
            </a:pPr>
            <a:r>
              <a:rPr dirty="0" sz="2200" spc="-10">
                <a:latin typeface="Calibri Light"/>
                <a:cs typeface="Calibri Light"/>
              </a:rPr>
              <a:t>Anda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tinggal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menggunakannya,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hanya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saja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semua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kata-kata</a:t>
            </a:r>
            <a:r>
              <a:rPr dirty="0" sz="2200" spc="7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anda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kalimat-kalimat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375"/>
              </a:lnSpc>
            </a:pPr>
            <a:r>
              <a:rPr dirty="0" sz="2200" spc="-5">
                <a:latin typeface="Calibri Light"/>
                <a:cs typeface="Calibri Light"/>
              </a:rPr>
              <a:t>anda</a:t>
            </a:r>
            <a:r>
              <a:rPr dirty="0" sz="2200" spc="-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harus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boleh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keluar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dari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 </a:t>
            </a:r>
            <a:r>
              <a:rPr dirty="0" sz="2200">
                <a:latin typeface="Calibri Light"/>
                <a:cs typeface="Calibri Light"/>
              </a:rPr>
              <a:t>L.</a:t>
            </a:r>
            <a:endParaRPr sz="2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 Light"/>
              <a:cs typeface="Calibri Light"/>
            </a:endParaRPr>
          </a:p>
          <a:p>
            <a:pPr marL="12700" marR="2386330">
              <a:lnSpc>
                <a:spcPct val="80000"/>
              </a:lnSpc>
            </a:pPr>
            <a:r>
              <a:rPr dirty="0" sz="2200" spc="-15">
                <a:latin typeface="Calibri Light"/>
                <a:cs typeface="Calibri Light"/>
              </a:rPr>
              <a:t>Contoh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pembuatan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kalimat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yang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benar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menggunakan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L: </a:t>
            </a:r>
            <a:r>
              <a:rPr dirty="0" sz="2200" spc="-48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ok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1850"/>
              </a:lnSpc>
            </a:pPr>
            <a:r>
              <a:rPr dirty="0" sz="2200" spc="-25">
                <a:latin typeface="Calibri Light"/>
                <a:cs typeface="Calibri Light"/>
              </a:rPr>
              <a:t>bro</a:t>
            </a:r>
            <a:r>
              <a:rPr dirty="0" sz="2200" spc="-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 jalan</a:t>
            </a:r>
            <a:endParaRPr sz="2200">
              <a:latin typeface="Calibri Light"/>
              <a:cs typeface="Calibri Light"/>
            </a:endParaRPr>
          </a:p>
          <a:p>
            <a:pPr marL="12700" marR="5215890">
              <a:lnSpc>
                <a:spcPct val="80000"/>
              </a:lnSpc>
              <a:spcBef>
                <a:spcPts val="270"/>
              </a:spcBef>
            </a:pPr>
            <a:r>
              <a:rPr dirty="0" sz="2200" spc="-25">
                <a:latin typeface="Calibri Light"/>
                <a:cs typeface="Calibri Light"/>
              </a:rPr>
              <a:t>bro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 </a:t>
            </a:r>
            <a:r>
              <a:rPr dirty="0" sz="2200" spc="-10">
                <a:latin typeface="Calibri Light"/>
                <a:cs typeface="Calibri Light"/>
              </a:rPr>
              <a:t>ok </a:t>
            </a:r>
            <a:r>
              <a:rPr dirty="0" sz="2200" spc="-484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ok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ok ok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ok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ok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110"/>
              </a:lnSpc>
            </a:pPr>
            <a:r>
              <a:rPr dirty="0" sz="2200" spc="-5">
                <a:latin typeface="Calibri Light"/>
                <a:cs typeface="Calibri Light"/>
              </a:rPr>
              <a:t>dan</a:t>
            </a:r>
            <a:r>
              <a:rPr dirty="0" sz="2200" spc="-20">
                <a:latin typeface="Calibri Light"/>
                <a:cs typeface="Calibri Light"/>
              </a:rPr>
              <a:t> seterusnya.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375"/>
              </a:lnSpc>
              <a:spcBef>
                <a:spcPts val="1580"/>
              </a:spcBef>
            </a:pPr>
            <a:r>
              <a:rPr dirty="0" sz="2200" spc="-15">
                <a:latin typeface="Calibri Light"/>
                <a:cs typeface="Calibri Light"/>
              </a:rPr>
              <a:t>Contoh</a:t>
            </a:r>
            <a:r>
              <a:rPr dirty="0" sz="2200" spc="-1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yang</a:t>
            </a:r>
            <a:r>
              <a:rPr dirty="0" sz="2200" spc="-5">
                <a:latin typeface="Calibri Light"/>
                <a:cs typeface="Calibri Light"/>
              </a:rPr>
              <a:t> salah: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115"/>
              </a:lnSpc>
              <a:tabLst>
                <a:tab pos="1577975" algn="l"/>
              </a:tabLst>
            </a:pPr>
            <a:r>
              <a:rPr dirty="0" sz="2200" spc="-25">
                <a:latin typeface="Calibri Light"/>
                <a:cs typeface="Calibri Light"/>
              </a:rPr>
              <a:t>bro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aku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	(salah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karena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35">
                <a:latin typeface="Calibri Light"/>
                <a:cs typeface="Calibri Light"/>
              </a:rPr>
              <a:t>kata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“aku”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terdefinisi</a:t>
            </a:r>
            <a:r>
              <a:rPr dirty="0" sz="2200" spc="6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atau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ada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di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dalam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>
                <a:latin typeface="Calibri Light"/>
                <a:cs typeface="Calibri Light"/>
              </a:rPr>
              <a:t>L,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110"/>
              </a:lnSpc>
            </a:pPr>
            <a:r>
              <a:rPr dirty="0" sz="2200" spc="-10">
                <a:latin typeface="Calibri Light"/>
                <a:cs typeface="Calibri Light"/>
              </a:rPr>
              <a:t>sehingga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kalimat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konsisten)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375"/>
              </a:lnSpc>
            </a:pP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40">
                <a:latin typeface="Calibri Light"/>
                <a:cs typeface="Calibri Light"/>
              </a:rPr>
              <a:t>ke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rumah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(salah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karena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35">
                <a:latin typeface="Calibri Light"/>
                <a:cs typeface="Calibri Light"/>
              </a:rPr>
              <a:t>kata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25">
                <a:latin typeface="Calibri Light"/>
                <a:cs typeface="Calibri Light"/>
              </a:rPr>
              <a:t>“ke”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dan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kata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“rumah”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ada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di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dalam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L)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1808" y="574548"/>
            <a:ext cx="2706370" cy="862330"/>
          </a:xfrm>
          <a:custGeom>
            <a:avLst/>
            <a:gdLst/>
            <a:ahLst/>
            <a:cxnLst/>
            <a:rect l="l" t="t" r="r" b="b"/>
            <a:pathLst>
              <a:path w="2706370" h="862330">
                <a:moveTo>
                  <a:pt x="38100" y="747522"/>
                </a:moveTo>
                <a:lnTo>
                  <a:pt x="0" y="747522"/>
                </a:lnTo>
                <a:lnTo>
                  <a:pt x="57150" y="861822"/>
                </a:lnTo>
                <a:lnTo>
                  <a:pt x="104775" y="766572"/>
                </a:lnTo>
                <a:lnTo>
                  <a:pt x="38100" y="766572"/>
                </a:lnTo>
                <a:lnTo>
                  <a:pt x="38100" y="747522"/>
                </a:lnTo>
                <a:close/>
              </a:path>
              <a:path w="2706370" h="862330">
                <a:moveTo>
                  <a:pt x="2668142" y="573024"/>
                </a:moveTo>
                <a:lnTo>
                  <a:pt x="38100" y="573024"/>
                </a:lnTo>
                <a:lnTo>
                  <a:pt x="38100" y="766572"/>
                </a:lnTo>
                <a:lnTo>
                  <a:pt x="76200" y="766572"/>
                </a:lnTo>
                <a:lnTo>
                  <a:pt x="76200" y="611124"/>
                </a:lnTo>
                <a:lnTo>
                  <a:pt x="57150" y="611124"/>
                </a:lnTo>
                <a:lnTo>
                  <a:pt x="76200" y="592074"/>
                </a:lnTo>
                <a:lnTo>
                  <a:pt x="2668142" y="592074"/>
                </a:lnTo>
                <a:lnTo>
                  <a:pt x="2668142" y="573024"/>
                </a:lnTo>
                <a:close/>
              </a:path>
              <a:path w="2706370" h="862330">
                <a:moveTo>
                  <a:pt x="114300" y="747522"/>
                </a:moveTo>
                <a:lnTo>
                  <a:pt x="76200" y="747522"/>
                </a:lnTo>
                <a:lnTo>
                  <a:pt x="76200" y="766572"/>
                </a:lnTo>
                <a:lnTo>
                  <a:pt x="104775" y="766572"/>
                </a:lnTo>
                <a:lnTo>
                  <a:pt x="114300" y="747522"/>
                </a:lnTo>
                <a:close/>
              </a:path>
              <a:path w="2706370" h="862330">
                <a:moveTo>
                  <a:pt x="76200" y="592074"/>
                </a:moveTo>
                <a:lnTo>
                  <a:pt x="57150" y="611124"/>
                </a:lnTo>
                <a:lnTo>
                  <a:pt x="76200" y="611124"/>
                </a:lnTo>
                <a:lnTo>
                  <a:pt x="76200" y="592074"/>
                </a:lnTo>
                <a:close/>
              </a:path>
              <a:path w="2706370" h="862330">
                <a:moveTo>
                  <a:pt x="2706242" y="573024"/>
                </a:moveTo>
                <a:lnTo>
                  <a:pt x="2687192" y="573024"/>
                </a:lnTo>
                <a:lnTo>
                  <a:pt x="2668142" y="592074"/>
                </a:lnTo>
                <a:lnTo>
                  <a:pt x="76200" y="592074"/>
                </a:lnTo>
                <a:lnTo>
                  <a:pt x="76200" y="611124"/>
                </a:lnTo>
                <a:lnTo>
                  <a:pt x="2706242" y="611124"/>
                </a:lnTo>
                <a:lnTo>
                  <a:pt x="2706242" y="573024"/>
                </a:lnTo>
                <a:close/>
              </a:path>
              <a:path w="2706370" h="862330">
                <a:moveTo>
                  <a:pt x="2668142" y="57150"/>
                </a:moveTo>
                <a:lnTo>
                  <a:pt x="2668142" y="592074"/>
                </a:lnTo>
                <a:lnTo>
                  <a:pt x="2687192" y="573024"/>
                </a:lnTo>
                <a:lnTo>
                  <a:pt x="2706242" y="573024"/>
                </a:lnTo>
                <a:lnTo>
                  <a:pt x="2706242" y="76200"/>
                </a:lnTo>
                <a:lnTo>
                  <a:pt x="2687192" y="76200"/>
                </a:lnTo>
                <a:lnTo>
                  <a:pt x="2668142" y="57150"/>
                </a:lnTo>
                <a:close/>
              </a:path>
              <a:path w="2706370" h="862330">
                <a:moveTo>
                  <a:pt x="2458592" y="0"/>
                </a:moveTo>
                <a:lnTo>
                  <a:pt x="2436375" y="4482"/>
                </a:lnTo>
                <a:lnTo>
                  <a:pt x="2418207" y="16716"/>
                </a:lnTo>
                <a:lnTo>
                  <a:pt x="2405943" y="34879"/>
                </a:lnTo>
                <a:lnTo>
                  <a:pt x="2401442" y="57150"/>
                </a:lnTo>
                <a:lnTo>
                  <a:pt x="2405943" y="79420"/>
                </a:lnTo>
                <a:lnTo>
                  <a:pt x="2418207" y="97583"/>
                </a:lnTo>
                <a:lnTo>
                  <a:pt x="2436375" y="109817"/>
                </a:lnTo>
                <a:lnTo>
                  <a:pt x="2458592" y="114300"/>
                </a:lnTo>
                <a:lnTo>
                  <a:pt x="2480863" y="109817"/>
                </a:lnTo>
                <a:lnTo>
                  <a:pt x="2499026" y="97583"/>
                </a:lnTo>
                <a:lnTo>
                  <a:pt x="2511260" y="79420"/>
                </a:lnTo>
                <a:lnTo>
                  <a:pt x="2511908" y="76200"/>
                </a:lnTo>
                <a:lnTo>
                  <a:pt x="2458592" y="76200"/>
                </a:lnTo>
                <a:lnTo>
                  <a:pt x="2458592" y="38100"/>
                </a:lnTo>
                <a:lnTo>
                  <a:pt x="2511908" y="38100"/>
                </a:lnTo>
                <a:lnTo>
                  <a:pt x="2511260" y="34879"/>
                </a:lnTo>
                <a:lnTo>
                  <a:pt x="2499026" y="16716"/>
                </a:lnTo>
                <a:lnTo>
                  <a:pt x="2480863" y="4482"/>
                </a:lnTo>
                <a:lnTo>
                  <a:pt x="2458592" y="0"/>
                </a:lnTo>
                <a:close/>
              </a:path>
              <a:path w="2706370" h="862330">
                <a:moveTo>
                  <a:pt x="2511908" y="38100"/>
                </a:moveTo>
                <a:lnTo>
                  <a:pt x="2458592" y="38100"/>
                </a:lnTo>
                <a:lnTo>
                  <a:pt x="2458592" y="76200"/>
                </a:lnTo>
                <a:lnTo>
                  <a:pt x="2511908" y="76200"/>
                </a:lnTo>
                <a:lnTo>
                  <a:pt x="2515742" y="57150"/>
                </a:lnTo>
                <a:lnTo>
                  <a:pt x="2511908" y="38100"/>
                </a:lnTo>
                <a:close/>
              </a:path>
              <a:path w="2706370" h="862330">
                <a:moveTo>
                  <a:pt x="2706242" y="38100"/>
                </a:moveTo>
                <a:lnTo>
                  <a:pt x="2511908" y="38100"/>
                </a:lnTo>
                <a:lnTo>
                  <a:pt x="2515742" y="57150"/>
                </a:lnTo>
                <a:lnTo>
                  <a:pt x="2511908" y="76200"/>
                </a:lnTo>
                <a:lnTo>
                  <a:pt x="2668142" y="76200"/>
                </a:lnTo>
                <a:lnTo>
                  <a:pt x="2668142" y="57150"/>
                </a:lnTo>
                <a:lnTo>
                  <a:pt x="2706242" y="57150"/>
                </a:lnTo>
                <a:lnTo>
                  <a:pt x="2706242" y="38100"/>
                </a:lnTo>
                <a:close/>
              </a:path>
              <a:path w="2706370" h="862330">
                <a:moveTo>
                  <a:pt x="2706242" y="57150"/>
                </a:moveTo>
                <a:lnTo>
                  <a:pt x="2668142" y="57150"/>
                </a:lnTo>
                <a:lnTo>
                  <a:pt x="2687192" y="76200"/>
                </a:lnTo>
                <a:lnTo>
                  <a:pt x="2706242" y="76200"/>
                </a:lnTo>
                <a:lnTo>
                  <a:pt x="2706242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835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Tugas </a:t>
            </a:r>
            <a:r>
              <a:rPr dirty="0" spc="-5"/>
              <a:t>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26370" cy="29686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Misalkan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dibuat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berikut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L1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{groo}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dirty="0" sz="2800" spc="-15">
                <a:latin typeface="Calibri"/>
                <a:cs typeface="Calibri"/>
              </a:rPr>
              <a:t>buktikan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bahwa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kalimat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“groo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groo”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adalah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benar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dirty="0" sz="2800" spc="-15">
                <a:latin typeface="Calibri"/>
                <a:cs typeface="Calibri"/>
              </a:rPr>
              <a:t>buktikan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bahwa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kalimat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“groo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jalan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yuk”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adalah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salah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Calibri"/>
              <a:cs typeface="Calibri"/>
            </a:endParaRPr>
          </a:p>
          <a:p>
            <a:pPr marL="241300" marR="335915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Buat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sebuah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sesuai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definisi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bahwa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adalah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himpunan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kata.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sesuka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0012"/>
            <a:ext cx="6732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/>
              <a:t>Pembuatan</a:t>
            </a:r>
            <a:r>
              <a:rPr dirty="0" sz="4000" spc="-15"/>
              <a:t> </a:t>
            </a:r>
            <a:r>
              <a:rPr dirty="0" sz="4000" spc="-20"/>
              <a:t>aturan-aturan</a:t>
            </a:r>
            <a:r>
              <a:rPr dirty="0" sz="4000" spc="-10"/>
              <a:t> </a:t>
            </a:r>
            <a:r>
              <a:rPr dirty="0" sz="4000" spc="-25"/>
              <a:t>formal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5200" y="1442415"/>
            <a:ext cx="9860280" cy="1299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dirty="0" sz="2200" spc="-20">
                <a:latin typeface="Calibri Light"/>
                <a:cs typeface="Calibri Light"/>
              </a:rPr>
              <a:t>Aturan-aturan</a:t>
            </a:r>
            <a:r>
              <a:rPr dirty="0" sz="2200" spc="5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formal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adalah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apa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yang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biasa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disebut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sebagai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tata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atau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gramatika.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245"/>
              </a:lnSpc>
            </a:pPr>
            <a:r>
              <a:rPr dirty="0" sz="2200" spc="-10">
                <a:latin typeface="Calibri Light"/>
                <a:cs typeface="Calibri Light"/>
              </a:rPr>
              <a:t>Bahasa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L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=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{ok,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bro,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tidak,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jalan}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belum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memiliki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gramatika.</a:t>
            </a:r>
            <a:endParaRPr sz="2200">
              <a:latin typeface="Calibri Light"/>
              <a:cs typeface="Calibri Light"/>
            </a:endParaRPr>
          </a:p>
          <a:p>
            <a:pPr marL="12700" marR="3686810">
              <a:lnSpc>
                <a:spcPct val="70000"/>
              </a:lnSpc>
              <a:spcBef>
                <a:spcPts val="1850"/>
              </a:spcBef>
            </a:pPr>
            <a:r>
              <a:rPr dirty="0" sz="2200" spc="-10">
                <a:latin typeface="Calibri Light"/>
                <a:cs typeface="Calibri Light"/>
              </a:rPr>
              <a:t>Berikut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ini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contoh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pembuatan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gramatika</a:t>
            </a:r>
            <a:r>
              <a:rPr dirty="0" sz="2200" spc="5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untuk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L: 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1: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15">
                <a:solidFill>
                  <a:srgbClr val="FF0000"/>
                </a:solidFill>
                <a:latin typeface="Calibri Light"/>
                <a:cs typeface="Calibri Light"/>
              </a:rPr>
              <a:t>&lt;Kalimat&gt;</a:t>
            </a:r>
            <a:r>
              <a:rPr dirty="0" sz="2200" spc="5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&lt;Subjek&gt;</a:t>
            </a:r>
            <a:r>
              <a:rPr dirty="0" sz="2200" spc="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+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&lt;Predikat&gt;</a:t>
            </a:r>
            <a:r>
              <a:rPr dirty="0" sz="2200" spc="6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+ &lt;Objek&gt;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966" y="2616149"/>
            <a:ext cx="29673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libri Light"/>
                <a:cs typeface="Calibri Light"/>
              </a:rPr>
              <a:t>(simbol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“|”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artinya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25">
                <a:latin typeface="Calibri Light"/>
                <a:cs typeface="Calibri Light"/>
              </a:rPr>
              <a:t>“atau”)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00" y="2616149"/>
            <a:ext cx="5011420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2: 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&lt;Subjek&gt;</a:t>
            </a:r>
            <a:r>
              <a:rPr dirty="0" sz="2200" spc="2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r>
              <a:rPr dirty="0" sz="2200" spc="2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|</a:t>
            </a:r>
            <a:r>
              <a:rPr dirty="0" sz="2200" spc="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ok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r>
              <a:rPr dirty="0" sz="2200" spc="2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|</a:t>
            </a:r>
            <a:r>
              <a:rPr dirty="0" sz="2200" spc="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tidak</a:t>
            </a:r>
            <a:r>
              <a:rPr dirty="0" sz="2200" spc="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endParaRPr sz="2200">
              <a:latin typeface="Calibri Light"/>
              <a:cs typeface="Calibri Light"/>
            </a:endParaRPr>
          </a:p>
          <a:p>
            <a:pPr marL="12700" marR="1732280">
              <a:lnSpc>
                <a:spcPct val="70000"/>
              </a:lnSpc>
              <a:spcBef>
                <a:spcPts val="400"/>
              </a:spcBef>
            </a:pP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3: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&lt;Predikat&gt;</a:t>
            </a:r>
            <a:r>
              <a:rPr dirty="0" sz="2200" spc="5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-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jalan </a:t>
            </a:r>
            <a:r>
              <a:rPr dirty="0" sz="22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-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4:</a:t>
            </a:r>
            <a:r>
              <a:rPr dirty="0" sz="2200" spc="-20"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&lt;objek&gt;</a:t>
            </a:r>
            <a:r>
              <a:rPr dirty="0" sz="2200" spc="2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-2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&lt;subjek&gt;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200" y="3555619"/>
            <a:ext cx="8980170" cy="15341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885"/>
              </a:spcBef>
            </a:pPr>
            <a:r>
              <a:rPr dirty="0" sz="2200" spc="-15">
                <a:latin typeface="Calibri Light"/>
                <a:cs typeface="Calibri Light"/>
              </a:rPr>
              <a:t>Contoh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pembuatan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kalimat</a:t>
            </a:r>
            <a:r>
              <a:rPr dirty="0" sz="2200" spc="5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yang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benar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berdasarkan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tata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atau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gramatika: </a:t>
            </a:r>
            <a:r>
              <a:rPr dirty="0" sz="2200" spc="-484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endParaRPr sz="2200">
              <a:latin typeface="Calibri Light"/>
              <a:cs typeface="Calibri Light"/>
            </a:endParaRPr>
          </a:p>
          <a:p>
            <a:pPr marL="12700" marR="4106545">
              <a:lnSpc>
                <a:spcPct val="70000"/>
              </a:lnSpc>
              <a:spcBef>
                <a:spcPts val="1850"/>
              </a:spcBef>
            </a:pPr>
            <a:r>
              <a:rPr dirty="0" sz="2200" spc="-20">
                <a:latin typeface="Calibri Light"/>
                <a:cs typeface="Calibri Light"/>
              </a:rPr>
              <a:t>Kalimat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“bro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3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bro”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adalah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45">
                <a:latin typeface="Calibri Light"/>
                <a:cs typeface="Calibri Light"/>
              </a:rPr>
              <a:t>benar. </a:t>
            </a:r>
            <a:r>
              <a:rPr dirty="0" sz="2200" spc="-4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Bukti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5">
                <a:latin typeface="Calibri Light"/>
                <a:cs typeface="Calibri Light"/>
              </a:rPr>
              <a:t>kebenarannya</a:t>
            </a:r>
            <a:r>
              <a:rPr dirty="0" sz="2200" spc="5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adalah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sebagai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berikut: </a:t>
            </a:r>
            <a:r>
              <a:rPr dirty="0" sz="2200" spc="-480">
                <a:latin typeface="Calibri Light"/>
                <a:cs typeface="Calibri Light"/>
              </a:rPr>
              <a:t> </a:t>
            </a:r>
            <a:r>
              <a:rPr dirty="0" sz="2200" spc="-25">
                <a:latin typeface="Calibri Light"/>
                <a:cs typeface="Calibri Light"/>
              </a:rPr>
              <a:t>bro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200" y="4964048"/>
            <a:ext cx="3556000" cy="1064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dirty="0" sz="2200" spc="-5">
                <a:latin typeface="Calibri Light"/>
                <a:cs typeface="Calibri Light"/>
              </a:rPr>
              <a:t>=</a:t>
            </a:r>
            <a:r>
              <a:rPr dirty="0" sz="2200" spc="-10">
                <a:latin typeface="Calibri Light"/>
                <a:cs typeface="Calibri Light"/>
              </a:rPr>
              <a:t> &lt;subjek&gt;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jalan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1850"/>
              </a:lnSpc>
            </a:pPr>
            <a:r>
              <a:rPr dirty="0" sz="2200" spc="-5">
                <a:latin typeface="Calibri Light"/>
                <a:cs typeface="Calibri Light"/>
              </a:rPr>
              <a:t>=</a:t>
            </a:r>
            <a:r>
              <a:rPr dirty="0" sz="2200" spc="-10">
                <a:latin typeface="Calibri Light"/>
                <a:cs typeface="Calibri Light"/>
              </a:rPr>
              <a:t> &lt;subjek&gt;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&lt;predikat&gt;</a:t>
            </a:r>
            <a:r>
              <a:rPr dirty="0" sz="2200" spc="6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tidak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bro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1850"/>
              </a:lnSpc>
            </a:pPr>
            <a:r>
              <a:rPr dirty="0" sz="2200" spc="-5">
                <a:latin typeface="Calibri Light"/>
                <a:cs typeface="Calibri Light"/>
              </a:rPr>
              <a:t>=</a:t>
            </a:r>
            <a:r>
              <a:rPr dirty="0" sz="2200" spc="-10">
                <a:latin typeface="Calibri Light"/>
                <a:cs typeface="Calibri Light"/>
              </a:rPr>
              <a:t> &lt;subjek&gt;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&lt;predikat&gt;</a:t>
            </a:r>
            <a:r>
              <a:rPr dirty="0" sz="2200" spc="5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&lt;objek&gt;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2245"/>
              </a:lnSpc>
            </a:pPr>
            <a:r>
              <a:rPr dirty="0" sz="2200" spc="-5">
                <a:latin typeface="Calibri Light"/>
                <a:cs typeface="Calibri Light"/>
              </a:rPr>
              <a:t>=</a:t>
            </a:r>
            <a:r>
              <a:rPr dirty="0" sz="2200" spc="-3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&lt;kalimat&gt;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7784" y="4964048"/>
            <a:ext cx="6924040" cy="1299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dirty="0" sz="2200" spc="-20">
                <a:latin typeface="Calibri Light"/>
                <a:cs typeface="Calibri Light"/>
              </a:rPr>
              <a:t>(karena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berdasarkan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2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yaitu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&lt;subjek&gt;</a:t>
            </a:r>
            <a:r>
              <a:rPr dirty="0" sz="2200" spc="2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2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r>
              <a:rPr dirty="0" sz="2200" spc="-20">
                <a:latin typeface="Calibri Light"/>
                <a:cs typeface="Calibri Light"/>
              </a:rPr>
              <a:t>)</a:t>
            </a:r>
            <a:endParaRPr sz="2200">
              <a:latin typeface="Calibri Light"/>
              <a:cs typeface="Calibri Light"/>
            </a:endParaRPr>
          </a:p>
          <a:p>
            <a:pPr marL="12700" marR="5080">
              <a:lnSpc>
                <a:spcPct val="70000"/>
              </a:lnSpc>
              <a:spcBef>
                <a:spcPts val="395"/>
              </a:spcBef>
            </a:pPr>
            <a:r>
              <a:rPr dirty="0" sz="2200" spc="-20">
                <a:latin typeface="Calibri Light"/>
                <a:cs typeface="Calibri Light"/>
              </a:rPr>
              <a:t>(karena</a:t>
            </a:r>
            <a:r>
              <a:rPr dirty="0" sz="2200" spc="9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berdasarkan</a:t>
            </a:r>
            <a:r>
              <a:rPr dirty="0" sz="2200" spc="9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6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3</a:t>
            </a:r>
            <a:r>
              <a:rPr dirty="0" sz="2200" spc="6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yaitu</a:t>
            </a:r>
            <a:r>
              <a:rPr dirty="0" sz="2200" spc="70">
                <a:latin typeface="Calibri Light"/>
                <a:cs typeface="Calibri Ligh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&lt;predikat&gt;</a:t>
            </a:r>
            <a:r>
              <a:rPr dirty="0" sz="2200" spc="114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5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jalan</a:t>
            </a:r>
            <a:r>
              <a:rPr dirty="0" sz="2200" spc="-5">
                <a:latin typeface="Calibri Light"/>
                <a:cs typeface="Calibri Light"/>
              </a:rPr>
              <a:t>) 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(karena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berdasarkan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4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dan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2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yaitu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&lt;objek&gt;</a:t>
            </a:r>
            <a:r>
              <a:rPr dirty="0" sz="2200" spc="4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tidak</a:t>
            </a:r>
            <a:r>
              <a:rPr dirty="0" sz="2200" spc="2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r>
              <a:rPr dirty="0" sz="2200" spc="-20">
                <a:latin typeface="Calibri Light"/>
                <a:cs typeface="Calibri Light"/>
              </a:rPr>
              <a:t>) </a:t>
            </a:r>
            <a:r>
              <a:rPr dirty="0" sz="2200" spc="-48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(karena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berdasarkan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aturan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1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yaitu</a:t>
            </a:r>
            <a:r>
              <a:rPr dirty="0" sz="2200" spc="25">
                <a:latin typeface="Calibri Light"/>
                <a:cs typeface="Calibri Light"/>
              </a:rPr>
              <a:t> </a:t>
            </a:r>
            <a:r>
              <a:rPr dirty="0" sz="2200" spc="-15">
                <a:solidFill>
                  <a:srgbClr val="FF0000"/>
                </a:solidFill>
                <a:latin typeface="Calibri Light"/>
                <a:cs typeface="Calibri Light"/>
              </a:rPr>
              <a:t>&lt;kalimat&gt;</a:t>
            </a:r>
            <a:r>
              <a:rPr dirty="0" sz="2200" spc="6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&lt;Subjek&gt;</a:t>
            </a:r>
            <a:r>
              <a:rPr dirty="0" sz="2200" spc="3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+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ts val="1850"/>
              </a:lnSpc>
            </a:pPr>
            <a:r>
              <a:rPr dirty="0" sz="2200" spc="-20">
                <a:solidFill>
                  <a:srgbClr val="FF0000"/>
                </a:solidFill>
                <a:latin typeface="Calibri Light"/>
                <a:cs typeface="Calibri Light"/>
              </a:rPr>
              <a:t>&lt;Predikat&gt;</a:t>
            </a:r>
            <a:r>
              <a:rPr dirty="0" sz="2200" spc="4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 Light"/>
                <a:cs typeface="Calibri Light"/>
              </a:rPr>
              <a:t>+</a:t>
            </a:r>
            <a:r>
              <a:rPr dirty="0" sz="2200" spc="-10">
                <a:solidFill>
                  <a:srgbClr val="FF0000"/>
                </a:solidFill>
                <a:latin typeface="Calibri Light"/>
                <a:cs typeface="Calibri Light"/>
              </a:rPr>
              <a:t> &lt;Objek&gt;</a:t>
            </a:r>
            <a:r>
              <a:rPr dirty="0" sz="2200" spc="-10">
                <a:latin typeface="Calibri Light"/>
                <a:cs typeface="Calibri Light"/>
              </a:rPr>
              <a:t>)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200" y="6372555"/>
            <a:ext cx="85185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latin typeface="Calibri Light"/>
                <a:cs typeface="Calibri Light"/>
              </a:rPr>
              <a:t>Terbukti</a:t>
            </a:r>
            <a:r>
              <a:rPr dirty="0" sz="2200" spc="3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bahwa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kalimat</a:t>
            </a:r>
            <a:r>
              <a:rPr dirty="0" sz="2200" spc="45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dapat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dikembalikan</a:t>
            </a:r>
            <a:r>
              <a:rPr dirty="0" sz="2200" spc="50">
                <a:latin typeface="Calibri Light"/>
                <a:cs typeface="Calibri Light"/>
              </a:rPr>
              <a:t> </a:t>
            </a:r>
            <a:r>
              <a:rPr dirty="0" sz="2200" spc="-40">
                <a:latin typeface="Calibri Light"/>
                <a:cs typeface="Calibri Light"/>
              </a:rPr>
              <a:t>ke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&lt;kalimat&gt;</a:t>
            </a:r>
            <a:r>
              <a:rPr dirty="0" sz="2200" spc="5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sesuai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30">
                <a:latin typeface="Calibri Light"/>
                <a:cs typeface="Calibri Light"/>
              </a:rPr>
              <a:t>tata</a:t>
            </a:r>
            <a:r>
              <a:rPr dirty="0" sz="2200" spc="4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bahasa.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3452" y="574548"/>
            <a:ext cx="1744980" cy="862330"/>
          </a:xfrm>
          <a:custGeom>
            <a:avLst/>
            <a:gdLst/>
            <a:ahLst/>
            <a:cxnLst/>
            <a:rect l="l" t="t" r="r" b="b"/>
            <a:pathLst>
              <a:path w="1744979" h="862330">
                <a:moveTo>
                  <a:pt x="38100" y="747522"/>
                </a:moveTo>
                <a:lnTo>
                  <a:pt x="0" y="747522"/>
                </a:lnTo>
                <a:lnTo>
                  <a:pt x="57150" y="861822"/>
                </a:lnTo>
                <a:lnTo>
                  <a:pt x="104775" y="766572"/>
                </a:lnTo>
                <a:lnTo>
                  <a:pt x="38100" y="766572"/>
                </a:lnTo>
                <a:lnTo>
                  <a:pt x="38100" y="747522"/>
                </a:lnTo>
                <a:close/>
              </a:path>
              <a:path w="1744979" h="862330">
                <a:moveTo>
                  <a:pt x="1706879" y="573024"/>
                </a:moveTo>
                <a:lnTo>
                  <a:pt x="38100" y="573024"/>
                </a:lnTo>
                <a:lnTo>
                  <a:pt x="38100" y="766572"/>
                </a:lnTo>
                <a:lnTo>
                  <a:pt x="76200" y="766572"/>
                </a:lnTo>
                <a:lnTo>
                  <a:pt x="76200" y="611124"/>
                </a:lnTo>
                <a:lnTo>
                  <a:pt x="57150" y="611124"/>
                </a:lnTo>
                <a:lnTo>
                  <a:pt x="76200" y="592074"/>
                </a:lnTo>
                <a:lnTo>
                  <a:pt x="1706879" y="592074"/>
                </a:lnTo>
                <a:lnTo>
                  <a:pt x="1706879" y="573024"/>
                </a:lnTo>
                <a:close/>
              </a:path>
              <a:path w="1744979" h="862330">
                <a:moveTo>
                  <a:pt x="114300" y="747522"/>
                </a:moveTo>
                <a:lnTo>
                  <a:pt x="76200" y="747522"/>
                </a:lnTo>
                <a:lnTo>
                  <a:pt x="76200" y="766572"/>
                </a:lnTo>
                <a:lnTo>
                  <a:pt x="104775" y="766572"/>
                </a:lnTo>
                <a:lnTo>
                  <a:pt x="114300" y="747522"/>
                </a:lnTo>
                <a:close/>
              </a:path>
              <a:path w="1744979" h="862330">
                <a:moveTo>
                  <a:pt x="76200" y="592074"/>
                </a:moveTo>
                <a:lnTo>
                  <a:pt x="57150" y="611124"/>
                </a:lnTo>
                <a:lnTo>
                  <a:pt x="76200" y="611124"/>
                </a:lnTo>
                <a:lnTo>
                  <a:pt x="76200" y="592074"/>
                </a:lnTo>
                <a:close/>
              </a:path>
              <a:path w="1744979" h="862330">
                <a:moveTo>
                  <a:pt x="1744979" y="573024"/>
                </a:moveTo>
                <a:lnTo>
                  <a:pt x="1725929" y="573024"/>
                </a:lnTo>
                <a:lnTo>
                  <a:pt x="1706879" y="592074"/>
                </a:lnTo>
                <a:lnTo>
                  <a:pt x="76200" y="592074"/>
                </a:lnTo>
                <a:lnTo>
                  <a:pt x="76200" y="611124"/>
                </a:lnTo>
                <a:lnTo>
                  <a:pt x="1744979" y="611124"/>
                </a:lnTo>
                <a:lnTo>
                  <a:pt x="1744979" y="573024"/>
                </a:lnTo>
                <a:close/>
              </a:path>
              <a:path w="1744979" h="862330">
                <a:moveTo>
                  <a:pt x="1706879" y="57150"/>
                </a:moveTo>
                <a:lnTo>
                  <a:pt x="1706879" y="592074"/>
                </a:lnTo>
                <a:lnTo>
                  <a:pt x="1725929" y="573024"/>
                </a:lnTo>
                <a:lnTo>
                  <a:pt x="1744979" y="573024"/>
                </a:lnTo>
                <a:lnTo>
                  <a:pt x="1744979" y="76200"/>
                </a:lnTo>
                <a:lnTo>
                  <a:pt x="1725929" y="76200"/>
                </a:lnTo>
                <a:lnTo>
                  <a:pt x="1706879" y="57150"/>
                </a:lnTo>
                <a:close/>
              </a:path>
              <a:path w="1744979" h="862330">
                <a:moveTo>
                  <a:pt x="1497329" y="0"/>
                </a:moveTo>
                <a:lnTo>
                  <a:pt x="1475059" y="4482"/>
                </a:lnTo>
                <a:lnTo>
                  <a:pt x="1456896" y="16716"/>
                </a:lnTo>
                <a:lnTo>
                  <a:pt x="1444662" y="34879"/>
                </a:lnTo>
                <a:lnTo>
                  <a:pt x="1440179" y="57150"/>
                </a:lnTo>
                <a:lnTo>
                  <a:pt x="1444662" y="79420"/>
                </a:lnTo>
                <a:lnTo>
                  <a:pt x="1456896" y="97583"/>
                </a:lnTo>
                <a:lnTo>
                  <a:pt x="1475059" y="109817"/>
                </a:lnTo>
                <a:lnTo>
                  <a:pt x="1497329" y="114300"/>
                </a:lnTo>
                <a:lnTo>
                  <a:pt x="1519600" y="109817"/>
                </a:lnTo>
                <a:lnTo>
                  <a:pt x="1537763" y="97583"/>
                </a:lnTo>
                <a:lnTo>
                  <a:pt x="1549997" y="79420"/>
                </a:lnTo>
                <a:lnTo>
                  <a:pt x="1550645" y="76200"/>
                </a:lnTo>
                <a:lnTo>
                  <a:pt x="1497329" y="76200"/>
                </a:lnTo>
                <a:lnTo>
                  <a:pt x="1497329" y="38100"/>
                </a:lnTo>
                <a:lnTo>
                  <a:pt x="1550645" y="38100"/>
                </a:lnTo>
                <a:lnTo>
                  <a:pt x="1549997" y="34879"/>
                </a:lnTo>
                <a:lnTo>
                  <a:pt x="1537763" y="16716"/>
                </a:lnTo>
                <a:lnTo>
                  <a:pt x="1519600" y="4482"/>
                </a:lnTo>
                <a:lnTo>
                  <a:pt x="1497329" y="0"/>
                </a:lnTo>
                <a:close/>
              </a:path>
              <a:path w="1744979" h="862330">
                <a:moveTo>
                  <a:pt x="1550645" y="38100"/>
                </a:moveTo>
                <a:lnTo>
                  <a:pt x="1497329" y="38100"/>
                </a:lnTo>
                <a:lnTo>
                  <a:pt x="1497329" y="76200"/>
                </a:lnTo>
                <a:lnTo>
                  <a:pt x="1550645" y="76200"/>
                </a:lnTo>
                <a:lnTo>
                  <a:pt x="1554479" y="57150"/>
                </a:lnTo>
                <a:lnTo>
                  <a:pt x="1550645" y="38100"/>
                </a:lnTo>
                <a:close/>
              </a:path>
              <a:path w="1744979" h="862330">
                <a:moveTo>
                  <a:pt x="1744979" y="38100"/>
                </a:moveTo>
                <a:lnTo>
                  <a:pt x="1550645" y="38100"/>
                </a:lnTo>
                <a:lnTo>
                  <a:pt x="1554479" y="57150"/>
                </a:lnTo>
                <a:lnTo>
                  <a:pt x="1550645" y="76200"/>
                </a:lnTo>
                <a:lnTo>
                  <a:pt x="1706879" y="76200"/>
                </a:lnTo>
                <a:lnTo>
                  <a:pt x="1706879" y="57150"/>
                </a:lnTo>
                <a:lnTo>
                  <a:pt x="1744979" y="57150"/>
                </a:lnTo>
                <a:lnTo>
                  <a:pt x="1744979" y="38100"/>
                </a:lnTo>
                <a:close/>
              </a:path>
              <a:path w="1744979" h="862330">
                <a:moveTo>
                  <a:pt x="1744979" y="57150"/>
                </a:moveTo>
                <a:lnTo>
                  <a:pt x="1706879" y="57150"/>
                </a:lnTo>
                <a:lnTo>
                  <a:pt x="1725929" y="76200"/>
                </a:lnTo>
                <a:lnTo>
                  <a:pt x="1744979" y="76200"/>
                </a:lnTo>
                <a:lnTo>
                  <a:pt x="1744979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0012"/>
            <a:ext cx="6732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/>
              <a:t>Pembuatan</a:t>
            </a:r>
            <a:r>
              <a:rPr dirty="0" sz="4000" spc="-15"/>
              <a:t> </a:t>
            </a:r>
            <a:r>
              <a:rPr dirty="0" sz="4000" spc="-20"/>
              <a:t>aturan-aturan</a:t>
            </a:r>
            <a:r>
              <a:rPr dirty="0" sz="4000" spc="-10"/>
              <a:t> </a:t>
            </a:r>
            <a:r>
              <a:rPr dirty="0" sz="4000" spc="-25"/>
              <a:t>formal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pc="-15"/>
              <a:t>Contoh</a:t>
            </a:r>
            <a:r>
              <a:rPr dirty="0" spc="-5"/>
              <a:t> </a:t>
            </a:r>
            <a:r>
              <a:rPr dirty="0" spc="-10"/>
              <a:t>pembuatan</a:t>
            </a:r>
            <a:r>
              <a:rPr dirty="0" spc="5"/>
              <a:t> </a:t>
            </a:r>
            <a:r>
              <a:rPr dirty="0" spc="-15"/>
              <a:t>kalimat</a:t>
            </a:r>
            <a:r>
              <a:rPr dirty="0" spc="5"/>
              <a:t> </a:t>
            </a:r>
            <a:r>
              <a:rPr dirty="0" spc="-10"/>
              <a:t>yang</a:t>
            </a:r>
            <a:r>
              <a:rPr dirty="0"/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salah</a:t>
            </a:r>
            <a:r>
              <a:rPr dirty="0" spc="-65"/>
              <a:t> </a:t>
            </a:r>
            <a:r>
              <a:rPr dirty="0" spc="-10"/>
              <a:t>berdasarkan</a:t>
            </a:r>
            <a:r>
              <a:rPr dirty="0" spc="5"/>
              <a:t> </a:t>
            </a:r>
            <a:r>
              <a:rPr dirty="0" spc="-30"/>
              <a:t>tata</a:t>
            </a:r>
            <a:r>
              <a:rPr dirty="0" spc="-15"/>
              <a:t> </a:t>
            </a:r>
            <a:r>
              <a:rPr dirty="0" spc="-5"/>
              <a:t>bahasa</a:t>
            </a:r>
            <a:r>
              <a:rPr dirty="0" spc="-15"/>
              <a:t> </a:t>
            </a:r>
            <a:r>
              <a:rPr dirty="0" spc="-20"/>
              <a:t>atau </a:t>
            </a:r>
            <a:r>
              <a:rPr dirty="0" spc="-15"/>
              <a:t>gramatika: </a:t>
            </a:r>
            <a:r>
              <a:rPr dirty="0" spc="-525"/>
              <a:t> </a:t>
            </a:r>
            <a:r>
              <a:rPr dirty="0" spc="-20"/>
              <a:t>bro</a:t>
            </a:r>
            <a:r>
              <a:rPr dirty="0" spc="-10"/>
              <a:t> </a:t>
            </a:r>
            <a:r>
              <a:rPr dirty="0" spc="-20"/>
              <a:t>bro</a:t>
            </a:r>
            <a:r>
              <a:rPr dirty="0" spc="-5"/>
              <a:t> jalan</a:t>
            </a:r>
            <a:r>
              <a:rPr dirty="0" spc="-20"/>
              <a:t> </a:t>
            </a:r>
            <a:r>
              <a:rPr dirty="0"/>
              <a:t>tidak</a:t>
            </a:r>
            <a:r>
              <a:rPr dirty="0" spc="-5"/>
              <a:t> </a:t>
            </a:r>
            <a:r>
              <a:rPr dirty="0" spc="-20"/>
              <a:t>bro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/>
          </a:p>
          <a:p>
            <a:pPr marL="12700" marR="4029710">
              <a:lnSpc>
                <a:spcPct val="90100"/>
              </a:lnSpc>
            </a:pPr>
            <a:r>
              <a:rPr dirty="0" spc="-15"/>
              <a:t>Kalimat “bro </a:t>
            </a:r>
            <a:r>
              <a:rPr dirty="0" spc="-20"/>
              <a:t>bro </a:t>
            </a:r>
            <a:r>
              <a:rPr dirty="0" spc="-5"/>
              <a:t>jalan </a:t>
            </a:r>
            <a:r>
              <a:rPr dirty="0"/>
              <a:t>tidak </a:t>
            </a:r>
            <a:r>
              <a:rPr dirty="0" spc="-15"/>
              <a:t>bro” </a:t>
            </a:r>
            <a:r>
              <a:rPr dirty="0" spc="-5"/>
              <a:t>adalah </a:t>
            </a:r>
            <a:r>
              <a:rPr dirty="0" spc="-45"/>
              <a:t>benar. </a:t>
            </a:r>
            <a:r>
              <a:rPr dirty="0" spc="-530"/>
              <a:t> </a:t>
            </a:r>
            <a:r>
              <a:rPr dirty="0" spc="-5"/>
              <a:t>Bukti </a:t>
            </a:r>
            <a:r>
              <a:rPr dirty="0" spc="-25"/>
              <a:t>kebenarannya</a:t>
            </a:r>
            <a:r>
              <a:rPr dirty="0" spc="10"/>
              <a:t> </a:t>
            </a:r>
            <a:r>
              <a:rPr dirty="0" spc="-5"/>
              <a:t>adalah</a:t>
            </a:r>
            <a:r>
              <a:rPr dirty="0" spc="-15"/>
              <a:t> </a:t>
            </a:r>
            <a:r>
              <a:rPr dirty="0" spc="-10"/>
              <a:t>sebagai</a:t>
            </a:r>
            <a:r>
              <a:rPr dirty="0" spc="-20"/>
              <a:t> </a:t>
            </a:r>
            <a:r>
              <a:rPr dirty="0" spc="-5"/>
              <a:t>berikut: </a:t>
            </a:r>
            <a:r>
              <a:rPr dirty="0"/>
              <a:t> </a:t>
            </a:r>
            <a:r>
              <a:rPr dirty="0" spc="-20"/>
              <a:t>bro</a:t>
            </a:r>
            <a:r>
              <a:rPr dirty="0" spc="-10"/>
              <a:t> </a:t>
            </a:r>
            <a:r>
              <a:rPr dirty="0" spc="-20"/>
              <a:t>bro</a:t>
            </a:r>
            <a:r>
              <a:rPr dirty="0" spc="-5"/>
              <a:t> jalan</a:t>
            </a:r>
            <a:r>
              <a:rPr dirty="0" spc="-20"/>
              <a:t> </a:t>
            </a:r>
            <a:r>
              <a:rPr dirty="0"/>
              <a:t>tidak</a:t>
            </a:r>
            <a:r>
              <a:rPr dirty="0" spc="-15"/>
              <a:t> </a:t>
            </a:r>
            <a:r>
              <a:rPr dirty="0" spc="-20"/>
              <a:t>bro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5200" y="3913758"/>
            <a:ext cx="5039360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15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&lt;subjek&gt;</a:t>
            </a:r>
            <a:r>
              <a:rPr dirty="0" sz="2400" spc="-1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&lt;subjek&gt;</a:t>
            </a:r>
            <a:r>
              <a:rPr dirty="0" sz="2400" spc="-5">
                <a:latin typeface="Calibri Light"/>
                <a:cs typeface="Calibri Light"/>
              </a:rPr>
              <a:t> jalan</a:t>
            </a:r>
            <a:r>
              <a:rPr dirty="0" sz="2400" spc="-1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tidak</a:t>
            </a:r>
            <a:r>
              <a:rPr dirty="0" sz="2400" spc="-20">
                <a:latin typeface="Calibri Light"/>
                <a:cs typeface="Calibri Light"/>
              </a:rPr>
              <a:t> bro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595"/>
              </a:lnSpc>
            </a:pP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5">
                <a:latin typeface="Calibri Light"/>
                <a:cs typeface="Calibri Light"/>
              </a:rPr>
              <a:t> &lt;subjek&gt; &lt;subjek&gt;</a:t>
            </a:r>
            <a:r>
              <a:rPr dirty="0" sz="2400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&lt;predikat&gt;</a:t>
            </a:r>
            <a:r>
              <a:rPr dirty="0" sz="2400" spc="-5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tidak</a:t>
            </a:r>
            <a:r>
              <a:rPr dirty="0" sz="2400" spc="-3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bro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735"/>
              </a:lnSpc>
            </a:pP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&lt;subjek&gt;</a:t>
            </a:r>
            <a:r>
              <a:rPr dirty="0" sz="2400" spc="-10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&lt;subjek&gt; </a:t>
            </a:r>
            <a:r>
              <a:rPr dirty="0" sz="2400" spc="-15">
                <a:latin typeface="Calibri Light"/>
                <a:cs typeface="Calibri Light"/>
              </a:rPr>
              <a:t>&lt;predikat&gt;</a:t>
            </a:r>
            <a:r>
              <a:rPr dirty="0" sz="2400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&lt;objek&gt;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2184" y="3940609"/>
            <a:ext cx="5678805" cy="100774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000" spc="-10">
                <a:latin typeface="Calibri Light"/>
                <a:cs typeface="Calibri Light"/>
              </a:rPr>
              <a:t>(karena</a:t>
            </a:r>
            <a:r>
              <a:rPr dirty="0" sz="2000" spc="-35">
                <a:latin typeface="Calibri Light"/>
                <a:cs typeface="Calibri Light"/>
              </a:rPr>
              <a:t> </a:t>
            </a:r>
            <a:r>
              <a:rPr dirty="0" sz="2000" spc="-10">
                <a:latin typeface="Calibri Light"/>
                <a:cs typeface="Calibri Light"/>
              </a:rPr>
              <a:t>berdasarkan</a:t>
            </a:r>
            <a:r>
              <a:rPr dirty="0" sz="2000" spc="-35">
                <a:latin typeface="Calibri Light"/>
                <a:cs typeface="Calibri Light"/>
              </a:rPr>
              <a:t> </a:t>
            </a:r>
            <a:r>
              <a:rPr dirty="0" sz="2000" spc="-10">
                <a:latin typeface="Calibri Light"/>
                <a:cs typeface="Calibri Light"/>
              </a:rPr>
              <a:t>aturan</a:t>
            </a:r>
            <a:r>
              <a:rPr dirty="0" sz="2000" spc="-30">
                <a:latin typeface="Calibri Light"/>
                <a:cs typeface="Calibri Light"/>
              </a:rPr>
              <a:t> </a:t>
            </a:r>
            <a:r>
              <a:rPr dirty="0" sz="2000">
                <a:latin typeface="Calibri Light"/>
                <a:cs typeface="Calibri Light"/>
              </a:rPr>
              <a:t>2</a:t>
            </a:r>
            <a:r>
              <a:rPr dirty="0" sz="2000" spc="5">
                <a:latin typeface="Calibri Light"/>
                <a:cs typeface="Calibri Light"/>
              </a:rPr>
              <a:t> </a:t>
            </a:r>
            <a:r>
              <a:rPr dirty="0" sz="2000" spc="-5">
                <a:latin typeface="Calibri Light"/>
                <a:cs typeface="Calibri Light"/>
              </a:rPr>
              <a:t>yaitu</a:t>
            </a:r>
            <a:r>
              <a:rPr dirty="0" sz="2000" spc="-10">
                <a:latin typeface="Calibri Light"/>
                <a:cs typeface="Calibri Light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 Light"/>
                <a:cs typeface="Calibri Light"/>
              </a:rPr>
              <a:t>&lt;subjek&gt;</a:t>
            </a:r>
            <a:r>
              <a:rPr dirty="0" sz="2000" spc="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000" spc="-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r>
              <a:rPr dirty="0" sz="2000" spc="-10">
                <a:latin typeface="Calibri Light"/>
                <a:cs typeface="Calibri Light"/>
              </a:rPr>
              <a:t>)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000" spc="-10">
                <a:latin typeface="Calibri Light"/>
                <a:cs typeface="Calibri Light"/>
              </a:rPr>
              <a:t>(karena</a:t>
            </a:r>
            <a:r>
              <a:rPr dirty="0" sz="2000" spc="-45">
                <a:latin typeface="Calibri Light"/>
                <a:cs typeface="Calibri Light"/>
              </a:rPr>
              <a:t> </a:t>
            </a:r>
            <a:r>
              <a:rPr dirty="0" sz="2000" spc="-5">
                <a:latin typeface="Calibri Light"/>
                <a:cs typeface="Calibri Light"/>
              </a:rPr>
              <a:t>berdasarkan</a:t>
            </a:r>
            <a:r>
              <a:rPr dirty="0" sz="2000" spc="-45">
                <a:latin typeface="Calibri Light"/>
                <a:cs typeface="Calibri Light"/>
              </a:rPr>
              <a:t> </a:t>
            </a:r>
            <a:r>
              <a:rPr dirty="0" sz="2000" spc="-10">
                <a:latin typeface="Calibri Light"/>
                <a:cs typeface="Calibri Light"/>
              </a:rPr>
              <a:t>aturan</a:t>
            </a:r>
            <a:r>
              <a:rPr dirty="0" sz="2000" spc="-40">
                <a:latin typeface="Calibri Light"/>
                <a:cs typeface="Calibri Light"/>
              </a:rPr>
              <a:t> </a:t>
            </a:r>
            <a:r>
              <a:rPr dirty="0" sz="2000">
                <a:latin typeface="Calibri Light"/>
                <a:cs typeface="Calibri Light"/>
              </a:rPr>
              <a:t>3</a:t>
            </a:r>
            <a:r>
              <a:rPr dirty="0" sz="2000" spc="-5">
                <a:latin typeface="Calibri Light"/>
                <a:cs typeface="Calibri Light"/>
              </a:rPr>
              <a:t> yaitu</a:t>
            </a:r>
            <a:r>
              <a:rPr dirty="0" sz="2000" spc="-40">
                <a:latin typeface="Calibri Light"/>
                <a:cs typeface="Calibri Light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 Light"/>
                <a:cs typeface="Calibri Light"/>
              </a:rPr>
              <a:t>&lt;predikat&gt;</a:t>
            </a:r>
            <a:r>
              <a:rPr dirty="0" sz="2000" spc="-2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2000" spc="-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 Light"/>
                <a:cs typeface="Calibri Light"/>
              </a:rPr>
              <a:t>jalan</a:t>
            </a:r>
            <a:r>
              <a:rPr dirty="0" sz="2000">
                <a:latin typeface="Calibri Light"/>
                <a:cs typeface="Calibri Light"/>
              </a:rPr>
              <a:t>)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-10">
                <a:latin typeface="Calibri Light"/>
                <a:cs typeface="Calibri Light"/>
              </a:rPr>
              <a:t>(karena </a:t>
            </a:r>
            <a:r>
              <a:rPr dirty="0" sz="1800" spc="-5">
                <a:latin typeface="Calibri Light"/>
                <a:cs typeface="Calibri Light"/>
              </a:rPr>
              <a:t>berdasarkan</a:t>
            </a:r>
            <a:r>
              <a:rPr dirty="0" sz="1800" spc="10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aturan</a:t>
            </a:r>
            <a:r>
              <a:rPr dirty="0" sz="1800" spc="-5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4</a:t>
            </a:r>
            <a:r>
              <a:rPr dirty="0" sz="1800" spc="-5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dan</a:t>
            </a:r>
            <a:r>
              <a:rPr dirty="0" sz="1800" spc="10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2</a:t>
            </a:r>
            <a:r>
              <a:rPr dirty="0" sz="1800" spc="-5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yaitu </a:t>
            </a:r>
            <a:r>
              <a:rPr dirty="0" sz="1800" spc="-5">
                <a:solidFill>
                  <a:srgbClr val="FF0000"/>
                </a:solidFill>
                <a:latin typeface="Calibri Light"/>
                <a:cs typeface="Calibri Light"/>
              </a:rPr>
              <a:t>&lt;objek&gt;</a:t>
            </a:r>
            <a:r>
              <a:rPr dirty="0" sz="18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dirty="0" sz="1800" spc="-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 Light"/>
                <a:cs typeface="Calibri Light"/>
              </a:rPr>
              <a:t>tidak</a:t>
            </a:r>
            <a:r>
              <a:rPr dirty="0" sz="1800" spc="-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 Light"/>
                <a:cs typeface="Calibri Light"/>
              </a:rPr>
              <a:t>bro</a:t>
            </a:r>
            <a:r>
              <a:rPr dirty="0" sz="1800" spc="-10">
                <a:latin typeface="Calibri Light"/>
                <a:cs typeface="Calibri Light"/>
              </a:rPr>
              <a:t>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200" y="4901565"/>
            <a:ext cx="11527155" cy="137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4584700" algn="l"/>
              </a:tabLst>
            </a:pPr>
            <a:r>
              <a:rPr dirty="0" sz="2400">
                <a:latin typeface="Calibri Light"/>
                <a:cs typeface="Calibri Light"/>
              </a:rPr>
              <a:t>=</a:t>
            </a:r>
            <a:r>
              <a:rPr dirty="0" sz="2400" spc="-5">
                <a:latin typeface="Calibri Light"/>
                <a:cs typeface="Calibri Light"/>
              </a:rPr>
              <a:t> ???	</a:t>
            </a:r>
            <a:r>
              <a:rPr dirty="0" sz="2400" spc="-15">
                <a:latin typeface="Calibri Light"/>
                <a:cs typeface="Calibri Light"/>
              </a:rPr>
              <a:t>(Kalimat</a:t>
            </a:r>
            <a:r>
              <a:rPr dirty="0" sz="2400" spc="-25">
                <a:latin typeface="Calibri Light"/>
                <a:cs typeface="Calibri Ligh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salah</a:t>
            </a:r>
            <a:r>
              <a:rPr dirty="0" sz="2400" spc="-70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karena</a:t>
            </a:r>
            <a:r>
              <a:rPr dirty="0" sz="2400" spc="-5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berdasarkan</a:t>
            </a:r>
            <a:r>
              <a:rPr dirty="0" sz="2400" spc="-5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aturan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>
                <a:latin typeface="Calibri Light"/>
                <a:cs typeface="Calibri Light"/>
              </a:rPr>
              <a:t>1</a:t>
            </a:r>
            <a:r>
              <a:rPr dirty="0" sz="2400" spc="-10">
                <a:latin typeface="Calibri Light"/>
                <a:cs typeface="Calibri Light"/>
              </a:rPr>
              <a:t> yaitu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735"/>
              </a:lnSpc>
            </a:pPr>
            <a:r>
              <a:rPr dirty="0" sz="2400" spc="-15">
                <a:solidFill>
                  <a:srgbClr val="FF0000"/>
                </a:solidFill>
                <a:latin typeface="Calibri Light"/>
                <a:cs typeface="Calibri Light"/>
              </a:rPr>
              <a:t>&lt;kalimat&gt;</a:t>
            </a:r>
            <a:r>
              <a:rPr dirty="0" sz="2400" spc="-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= &lt;Subjek&gt; + </a:t>
            </a:r>
            <a:r>
              <a:rPr dirty="0" sz="2400" spc="-20">
                <a:solidFill>
                  <a:srgbClr val="FF0000"/>
                </a:solidFill>
                <a:latin typeface="Calibri Light"/>
                <a:cs typeface="Calibri Light"/>
              </a:rPr>
              <a:t>&lt;Predikat&gt;</a:t>
            </a:r>
            <a:r>
              <a:rPr dirty="0" sz="2400" spc="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+ </a:t>
            </a:r>
            <a:r>
              <a:rPr dirty="0" sz="2400" spc="-5">
                <a:solidFill>
                  <a:srgbClr val="FF0000"/>
                </a:solidFill>
                <a:latin typeface="Calibri Light"/>
                <a:cs typeface="Calibri Light"/>
              </a:rPr>
              <a:t>&lt;Objek&gt;,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 Light"/>
                <a:cs typeface="Calibri Light"/>
              </a:rPr>
              <a:t>bukan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&lt;subjek&gt; </a:t>
            </a:r>
            <a:r>
              <a:rPr dirty="0" sz="2400">
                <a:latin typeface="Calibri Light"/>
                <a:cs typeface="Calibri Light"/>
              </a:rPr>
              <a:t>&lt;subjek&gt;</a:t>
            </a:r>
            <a:r>
              <a:rPr dirty="0" sz="2400" spc="10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&lt;predikat&gt;</a:t>
            </a:r>
            <a:r>
              <a:rPr dirty="0" sz="2400" spc="5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&lt;objek&gt;)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2400" spc="-35">
                <a:latin typeface="Calibri Light"/>
                <a:cs typeface="Calibri Light"/>
              </a:rPr>
              <a:t>Terbukti</a:t>
            </a:r>
            <a:r>
              <a:rPr dirty="0" sz="2400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bahwa</a:t>
            </a:r>
            <a:r>
              <a:rPr dirty="0" sz="2400" spc="-20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kalimat</a:t>
            </a:r>
            <a:r>
              <a:rPr dirty="0" sz="2400" spc="5">
                <a:latin typeface="Calibri Light"/>
                <a:cs typeface="Calibri Ligh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salah</a:t>
            </a:r>
            <a:r>
              <a:rPr dirty="0" sz="2400" spc="-55">
                <a:latin typeface="Calibri Light"/>
                <a:cs typeface="Calibri Light"/>
              </a:rPr>
              <a:t> </a:t>
            </a:r>
            <a:r>
              <a:rPr dirty="0" sz="2400" spc="-20">
                <a:latin typeface="Calibri Light"/>
                <a:cs typeface="Calibri Light"/>
              </a:rPr>
              <a:t>karena</a:t>
            </a:r>
            <a:r>
              <a:rPr dirty="0" sz="2400">
                <a:latin typeface="Calibri Light"/>
                <a:cs typeface="Calibri Light"/>
              </a:rPr>
              <a:t> tidak</a:t>
            </a:r>
            <a:r>
              <a:rPr dirty="0" sz="2400" spc="-15">
                <a:latin typeface="Calibri Light"/>
                <a:cs typeface="Calibri Light"/>
              </a:rPr>
              <a:t> </a:t>
            </a:r>
            <a:r>
              <a:rPr dirty="0" sz="2400" spc="-10">
                <a:latin typeface="Calibri Light"/>
                <a:cs typeface="Calibri Light"/>
              </a:rPr>
              <a:t>dapat</a:t>
            </a:r>
            <a:r>
              <a:rPr dirty="0" sz="2400" spc="5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dikembalikan</a:t>
            </a:r>
            <a:r>
              <a:rPr dirty="0" sz="2400">
                <a:latin typeface="Calibri Light"/>
                <a:cs typeface="Calibri Light"/>
              </a:rPr>
              <a:t> </a:t>
            </a:r>
            <a:r>
              <a:rPr dirty="0" sz="2400" spc="-45">
                <a:latin typeface="Calibri Light"/>
                <a:cs typeface="Calibri Light"/>
              </a:rPr>
              <a:t>ke</a:t>
            </a:r>
            <a:r>
              <a:rPr dirty="0" sz="2400" spc="15">
                <a:latin typeface="Calibri Light"/>
                <a:cs typeface="Calibri Light"/>
              </a:rPr>
              <a:t> </a:t>
            </a:r>
            <a:r>
              <a:rPr dirty="0" sz="2400" spc="-15">
                <a:latin typeface="Calibri Light"/>
                <a:cs typeface="Calibri Light"/>
              </a:rPr>
              <a:t>&lt;kalimat&gt;</a:t>
            </a:r>
            <a:r>
              <a:rPr dirty="0" sz="2400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sesuai </a:t>
            </a:r>
            <a:r>
              <a:rPr dirty="0" sz="2400" spc="-25">
                <a:latin typeface="Calibri Light"/>
                <a:cs typeface="Calibri Light"/>
              </a:rPr>
              <a:t>tata</a:t>
            </a:r>
            <a:r>
              <a:rPr dirty="0" sz="2400" spc="-15">
                <a:latin typeface="Calibri Light"/>
                <a:cs typeface="Calibri Light"/>
              </a:rPr>
              <a:t> </a:t>
            </a:r>
            <a:r>
              <a:rPr dirty="0" sz="2400" spc="-5">
                <a:latin typeface="Calibri Light"/>
                <a:cs typeface="Calibri Light"/>
              </a:rPr>
              <a:t>bahasa.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83452" y="574548"/>
            <a:ext cx="1744980" cy="862330"/>
          </a:xfrm>
          <a:custGeom>
            <a:avLst/>
            <a:gdLst/>
            <a:ahLst/>
            <a:cxnLst/>
            <a:rect l="l" t="t" r="r" b="b"/>
            <a:pathLst>
              <a:path w="1744979" h="862330">
                <a:moveTo>
                  <a:pt x="38100" y="747522"/>
                </a:moveTo>
                <a:lnTo>
                  <a:pt x="0" y="747522"/>
                </a:lnTo>
                <a:lnTo>
                  <a:pt x="57150" y="861822"/>
                </a:lnTo>
                <a:lnTo>
                  <a:pt x="104775" y="766572"/>
                </a:lnTo>
                <a:lnTo>
                  <a:pt x="38100" y="766572"/>
                </a:lnTo>
                <a:lnTo>
                  <a:pt x="38100" y="747522"/>
                </a:lnTo>
                <a:close/>
              </a:path>
              <a:path w="1744979" h="862330">
                <a:moveTo>
                  <a:pt x="1706879" y="573024"/>
                </a:moveTo>
                <a:lnTo>
                  <a:pt x="38100" y="573024"/>
                </a:lnTo>
                <a:lnTo>
                  <a:pt x="38100" y="766572"/>
                </a:lnTo>
                <a:lnTo>
                  <a:pt x="76200" y="766572"/>
                </a:lnTo>
                <a:lnTo>
                  <a:pt x="76200" y="611124"/>
                </a:lnTo>
                <a:lnTo>
                  <a:pt x="57150" y="611124"/>
                </a:lnTo>
                <a:lnTo>
                  <a:pt x="76200" y="592074"/>
                </a:lnTo>
                <a:lnTo>
                  <a:pt x="1706879" y="592074"/>
                </a:lnTo>
                <a:lnTo>
                  <a:pt x="1706879" y="573024"/>
                </a:lnTo>
                <a:close/>
              </a:path>
              <a:path w="1744979" h="862330">
                <a:moveTo>
                  <a:pt x="114300" y="747522"/>
                </a:moveTo>
                <a:lnTo>
                  <a:pt x="76200" y="747522"/>
                </a:lnTo>
                <a:lnTo>
                  <a:pt x="76200" y="766572"/>
                </a:lnTo>
                <a:lnTo>
                  <a:pt x="104775" y="766572"/>
                </a:lnTo>
                <a:lnTo>
                  <a:pt x="114300" y="747522"/>
                </a:lnTo>
                <a:close/>
              </a:path>
              <a:path w="1744979" h="862330">
                <a:moveTo>
                  <a:pt x="76200" y="592074"/>
                </a:moveTo>
                <a:lnTo>
                  <a:pt x="57150" y="611124"/>
                </a:lnTo>
                <a:lnTo>
                  <a:pt x="76200" y="611124"/>
                </a:lnTo>
                <a:lnTo>
                  <a:pt x="76200" y="592074"/>
                </a:lnTo>
                <a:close/>
              </a:path>
              <a:path w="1744979" h="862330">
                <a:moveTo>
                  <a:pt x="1744979" y="573024"/>
                </a:moveTo>
                <a:lnTo>
                  <a:pt x="1725929" y="573024"/>
                </a:lnTo>
                <a:lnTo>
                  <a:pt x="1706879" y="592074"/>
                </a:lnTo>
                <a:lnTo>
                  <a:pt x="76200" y="592074"/>
                </a:lnTo>
                <a:lnTo>
                  <a:pt x="76200" y="611124"/>
                </a:lnTo>
                <a:lnTo>
                  <a:pt x="1744979" y="611124"/>
                </a:lnTo>
                <a:lnTo>
                  <a:pt x="1744979" y="573024"/>
                </a:lnTo>
                <a:close/>
              </a:path>
              <a:path w="1744979" h="862330">
                <a:moveTo>
                  <a:pt x="1706879" y="57150"/>
                </a:moveTo>
                <a:lnTo>
                  <a:pt x="1706879" y="592074"/>
                </a:lnTo>
                <a:lnTo>
                  <a:pt x="1725929" y="573024"/>
                </a:lnTo>
                <a:lnTo>
                  <a:pt x="1744979" y="573024"/>
                </a:lnTo>
                <a:lnTo>
                  <a:pt x="1744979" y="76200"/>
                </a:lnTo>
                <a:lnTo>
                  <a:pt x="1725929" y="76200"/>
                </a:lnTo>
                <a:lnTo>
                  <a:pt x="1706879" y="57150"/>
                </a:lnTo>
                <a:close/>
              </a:path>
              <a:path w="1744979" h="862330">
                <a:moveTo>
                  <a:pt x="1497329" y="0"/>
                </a:moveTo>
                <a:lnTo>
                  <a:pt x="1475059" y="4482"/>
                </a:lnTo>
                <a:lnTo>
                  <a:pt x="1456896" y="16716"/>
                </a:lnTo>
                <a:lnTo>
                  <a:pt x="1444662" y="34879"/>
                </a:lnTo>
                <a:lnTo>
                  <a:pt x="1440179" y="57150"/>
                </a:lnTo>
                <a:lnTo>
                  <a:pt x="1444662" y="79420"/>
                </a:lnTo>
                <a:lnTo>
                  <a:pt x="1456896" y="97583"/>
                </a:lnTo>
                <a:lnTo>
                  <a:pt x="1475059" y="109817"/>
                </a:lnTo>
                <a:lnTo>
                  <a:pt x="1497329" y="114300"/>
                </a:lnTo>
                <a:lnTo>
                  <a:pt x="1519600" y="109817"/>
                </a:lnTo>
                <a:lnTo>
                  <a:pt x="1537763" y="97583"/>
                </a:lnTo>
                <a:lnTo>
                  <a:pt x="1549997" y="79420"/>
                </a:lnTo>
                <a:lnTo>
                  <a:pt x="1550645" y="76200"/>
                </a:lnTo>
                <a:lnTo>
                  <a:pt x="1497329" y="76200"/>
                </a:lnTo>
                <a:lnTo>
                  <a:pt x="1497329" y="38100"/>
                </a:lnTo>
                <a:lnTo>
                  <a:pt x="1550645" y="38100"/>
                </a:lnTo>
                <a:lnTo>
                  <a:pt x="1549997" y="34879"/>
                </a:lnTo>
                <a:lnTo>
                  <a:pt x="1537763" y="16716"/>
                </a:lnTo>
                <a:lnTo>
                  <a:pt x="1519600" y="4482"/>
                </a:lnTo>
                <a:lnTo>
                  <a:pt x="1497329" y="0"/>
                </a:lnTo>
                <a:close/>
              </a:path>
              <a:path w="1744979" h="862330">
                <a:moveTo>
                  <a:pt x="1550645" y="38100"/>
                </a:moveTo>
                <a:lnTo>
                  <a:pt x="1497329" y="38100"/>
                </a:lnTo>
                <a:lnTo>
                  <a:pt x="1497329" y="76200"/>
                </a:lnTo>
                <a:lnTo>
                  <a:pt x="1550645" y="76200"/>
                </a:lnTo>
                <a:lnTo>
                  <a:pt x="1554479" y="57150"/>
                </a:lnTo>
                <a:lnTo>
                  <a:pt x="1550645" y="38100"/>
                </a:lnTo>
                <a:close/>
              </a:path>
              <a:path w="1744979" h="862330">
                <a:moveTo>
                  <a:pt x="1744979" y="38100"/>
                </a:moveTo>
                <a:lnTo>
                  <a:pt x="1550645" y="38100"/>
                </a:lnTo>
                <a:lnTo>
                  <a:pt x="1554479" y="57150"/>
                </a:lnTo>
                <a:lnTo>
                  <a:pt x="1550645" y="76200"/>
                </a:lnTo>
                <a:lnTo>
                  <a:pt x="1706879" y="76200"/>
                </a:lnTo>
                <a:lnTo>
                  <a:pt x="1706879" y="57150"/>
                </a:lnTo>
                <a:lnTo>
                  <a:pt x="1744979" y="57150"/>
                </a:lnTo>
                <a:lnTo>
                  <a:pt x="1744979" y="38100"/>
                </a:lnTo>
                <a:close/>
              </a:path>
              <a:path w="1744979" h="862330">
                <a:moveTo>
                  <a:pt x="1744979" y="57150"/>
                </a:moveTo>
                <a:lnTo>
                  <a:pt x="1706879" y="57150"/>
                </a:lnTo>
                <a:lnTo>
                  <a:pt x="1725929" y="76200"/>
                </a:lnTo>
                <a:lnTo>
                  <a:pt x="1744979" y="76200"/>
                </a:lnTo>
                <a:lnTo>
                  <a:pt x="1744979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835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Tugas </a:t>
            </a:r>
            <a:r>
              <a:rPr dirty="0" spc="-5"/>
              <a:t>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008495" cy="3605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95885" indent="-2413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Buktikan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bahwa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kalimat-kalimat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berikut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salah</a:t>
            </a:r>
            <a:r>
              <a:rPr dirty="0" sz="2800" spc="-5">
                <a:latin typeface="Calibri"/>
                <a:cs typeface="Calibri"/>
              </a:rPr>
              <a:t>: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bro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jalan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jalan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yuk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dirty="0" sz="2800" spc="-25">
                <a:latin typeface="Calibri"/>
                <a:cs typeface="Calibri"/>
              </a:rPr>
              <a:t>bro</a:t>
            </a:r>
            <a:r>
              <a:rPr dirty="0" sz="2800" spc="-5">
                <a:latin typeface="Calibri"/>
                <a:cs typeface="Calibri"/>
              </a:rPr>
              <a:t> jalan </a:t>
            </a:r>
            <a:r>
              <a:rPr dirty="0" sz="2800" spc="-25">
                <a:latin typeface="Calibri"/>
                <a:cs typeface="Calibri"/>
              </a:rPr>
              <a:t>bro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bro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marL="241300" marR="5080" indent="-241300">
              <a:lnSpc>
                <a:spcPct val="1196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Buktikan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bahwa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kalimat-kalimat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berikut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benar</a:t>
            </a:r>
            <a:r>
              <a:rPr dirty="0" sz="2800" spc="-10">
                <a:latin typeface="Calibri"/>
                <a:cs typeface="Calibri"/>
              </a:rPr>
              <a:t>: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bro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jalan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bro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dirty="0" sz="2800" spc="-5">
                <a:latin typeface="Calibri"/>
                <a:cs typeface="Calibri"/>
              </a:rPr>
              <a:t>tidak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bro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jalan </a:t>
            </a:r>
            <a:r>
              <a:rPr dirty="0" sz="2800" spc="-25">
                <a:latin typeface="Calibri"/>
                <a:cs typeface="Calibri"/>
              </a:rPr>
              <a:t>bro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084"/>
            <a:ext cx="6078855" cy="10426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00"/>
              </a:lnSpc>
              <a:spcBef>
                <a:spcPts val="105"/>
              </a:spcBef>
            </a:pPr>
            <a:r>
              <a:rPr dirty="0" spc="-25"/>
              <a:t>Tingkatan </a:t>
            </a:r>
            <a:r>
              <a:rPr dirty="0" spc="-5"/>
              <a:t>Bahasa</a:t>
            </a:r>
            <a:r>
              <a:rPr dirty="0" spc="-20"/>
              <a:t> </a:t>
            </a:r>
            <a:r>
              <a:rPr dirty="0"/>
              <a:t>Chomsky</a:t>
            </a:r>
          </a:p>
          <a:p>
            <a:pPr marL="12700">
              <a:lnSpc>
                <a:spcPts val="2800"/>
              </a:lnSpc>
            </a:pPr>
            <a:r>
              <a:rPr dirty="0" sz="2400" spc="-15"/>
              <a:t>(digagas</a:t>
            </a:r>
            <a:r>
              <a:rPr dirty="0" sz="2400" spc="-45"/>
              <a:t> </a:t>
            </a:r>
            <a:r>
              <a:rPr dirty="0" sz="2400" spc="-5"/>
              <a:t>oleh</a:t>
            </a:r>
            <a:r>
              <a:rPr dirty="0" sz="2400" spc="-15"/>
              <a:t> </a:t>
            </a:r>
            <a:r>
              <a:rPr dirty="0" sz="2400" spc="-10"/>
              <a:t>seorang</a:t>
            </a:r>
            <a:r>
              <a:rPr dirty="0" sz="2400" spc="-5"/>
              <a:t> </a:t>
            </a:r>
            <a:r>
              <a:rPr dirty="0" sz="2400" spc="-15"/>
              <a:t>yang</a:t>
            </a:r>
            <a:r>
              <a:rPr dirty="0" sz="2400" spc="-10"/>
              <a:t> </a:t>
            </a:r>
            <a:r>
              <a:rPr dirty="0" sz="2400"/>
              <a:t>bernama</a:t>
            </a:r>
            <a:r>
              <a:rPr dirty="0" sz="2400" spc="-30"/>
              <a:t> </a:t>
            </a:r>
            <a:r>
              <a:rPr dirty="0" sz="2400" spc="-5"/>
              <a:t>Chomsky)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454515" cy="3776979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Seluruh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Dunia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bahkan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 Alam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semesta,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dapat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dikategorikan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dalam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tingkatan-tingkatan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bahasa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mulai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terendah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hingga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tertinggi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sebagai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berikut: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reguler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-10">
                <a:latin typeface="Calibri"/>
                <a:cs typeface="Calibri"/>
              </a:rPr>
              <a:t> bebas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konteks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Bahasa </a:t>
            </a:r>
            <a:r>
              <a:rPr dirty="0" sz="2800" spc="-30">
                <a:latin typeface="Calibri"/>
                <a:cs typeface="Calibri"/>
              </a:rPr>
              <a:t>konteks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sensitif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Unrestricted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Bahasa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enumerable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283209"/>
            <a:ext cx="60845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Gambaran</a:t>
            </a:r>
            <a:r>
              <a:rPr dirty="0" spc="-35"/>
              <a:t> </a:t>
            </a:r>
            <a:r>
              <a:rPr dirty="0" spc="-15"/>
              <a:t>cakupan</a:t>
            </a:r>
            <a:r>
              <a:rPr dirty="0" spc="-20"/>
              <a:t> </a:t>
            </a:r>
            <a:r>
              <a:rPr dirty="0"/>
              <a:t>bahasa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286255"/>
            <a:ext cx="9290304" cy="5218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9697" y="4143247"/>
            <a:ext cx="2168525" cy="11226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39090" marR="831215" indent="-278130">
              <a:lnSpc>
                <a:spcPts val="2080"/>
              </a:lnSpc>
              <a:spcBef>
                <a:spcPts val="235"/>
              </a:spcBef>
            </a:pPr>
            <a:r>
              <a:rPr dirty="0" baseline="3086" sz="2700">
                <a:solidFill>
                  <a:srgbClr val="FFFFFF"/>
                </a:solidFill>
                <a:latin typeface="Calibri"/>
                <a:cs typeface="Calibri"/>
              </a:rPr>
              <a:t>Bahasa</a:t>
            </a:r>
            <a:r>
              <a:rPr dirty="0" baseline="3086" sz="2700" spc="-14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3086" sz="2700" spc="-179">
                <a:solidFill>
                  <a:srgbClr val="FFFFFF"/>
                </a:solidFill>
                <a:latin typeface="Calibri"/>
                <a:cs typeface="Calibri"/>
              </a:rPr>
              <a:t>beb</a:t>
            </a:r>
            <a:r>
              <a:rPr dirty="0" sz="1800" spc="-120">
                <a:solidFill>
                  <a:srgbClr val="FFFFFF"/>
                </a:solidFill>
                <a:latin typeface="Calibri"/>
                <a:cs typeface="Calibri"/>
              </a:rPr>
              <a:t>\</a:t>
            </a:r>
            <a:r>
              <a:rPr dirty="0" baseline="3086" sz="2700" spc="-179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baseline="3086" sz="2700" spc="-59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konteks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Bahasa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konteks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sensitif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6207" y="3061461"/>
            <a:ext cx="6902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reguler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7653" y="3519042"/>
            <a:ext cx="1180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Bahasa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2266" y="3519042"/>
            <a:ext cx="11480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Bahasa Non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um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aslan.alwi</dc:creator>
  <dc:title>Bahasa Formal</dc:title>
  <dcterms:created xsi:type="dcterms:W3CDTF">2022-06-08T06:35:58Z</dcterms:created>
  <dcterms:modified xsi:type="dcterms:W3CDTF">2022-06-08T06:35:58Z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2022-06-08T00:00:00Z</vt:filetime>
  </property>
</Properties>
</file>