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ontserrat" panose="00000500000000000000" pitchFamily="2" charset="0"/>
      <p:regular r:id="rId12"/>
      <p:bold r:id="rId13"/>
      <p:italic r:id="rId14"/>
      <p:boldItalic r:id="rId15"/>
    </p:embeddedFont>
    <p:embeddedFont>
      <p:font typeface="Montserrat Light" panose="00000400000000000000" pitchFamily="2" charset="0"/>
      <p:regular r:id="rId16"/>
      <p:bold r:id="rId17"/>
      <p:italic r:id="rId18"/>
      <p:boldItalic r:id="rId19"/>
    </p:embeddedFont>
    <p:embeddedFont>
      <p:font typeface="Montserrat Medium" panose="000006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08ec59f9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08ec59f9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08ec59f9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08ec59f9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008ec59f9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008ec59f9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08ec59f9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008ec59f9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008ec59f9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008ec59f9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008ec59f9d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008ec59f9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008ec59f9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008ec59f9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008ec59f9d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008ec59f9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help@finos.org"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55537" y="-31237"/>
            <a:ext cx="9255070" cy="5205977"/>
          </a:xfrm>
          <a:prstGeom prst="rect">
            <a:avLst/>
          </a:prstGeom>
          <a:noFill/>
          <a:ln>
            <a:noFill/>
          </a:ln>
        </p:spPr>
      </p:pic>
      <p:sp>
        <p:nvSpPr>
          <p:cNvPr id="15" name="Google Shape;15;p2"/>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lvl1pPr lvl="0" rtl="0">
              <a:spcBef>
                <a:spcPts val="0"/>
              </a:spcBef>
              <a:spcAft>
                <a:spcPts val="0"/>
              </a:spcAft>
              <a:buClr>
                <a:srgbClr val="0086BF"/>
              </a:buClr>
              <a:buSzPts val="2300"/>
              <a:buNone/>
              <a:defRPr sz="2300">
                <a:solidFill>
                  <a:srgbClr val="0086B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lvl1pPr lvl="0" rtl="0">
              <a:lnSpc>
                <a:spcPct val="100000"/>
              </a:lnSpc>
              <a:spcBef>
                <a:spcPts val="0"/>
              </a:spcBef>
              <a:spcAft>
                <a:spcPts val="0"/>
              </a:spcAft>
              <a:buClr>
                <a:srgbClr val="0086BF"/>
              </a:buClr>
              <a:buSzPts val="1400"/>
              <a:buNone/>
              <a:defRPr sz="1400">
                <a:solidFill>
                  <a:srgbClr val="0086B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7" name="Google Shape;17;p2"/>
          <p:cNvPicPr preferRelativeResize="0"/>
          <p:nvPr/>
        </p:nvPicPr>
        <p:blipFill rotWithShape="1">
          <a:blip r:embed="rId3">
            <a:alphaModFix/>
          </a:blip>
          <a:srcRect t="39694" b="108"/>
          <a:stretch/>
        </p:blipFill>
        <p:spPr>
          <a:xfrm>
            <a:off x="599975" y="490001"/>
            <a:ext cx="1078675" cy="944576"/>
          </a:xfrm>
          <a:prstGeom prst="rect">
            <a:avLst/>
          </a:prstGeom>
          <a:noFill/>
          <a:ln>
            <a:noFill/>
          </a:ln>
        </p:spPr>
      </p:pic>
      <p:pic>
        <p:nvPicPr>
          <p:cNvPr id="18" name="Google Shape;18;p2"/>
          <p:cNvPicPr preferRelativeResize="0"/>
          <p:nvPr/>
        </p:nvPicPr>
        <p:blipFill rotWithShape="1">
          <a:blip r:embed="rId4">
            <a:alphaModFix/>
          </a:blip>
          <a:srcRect r="10241" b="17518"/>
          <a:stretch/>
        </p:blipFill>
        <p:spPr>
          <a:xfrm>
            <a:off x="5504475" y="-31225"/>
            <a:ext cx="3695051" cy="5205972"/>
          </a:xfrm>
          <a:prstGeom prst="rect">
            <a:avLst/>
          </a:prstGeom>
          <a:noFill/>
          <a:ln>
            <a:noFill/>
          </a:ln>
        </p:spPr>
      </p:pic>
      <p:pic>
        <p:nvPicPr>
          <p:cNvPr id="19" name="Google Shape;19;p2"/>
          <p:cNvPicPr preferRelativeResize="0"/>
          <p:nvPr/>
        </p:nvPicPr>
        <p:blipFill>
          <a:blip r:embed="rId5">
            <a:alphaModFix/>
          </a:blip>
          <a:stretch>
            <a:fillRect/>
          </a:stretch>
        </p:blipFill>
        <p:spPr>
          <a:xfrm>
            <a:off x="599975" y="4092375"/>
            <a:ext cx="1498674" cy="5033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orient="horz" pos="2268">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3"/>
          <p:cNvSpPr txBox="1"/>
          <p:nvPr/>
        </p:nvSpPr>
        <p:spPr>
          <a:xfrm>
            <a:off x="311698" y="1042350"/>
            <a:ext cx="8491500" cy="3416400"/>
          </a:xfrm>
          <a:prstGeom prst="rect">
            <a:avLst/>
          </a:prstGeom>
          <a:noFill/>
          <a:ln>
            <a:noFill/>
          </a:ln>
        </p:spPr>
        <p:txBody>
          <a:bodyPr spcFirstLastPara="1" wrap="square" lIns="68575" tIns="34275" rIns="68575" bIns="34275" anchor="b" anchorCtr="0">
            <a:noAutofit/>
          </a:bodyPr>
          <a:lstStyle/>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This deck template was created by FINOS for the exclusive use of FINOS Project teams. If you have any questions about correct use of this template, please contact </a:t>
            </a:r>
            <a:r>
              <a:rPr lang="en" sz="1100" u="sng">
                <a:solidFill>
                  <a:schemeClr val="hlink"/>
                </a:solidFill>
                <a:latin typeface="Montserrat"/>
                <a:ea typeface="Montserrat"/>
                <a:cs typeface="Montserrat"/>
                <a:sym typeface="Montserrat"/>
                <a:hlinkClick r:id="rId2"/>
              </a:rPr>
              <a:t>help@finos.org</a:t>
            </a:r>
            <a:r>
              <a:rPr lang="en" sz="1100">
                <a:solidFill>
                  <a:srgbClr val="0086BF"/>
                </a:solidFill>
                <a:latin typeface="Montserrat"/>
                <a:ea typeface="Montserrat"/>
                <a:cs typeface="Montserrat"/>
                <a:sym typeface="Montserrat"/>
              </a:rPr>
              <a:t>. </a:t>
            </a:r>
            <a:endParaRPr sz="1100">
              <a:solidFill>
                <a:srgbClr val="0086BF"/>
              </a:solidFill>
              <a:latin typeface="Montserrat"/>
              <a:ea typeface="Montserrat"/>
              <a:cs typeface="Montserrat"/>
              <a:sym typeface="Montserrat"/>
            </a:endParaRPr>
          </a:p>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Consistent use of FINOS Project logos and assets helps people easily identify references to FINOS and protects our trademarks. It is important that your marketing materials use FINOS standards and use our approved assets correctly. The content in this document does not represent the views of FINOS or the Linux Foundation staff.</a:t>
            </a:r>
            <a:endParaRPr sz="1100">
              <a:solidFill>
                <a:srgbClr val="0086B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p:cSld name="TITLE_AND_BODY_2">
    <p:spTree>
      <p:nvGrpSpPr>
        <p:cNvPr id="1" name="Shape 23"/>
        <p:cNvGrpSpPr/>
        <p:nvPr/>
      </p:nvGrpSpPr>
      <p:grpSpPr>
        <a:xfrm>
          <a:off x="0" y="0"/>
          <a:ext cx="0" cy="0"/>
          <a:chOff x="0" y="0"/>
          <a:chExt cx="0" cy="0"/>
        </a:xfrm>
      </p:grpSpPr>
      <p:sp>
        <p:nvSpPr>
          <p:cNvPr id="24" name="Google Shape;24;p4"/>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p:nvPr/>
        </p:nvSpPr>
        <p:spPr>
          <a:xfrm>
            <a:off x="311700" y="271875"/>
            <a:ext cx="6227100" cy="5727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2700">
                <a:solidFill>
                  <a:schemeClr val="accent1"/>
                </a:solidFill>
                <a:latin typeface="Montserrat Light"/>
                <a:ea typeface="Montserrat Light"/>
                <a:cs typeface="Montserrat Light"/>
                <a:sym typeface="Montserrat Light"/>
              </a:rPr>
              <a:t>Antitrust Policy Notice</a:t>
            </a:r>
            <a:endParaRPr sz="2700" i="0" u="none" strike="noStrike" cap="none">
              <a:solidFill>
                <a:schemeClr val="accent1"/>
              </a:solidFill>
              <a:latin typeface="Montserrat Light"/>
              <a:ea typeface="Montserrat Light"/>
              <a:cs typeface="Montserrat Light"/>
              <a:sym typeface="Montserrat Light"/>
            </a:endParaRPr>
          </a:p>
        </p:txBody>
      </p:sp>
      <p:sp>
        <p:nvSpPr>
          <p:cNvPr id="26" name="Google Shape;26;p4"/>
          <p:cNvSpPr txBox="1"/>
          <p:nvPr/>
        </p:nvSpPr>
        <p:spPr>
          <a:xfrm>
            <a:off x="311698" y="1042350"/>
            <a:ext cx="8491500" cy="3416400"/>
          </a:xfrm>
          <a:prstGeom prst="rect">
            <a:avLst/>
          </a:prstGeom>
          <a:noFill/>
          <a:ln>
            <a:noFill/>
          </a:ln>
        </p:spPr>
        <p:txBody>
          <a:bodyPr spcFirstLastPara="1" wrap="square" lIns="68575" tIns="34275" rIns="68575" bIns="34275" anchor="t" anchorCtr="0">
            <a:noAutofit/>
          </a:bodyPr>
          <a:lstStyle/>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sz="1400" i="0" u="none" strike="noStrike" cap="none">
              <a:solidFill>
                <a:srgbClr val="0086BF"/>
              </a:solidFill>
              <a:latin typeface="Montserrat"/>
              <a:ea typeface="Montserrat"/>
              <a:cs typeface="Montserrat"/>
              <a:sym typeface="Montserrat"/>
            </a:endParaRPr>
          </a:p>
          <a:p>
            <a:pPr marL="457200" marR="0" lvl="0" indent="0" algn="l" rtl="0">
              <a:lnSpc>
                <a:spcPct val="90000"/>
              </a:lnSpc>
              <a:spcBef>
                <a:spcPts val="0"/>
              </a:spcBef>
              <a:spcAft>
                <a:spcPts val="0"/>
              </a:spcAft>
              <a:buNone/>
            </a:pPr>
            <a:endParaRPr sz="1400">
              <a:solidFill>
                <a:srgbClr val="0086BF"/>
              </a:solidFill>
              <a:latin typeface="Montserrat"/>
              <a:ea typeface="Montserrat"/>
              <a:cs typeface="Montserrat"/>
              <a:sym typeface="Montserrat"/>
            </a:endParaRPr>
          </a:p>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sz="1400">
              <a:solidFill>
                <a:srgbClr val="0086B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1">
  <p:cSld name="TITLE_AND_BODY_1">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5"/>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0" name="Google Shape;30;p5"/>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in 2 Columns" type="twoColTx">
  <p:cSld name="TITLE_AND_TWO_COLUMN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6"/>
          <p:cNvSpPr txBox="1">
            <a:spLocks noGrp="1"/>
          </p:cNvSpPr>
          <p:nvPr>
            <p:ph type="body" idx="1"/>
          </p:nvPr>
        </p:nvSpPr>
        <p:spPr>
          <a:xfrm>
            <a:off x="311703"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4" name="Google Shape;34;p6"/>
          <p:cNvSpPr txBox="1">
            <a:spLocks noGrp="1"/>
          </p:cNvSpPr>
          <p:nvPr>
            <p:ph type="body" idx="2"/>
          </p:nvPr>
        </p:nvSpPr>
        <p:spPr>
          <a:xfrm>
            <a:off x="4744862"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5" name="Google Shape;35;p6"/>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36"/>
        <p:cNvGrpSpPr/>
        <p:nvPr/>
      </p:nvGrpSpPr>
      <p:grpSpPr>
        <a:xfrm>
          <a:off x="0" y="0"/>
          <a:ext cx="0" cy="0"/>
          <a:chOff x="0" y="0"/>
          <a:chExt cx="0" cy="0"/>
        </a:xfrm>
      </p:grpSpPr>
      <p:sp>
        <p:nvSpPr>
          <p:cNvPr id="37" name="Google Shape;37;p7"/>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Gold 1">
  <p:cSld name="CUSTOM_1_2">
    <p:spTree>
      <p:nvGrpSpPr>
        <p:cNvPr id="1" name="Shape 38"/>
        <p:cNvGrpSpPr/>
        <p:nvPr/>
      </p:nvGrpSpPr>
      <p:grpSpPr>
        <a:xfrm>
          <a:off x="0" y="0"/>
          <a:ext cx="0" cy="0"/>
          <a:chOff x="0" y="0"/>
          <a:chExt cx="0" cy="0"/>
        </a:xfrm>
      </p:grpSpPr>
      <p:pic>
        <p:nvPicPr>
          <p:cNvPr id="39" name="Google Shape;39;p8"/>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40" name="Google Shape;40;p8"/>
          <p:cNvSpPr txBox="1">
            <a:spLocks noGrp="1"/>
          </p:cNvSpPr>
          <p:nvPr>
            <p:ph type="title"/>
          </p:nvPr>
        </p:nvSpPr>
        <p:spPr>
          <a:xfrm>
            <a:off x="860092" y="1711069"/>
            <a:ext cx="4634700" cy="1288200"/>
          </a:xfrm>
          <a:prstGeom prst="rect">
            <a:avLst/>
          </a:prstGeom>
        </p:spPr>
        <p:txBody>
          <a:bodyPr spcFirstLastPara="1" wrap="square" lIns="91400" tIns="91400" rIns="91400" bIns="91400" anchor="t" anchorCtr="0">
            <a:noAutofit/>
          </a:bodyPr>
          <a:lstStyle>
            <a:lvl1pPr lvl="0" rtl="0">
              <a:spcBef>
                <a:spcPts val="0"/>
              </a:spcBef>
              <a:spcAft>
                <a:spcPts val="0"/>
              </a:spcAft>
              <a:buNone/>
              <a:defRPr sz="3600">
                <a:solidFill>
                  <a:srgbClr val="0086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 name="Google Shape;41;p8"/>
          <p:cNvSpPr txBox="1">
            <a:spLocks noGrp="1"/>
          </p:cNvSpPr>
          <p:nvPr>
            <p:ph type="subTitle" idx="1"/>
          </p:nvPr>
        </p:nvSpPr>
        <p:spPr>
          <a:xfrm>
            <a:off x="860355" y="3044531"/>
            <a:ext cx="4634700" cy="1043400"/>
          </a:xfrm>
          <a:prstGeom prst="rect">
            <a:avLst/>
          </a:prstGeom>
        </p:spPr>
        <p:txBody>
          <a:bodyPr spcFirstLastPara="1" wrap="square" lIns="91400" tIns="91400" rIns="91400" bIns="91400" anchor="t" anchorCtr="0">
            <a:noAutofit/>
          </a:bodyPr>
          <a:lstStyle>
            <a:lvl1pPr lvl="0" rtl="0">
              <a:spcBef>
                <a:spcPts val="0"/>
              </a:spcBef>
              <a:spcAft>
                <a:spcPts val="0"/>
              </a:spcAft>
              <a:buNone/>
              <a:defRPr sz="2700">
                <a:solidFill>
                  <a:srgbClr val="888888"/>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2" name="Google Shape;42;p8"/>
          <p:cNvSpPr/>
          <p:nvPr/>
        </p:nvSpPr>
        <p:spPr>
          <a:xfrm rot="10800000" flipH="1">
            <a:off x="0" y="0"/>
            <a:ext cx="4351200" cy="1364100"/>
          </a:xfrm>
          <a:prstGeom prst="rtTriangle">
            <a:avLst/>
          </a:prstGeom>
          <a:solidFill>
            <a:srgbClr val="008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flipH="1">
            <a:off x="4792800" y="3779400"/>
            <a:ext cx="4351200" cy="1364100"/>
          </a:xfrm>
          <a:prstGeom prst="rtTriangle">
            <a:avLst/>
          </a:prstGeom>
          <a:solidFill>
            <a:srgbClr val="00B5E2">
              <a:alpha val="83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p:nvPr/>
        </p:nvSpPr>
        <p:spPr>
          <a:xfrm rot="-5400000" flipH="1">
            <a:off x="7757100" y="22800"/>
            <a:ext cx="1409700" cy="13641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Blue">
  <p:cSld name="CUSTOM_2">
    <p:spTree>
      <p:nvGrpSpPr>
        <p:cNvPr id="1" name="Shape 46"/>
        <p:cNvGrpSpPr/>
        <p:nvPr/>
      </p:nvGrpSpPr>
      <p:grpSpPr>
        <a:xfrm>
          <a:off x="0" y="0"/>
          <a:ext cx="0" cy="0"/>
          <a:chOff x="0" y="0"/>
          <a:chExt cx="0" cy="0"/>
        </a:xfrm>
      </p:grpSpPr>
      <p:pic>
        <p:nvPicPr>
          <p:cNvPr id="47" name="Google Shape;47;p9"/>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48" name="Google Shape;48;p9"/>
          <p:cNvSpPr txBox="1"/>
          <p:nvPr/>
        </p:nvSpPr>
        <p:spPr>
          <a:xfrm>
            <a:off x="6827008" y="3822769"/>
            <a:ext cx="1896000" cy="929400"/>
          </a:xfrm>
          <a:prstGeom prst="rect">
            <a:avLst/>
          </a:prstGeom>
          <a:noFill/>
          <a:ln>
            <a:noFill/>
          </a:ln>
        </p:spPr>
        <p:txBody>
          <a:bodyPr spcFirstLastPara="1" wrap="square" lIns="68575" tIns="68575" rIns="68575" bIns="68575" anchor="b" anchorCtr="0">
            <a:noAutofit/>
          </a:bodyPr>
          <a:lstStyle/>
          <a:p>
            <a:pPr marL="0" lvl="0" indent="0" algn="r" rtl="0">
              <a:spcBef>
                <a:spcPts val="0"/>
              </a:spcBef>
              <a:spcAft>
                <a:spcPts val="0"/>
              </a:spcAft>
              <a:buNone/>
            </a:pPr>
            <a:r>
              <a:rPr lang="en" sz="1400">
                <a:solidFill>
                  <a:srgbClr val="0086BF"/>
                </a:solidFill>
                <a:latin typeface="Montserrat Medium"/>
                <a:ea typeface="Montserrat Medium"/>
                <a:cs typeface="Montserrat Medium"/>
                <a:sym typeface="Montserrat Medium"/>
              </a:rPr>
              <a:t>finos.org</a:t>
            </a:r>
            <a:endParaRPr sz="1400">
              <a:solidFill>
                <a:srgbClr val="0086BF"/>
              </a:solidFill>
              <a:latin typeface="Montserrat Medium"/>
              <a:ea typeface="Montserrat Medium"/>
              <a:cs typeface="Montserrat Medium"/>
              <a:sym typeface="Montserrat Medium"/>
            </a:endParaRPr>
          </a:p>
        </p:txBody>
      </p:sp>
      <p:sp>
        <p:nvSpPr>
          <p:cNvPr id="49" name="Google Shape;49;p9"/>
          <p:cNvSpPr txBox="1">
            <a:spLocks noGrp="1"/>
          </p:cNvSpPr>
          <p:nvPr>
            <p:ph type="title"/>
          </p:nvPr>
        </p:nvSpPr>
        <p:spPr>
          <a:xfrm>
            <a:off x="342986" y="3514519"/>
            <a:ext cx="3243300" cy="1282500"/>
          </a:xfrm>
          <a:prstGeom prst="rect">
            <a:avLst/>
          </a:prstGeom>
        </p:spPr>
        <p:txBody>
          <a:bodyPr spcFirstLastPara="1" wrap="square" lIns="91400" tIns="91400" rIns="91400" bIns="91400" anchor="b" anchorCtr="0">
            <a:noAutofit/>
          </a:bodyPr>
          <a:lstStyle>
            <a:lvl1pPr lvl="0" rtl="0">
              <a:lnSpc>
                <a:spcPct val="112000"/>
              </a:lnSpc>
              <a:spcBef>
                <a:spcPts val="0"/>
              </a:spcBef>
              <a:spcAft>
                <a:spcPts val="0"/>
              </a:spcAft>
              <a:buNone/>
              <a:defRPr sz="1400">
                <a:solidFill>
                  <a:srgbClr val="0086BF"/>
                </a:solidFill>
              </a:defRPr>
            </a:lvl1pPr>
            <a:lvl2pPr lvl="1" rtl="0">
              <a:spcBef>
                <a:spcPts val="0"/>
              </a:spcBef>
              <a:spcAft>
                <a:spcPts val="0"/>
              </a:spcAft>
              <a:buNone/>
              <a:defRPr sz="1500">
                <a:solidFill>
                  <a:srgbClr val="0086BF"/>
                </a:solidFill>
              </a:defRPr>
            </a:lvl2pPr>
            <a:lvl3pPr lvl="2" rtl="0">
              <a:spcBef>
                <a:spcPts val="0"/>
              </a:spcBef>
              <a:spcAft>
                <a:spcPts val="0"/>
              </a:spcAft>
              <a:buNone/>
              <a:defRPr sz="1500">
                <a:solidFill>
                  <a:srgbClr val="0086BF"/>
                </a:solidFill>
              </a:defRPr>
            </a:lvl3pPr>
            <a:lvl4pPr lvl="3" rtl="0">
              <a:spcBef>
                <a:spcPts val="0"/>
              </a:spcBef>
              <a:spcAft>
                <a:spcPts val="0"/>
              </a:spcAft>
              <a:buNone/>
              <a:defRPr sz="1500">
                <a:solidFill>
                  <a:srgbClr val="0086BF"/>
                </a:solidFill>
              </a:defRPr>
            </a:lvl4pPr>
            <a:lvl5pPr lvl="4" rtl="0">
              <a:spcBef>
                <a:spcPts val="0"/>
              </a:spcBef>
              <a:spcAft>
                <a:spcPts val="0"/>
              </a:spcAft>
              <a:buNone/>
              <a:defRPr sz="1500">
                <a:solidFill>
                  <a:srgbClr val="0086BF"/>
                </a:solidFill>
              </a:defRPr>
            </a:lvl5pPr>
            <a:lvl6pPr lvl="5" rtl="0">
              <a:spcBef>
                <a:spcPts val="0"/>
              </a:spcBef>
              <a:spcAft>
                <a:spcPts val="0"/>
              </a:spcAft>
              <a:buNone/>
              <a:defRPr sz="1500">
                <a:solidFill>
                  <a:srgbClr val="0086BF"/>
                </a:solidFill>
              </a:defRPr>
            </a:lvl6pPr>
            <a:lvl7pPr lvl="6" rtl="0">
              <a:spcBef>
                <a:spcPts val="0"/>
              </a:spcBef>
              <a:spcAft>
                <a:spcPts val="0"/>
              </a:spcAft>
              <a:buNone/>
              <a:defRPr sz="1500">
                <a:solidFill>
                  <a:srgbClr val="0086BF"/>
                </a:solidFill>
              </a:defRPr>
            </a:lvl7pPr>
            <a:lvl8pPr lvl="7" rtl="0">
              <a:spcBef>
                <a:spcPts val="0"/>
              </a:spcBef>
              <a:spcAft>
                <a:spcPts val="0"/>
              </a:spcAft>
              <a:buNone/>
              <a:defRPr sz="1500">
                <a:solidFill>
                  <a:srgbClr val="0086BF"/>
                </a:solidFill>
              </a:defRPr>
            </a:lvl8pPr>
            <a:lvl9pPr lvl="8" rtl="0">
              <a:spcBef>
                <a:spcPts val="0"/>
              </a:spcBef>
              <a:spcAft>
                <a:spcPts val="0"/>
              </a:spcAft>
              <a:buNone/>
              <a:defRPr sz="1500">
                <a:solidFill>
                  <a:srgbClr val="0086BF"/>
                </a:solidFill>
              </a:defRPr>
            </a:lvl9pPr>
          </a:lstStyle>
          <a:p>
            <a:endParaRPr/>
          </a:p>
        </p:txBody>
      </p:sp>
      <p:pic>
        <p:nvPicPr>
          <p:cNvPr id="50" name="Google Shape;50;p9"/>
          <p:cNvPicPr preferRelativeResize="0"/>
          <p:nvPr/>
        </p:nvPicPr>
        <p:blipFill rotWithShape="1">
          <a:blip r:embed="rId3">
            <a:alphaModFix/>
          </a:blip>
          <a:srcRect t="109" b="109"/>
          <a:stretch/>
        </p:blipFill>
        <p:spPr>
          <a:xfrm>
            <a:off x="414891" y="405263"/>
            <a:ext cx="1078668" cy="1565664"/>
          </a:xfrm>
          <a:prstGeom prst="rect">
            <a:avLst/>
          </a:prstGeom>
          <a:noFill/>
          <a:ln>
            <a:noFill/>
          </a:ln>
        </p:spPr>
      </p:pic>
      <p:sp>
        <p:nvSpPr>
          <p:cNvPr id="51" name="Google Shape;51;p9"/>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pic>
        <p:nvPicPr>
          <p:cNvPr id="52" name="Google Shape;52;p9"/>
          <p:cNvPicPr preferRelativeResize="0"/>
          <p:nvPr/>
        </p:nvPicPr>
        <p:blipFill>
          <a:blip r:embed="rId4">
            <a:alphaModFix/>
          </a:blip>
          <a:stretch>
            <a:fillRect/>
          </a:stretch>
        </p:blipFill>
        <p:spPr>
          <a:xfrm>
            <a:off x="7266925" y="405275"/>
            <a:ext cx="1498674" cy="503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Side Bar">
  <p:cSld name="TITLE_AND_TWO_COLUMNS_1">
    <p:spTree>
      <p:nvGrpSpPr>
        <p:cNvPr id="1" name="Shape 53"/>
        <p:cNvGrpSpPr/>
        <p:nvPr/>
      </p:nvGrpSpPr>
      <p:grpSpPr>
        <a:xfrm>
          <a:off x="0" y="0"/>
          <a:ext cx="0" cy="0"/>
          <a:chOff x="0" y="0"/>
          <a:chExt cx="0" cy="0"/>
        </a:xfrm>
      </p:grpSpPr>
      <p:sp>
        <p:nvSpPr>
          <p:cNvPr id="54" name="Google Shape;54;p10"/>
          <p:cNvSpPr/>
          <p:nvPr/>
        </p:nvSpPr>
        <p:spPr>
          <a:xfrm>
            <a:off x="6665050" y="0"/>
            <a:ext cx="2481300" cy="4654500"/>
          </a:xfrm>
          <a:prstGeom prst="rect">
            <a:avLst/>
          </a:prstGeom>
          <a:solidFill>
            <a:srgbClr val="6BCA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i="0" u="none" strike="noStrike" cap="none">
              <a:solidFill>
                <a:srgbClr val="FFFFFF"/>
              </a:solidFill>
              <a:latin typeface="Montserrat Light"/>
              <a:ea typeface="Montserrat Light"/>
              <a:cs typeface="Montserrat Light"/>
              <a:sym typeface="Montserrat Light"/>
            </a:endParaRPr>
          </a:p>
        </p:txBody>
      </p:sp>
      <p:sp>
        <p:nvSpPr>
          <p:cNvPr id="55" name="Google Shape;55;p10"/>
          <p:cNvSpPr txBox="1">
            <a:spLocks noGrp="1"/>
          </p:cNvSpPr>
          <p:nvPr>
            <p:ph type="title"/>
          </p:nvPr>
        </p:nvSpPr>
        <p:spPr>
          <a:xfrm>
            <a:off x="311700" y="231625"/>
            <a:ext cx="62271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0"/>
          <p:cNvSpPr txBox="1">
            <a:spLocks noGrp="1"/>
          </p:cNvSpPr>
          <p:nvPr>
            <p:ph type="body" idx="1"/>
          </p:nvPr>
        </p:nvSpPr>
        <p:spPr>
          <a:xfrm>
            <a:off x="311705" y="1042350"/>
            <a:ext cx="60810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57" name="Google Shape;57;p10"/>
          <p:cNvSpPr txBox="1">
            <a:spLocks noGrp="1"/>
          </p:cNvSpPr>
          <p:nvPr>
            <p:ph type="body" idx="2"/>
          </p:nvPr>
        </p:nvSpPr>
        <p:spPr>
          <a:xfrm>
            <a:off x="6855684" y="879163"/>
            <a:ext cx="2103900" cy="2458200"/>
          </a:xfrm>
          <a:prstGeom prst="rect">
            <a:avLst/>
          </a:prstGeom>
        </p:spPr>
        <p:txBody>
          <a:bodyPr spcFirstLastPara="1" wrap="square" lIns="91400" tIns="91400" rIns="91400" bIns="91400"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58" name="Google Shape;58;p10"/>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0"/>
          <p:cNvSpPr txBox="1">
            <a:spLocks noGrp="1"/>
          </p:cNvSpPr>
          <p:nvPr>
            <p:ph type="subTitle" idx="3"/>
          </p:nvPr>
        </p:nvSpPr>
        <p:spPr>
          <a:xfrm>
            <a:off x="6855684" y="292906"/>
            <a:ext cx="2103900" cy="572700"/>
          </a:xfrm>
          <a:prstGeom prst="rect">
            <a:avLst/>
          </a:prstGeom>
        </p:spPr>
        <p:txBody>
          <a:bodyPr spcFirstLastPara="1" wrap="square" lIns="91400" tIns="91400" rIns="91400" bIns="91400" anchor="t" anchorCtr="0">
            <a:noAutofit/>
          </a:bodyPr>
          <a:lstStyle>
            <a:lvl1pPr lvl="0" rtl="0">
              <a:spcBef>
                <a:spcPts val="0"/>
              </a:spcBef>
              <a:spcAft>
                <a:spcPts val="0"/>
              </a:spcAft>
              <a:buNone/>
              <a:defRPr sz="1200" b="1">
                <a:solidFill>
                  <a:srgbClr val="FFFFFF"/>
                </a:solidFill>
                <a:latin typeface="Montserrat"/>
                <a:ea typeface="Montserrat"/>
                <a:cs typeface="Montserrat"/>
                <a:sym typeface="Montserrat"/>
              </a:defRPr>
            </a:lvl1pPr>
            <a:lvl2pPr lvl="1" rtl="0">
              <a:spcBef>
                <a:spcPts val="800"/>
              </a:spcBef>
              <a:spcAft>
                <a:spcPts val="0"/>
              </a:spcAft>
              <a:buNone/>
              <a:defRPr sz="1200" b="1">
                <a:solidFill>
                  <a:srgbClr val="FFFFFF"/>
                </a:solidFill>
                <a:latin typeface="Montserrat"/>
                <a:ea typeface="Montserrat"/>
                <a:cs typeface="Montserrat"/>
                <a:sym typeface="Montserrat"/>
              </a:defRPr>
            </a:lvl2pPr>
            <a:lvl3pPr lvl="2" rtl="0">
              <a:spcBef>
                <a:spcPts val="800"/>
              </a:spcBef>
              <a:spcAft>
                <a:spcPts val="0"/>
              </a:spcAft>
              <a:buNone/>
              <a:defRPr sz="1200" b="1">
                <a:solidFill>
                  <a:srgbClr val="FFFFFF"/>
                </a:solidFill>
                <a:latin typeface="Montserrat"/>
                <a:ea typeface="Montserrat"/>
                <a:cs typeface="Montserrat"/>
                <a:sym typeface="Montserrat"/>
              </a:defRPr>
            </a:lvl3pPr>
            <a:lvl4pPr lvl="3" rtl="0">
              <a:spcBef>
                <a:spcPts val="800"/>
              </a:spcBef>
              <a:spcAft>
                <a:spcPts val="0"/>
              </a:spcAft>
              <a:buNone/>
              <a:defRPr sz="1200" b="1">
                <a:solidFill>
                  <a:srgbClr val="FFFFFF"/>
                </a:solidFill>
                <a:latin typeface="Montserrat"/>
                <a:ea typeface="Montserrat"/>
                <a:cs typeface="Montserrat"/>
                <a:sym typeface="Montserrat"/>
              </a:defRPr>
            </a:lvl4pPr>
            <a:lvl5pPr lvl="4" rtl="0">
              <a:spcBef>
                <a:spcPts val="800"/>
              </a:spcBef>
              <a:spcAft>
                <a:spcPts val="0"/>
              </a:spcAft>
              <a:buNone/>
              <a:defRPr sz="1200" b="1">
                <a:solidFill>
                  <a:srgbClr val="FFFFFF"/>
                </a:solidFill>
                <a:latin typeface="Montserrat"/>
                <a:ea typeface="Montserrat"/>
                <a:cs typeface="Montserrat"/>
                <a:sym typeface="Montserrat"/>
              </a:defRPr>
            </a:lvl5pPr>
            <a:lvl6pPr lvl="5" rtl="0">
              <a:spcBef>
                <a:spcPts val="800"/>
              </a:spcBef>
              <a:spcAft>
                <a:spcPts val="0"/>
              </a:spcAft>
              <a:buNone/>
              <a:defRPr sz="1200" b="1">
                <a:solidFill>
                  <a:srgbClr val="FFFFFF"/>
                </a:solidFill>
                <a:latin typeface="Montserrat"/>
                <a:ea typeface="Montserrat"/>
                <a:cs typeface="Montserrat"/>
                <a:sym typeface="Montserrat"/>
              </a:defRPr>
            </a:lvl6pPr>
            <a:lvl7pPr lvl="6" rtl="0">
              <a:spcBef>
                <a:spcPts val="800"/>
              </a:spcBef>
              <a:spcAft>
                <a:spcPts val="0"/>
              </a:spcAft>
              <a:buNone/>
              <a:defRPr sz="1200" b="1">
                <a:solidFill>
                  <a:srgbClr val="FFFFFF"/>
                </a:solidFill>
                <a:latin typeface="Montserrat"/>
                <a:ea typeface="Montserrat"/>
                <a:cs typeface="Montserrat"/>
                <a:sym typeface="Montserrat"/>
              </a:defRPr>
            </a:lvl7pPr>
            <a:lvl8pPr lvl="7" rtl="0">
              <a:spcBef>
                <a:spcPts val="800"/>
              </a:spcBef>
              <a:spcAft>
                <a:spcPts val="0"/>
              </a:spcAft>
              <a:buNone/>
              <a:defRPr sz="1200" b="1">
                <a:solidFill>
                  <a:srgbClr val="FFFFFF"/>
                </a:solidFill>
                <a:latin typeface="Montserrat"/>
                <a:ea typeface="Montserrat"/>
                <a:cs typeface="Montserrat"/>
                <a:sym typeface="Montserrat"/>
              </a:defRPr>
            </a:lvl8pPr>
            <a:lvl9pPr lvl="8" rtl="0">
              <a:spcBef>
                <a:spcPts val="800"/>
              </a:spcBef>
              <a:spcAft>
                <a:spcPts val="800"/>
              </a:spcAft>
              <a:buNone/>
              <a:defRPr sz="1200" b="1">
                <a:solidFill>
                  <a:srgbClr val="FFFFFF"/>
                </a:solidFill>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4700725"/>
            <a:ext cx="9144000" cy="442800"/>
          </a:xfrm>
          <a:prstGeom prst="rect">
            <a:avLst/>
          </a:prstGeom>
          <a:solidFill>
            <a:srgbClr val="00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88888"/>
              </a:solidFill>
            </a:endParaRPr>
          </a:p>
        </p:txBody>
      </p:sp>
      <p:sp>
        <p:nvSpPr>
          <p:cNvPr id="7" name="Google Shape;7;p1"/>
          <p:cNvSpPr txBox="1"/>
          <p:nvPr/>
        </p:nvSpPr>
        <p:spPr>
          <a:xfrm>
            <a:off x="5724476" y="4869474"/>
            <a:ext cx="3086700" cy="273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800">
                <a:solidFill>
                  <a:srgbClr val="FFFFFF"/>
                </a:solidFill>
                <a:latin typeface="Montserrat Light"/>
                <a:ea typeface="Montserrat Light"/>
                <a:cs typeface="Montserrat Light"/>
                <a:sym typeface="Montserrat Light"/>
              </a:rPr>
              <a:t>finos.</a:t>
            </a:r>
            <a:r>
              <a:rPr lang="en" sz="800" b="0" i="0" u="none" strike="noStrike" cap="none">
                <a:solidFill>
                  <a:srgbClr val="FFFFFF"/>
                </a:solidFill>
                <a:latin typeface="Montserrat Light"/>
                <a:ea typeface="Montserrat Light"/>
                <a:cs typeface="Montserrat Light"/>
                <a:sym typeface="Montserrat Light"/>
              </a:rPr>
              <a:t>org</a:t>
            </a:r>
            <a:endParaRPr sz="800" b="0" i="0" u="none" strike="noStrike" cap="none">
              <a:solidFill>
                <a:srgbClr val="FFFFFF"/>
              </a:solidFill>
              <a:latin typeface="Montserrat Light"/>
              <a:ea typeface="Montserrat Light"/>
              <a:cs typeface="Montserrat Light"/>
              <a:sym typeface="Montserrat Light"/>
            </a:endParaRPr>
          </a:p>
        </p:txBody>
      </p:sp>
      <p:sp>
        <p:nvSpPr>
          <p:cNvPr id="8" name="Google Shape;8;p1"/>
          <p:cNvSpPr txBox="1"/>
          <p:nvPr/>
        </p:nvSpPr>
        <p:spPr>
          <a:xfrm>
            <a:off x="1042268" y="4869474"/>
            <a:ext cx="3086700" cy="273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800" b="0" i="0" u="none" strike="noStrike" cap="none">
                <a:solidFill>
                  <a:srgbClr val="FFFFFF"/>
                </a:solidFill>
                <a:latin typeface="Montserrat Light"/>
                <a:ea typeface="Montserrat Light"/>
                <a:cs typeface="Montserrat Light"/>
                <a:sym typeface="Montserrat Light"/>
              </a:rPr>
              <a:t>Fintech Open Source Foundation</a:t>
            </a:r>
            <a:endParaRPr sz="800" b="0" i="0" u="none" strike="noStrike" cap="none">
              <a:solidFill>
                <a:srgbClr val="FFFFFF"/>
              </a:solidFill>
              <a:latin typeface="Montserrat Light"/>
              <a:ea typeface="Montserrat Light"/>
              <a:cs typeface="Montserrat Light"/>
              <a:sym typeface="Montserrat Light"/>
            </a:endParaRPr>
          </a:p>
        </p:txBody>
      </p:sp>
      <p:pic>
        <p:nvPicPr>
          <p:cNvPr id="9" name="Google Shape;9;p1"/>
          <p:cNvPicPr preferRelativeResize="0"/>
          <p:nvPr/>
        </p:nvPicPr>
        <p:blipFill rotWithShape="1">
          <a:blip r:embed="rId11">
            <a:alphaModFix/>
          </a:blip>
          <a:srcRect b="72172"/>
          <a:stretch/>
        </p:blipFill>
        <p:spPr>
          <a:xfrm>
            <a:off x="325125" y="4869475"/>
            <a:ext cx="919201" cy="205824"/>
          </a:xfrm>
          <a:prstGeom prst="rect">
            <a:avLst/>
          </a:prstGeom>
          <a:noFill/>
          <a:ln>
            <a:noFill/>
          </a:ln>
        </p:spPr>
      </p:pic>
      <p:sp>
        <p:nvSpPr>
          <p:cNvPr id="10" name="Google Shape;10;p1"/>
          <p:cNvSpPr txBox="1">
            <a:spLocks noGrp="1"/>
          </p:cNvSpPr>
          <p:nvPr>
            <p:ph type="title"/>
          </p:nvPr>
        </p:nvSpPr>
        <p:spPr>
          <a:xfrm>
            <a:off x="311700" y="231631"/>
            <a:ext cx="8520600" cy="572700"/>
          </a:xfrm>
          <a:prstGeom prst="rect">
            <a:avLst/>
          </a:prstGeom>
          <a:noFill/>
          <a:ln>
            <a:noFill/>
          </a:ln>
        </p:spPr>
        <p:txBody>
          <a:bodyPr spcFirstLastPara="1" wrap="square" lIns="91400" tIns="91400" rIns="91400" bIns="91400" anchor="t" anchorCtr="0">
            <a:noAutofit/>
          </a:bodyPr>
          <a:lstStyle>
            <a:lvl1pPr lvl="0" rtl="0">
              <a:spcBef>
                <a:spcPts val="0"/>
              </a:spcBef>
              <a:spcAft>
                <a:spcPts val="0"/>
              </a:spcAft>
              <a:buClr>
                <a:srgbClr val="00B5E2"/>
              </a:buClr>
              <a:buSzPts val="2700"/>
              <a:buFont typeface="Montserrat Light"/>
              <a:buNone/>
              <a:defRPr sz="2700">
                <a:solidFill>
                  <a:srgbClr val="00B5E2"/>
                </a:solidFill>
                <a:latin typeface="Montserrat Light"/>
                <a:ea typeface="Montserrat Light"/>
                <a:cs typeface="Montserrat Light"/>
                <a:sym typeface="Montserrat Ligh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038175"/>
            <a:ext cx="8520600" cy="3416400"/>
          </a:xfrm>
          <a:prstGeom prst="rect">
            <a:avLst/>
          </a:prstGeom>
          <a:noFill/>
          <a:ln>
            <a:noFill/>
          </a:ln>
        </p:spPr>
        <p:txBody>
          <a:bodyPr spcFirstLastPara="1" wrap="square" lIns="91400" tIns="91400" rIns="91400" bIns="91400" anchor="t" anchorCtr="0">
            <a:noAutofit/>
          </a:bodyPr>
          <a:lstStyle>
            <a:lvl1pPr marL="457200" lvl="0" indent="-323850" rtl="0">
              <a:lnSpc>
                <a:spcPct val="112000"/>
              </a:lnSpc>
              <a:spcBef>
                <a:spcPts val="0"/>
              </a:spcBef>
              <a:spcAft>
                <a:spcPts val="0"/>
              </a:spcAft>
              <a:buClr>
                <a:srgbClr val="888888"/>
              </a:buClr>
              <a:buSzPts val="1500"/>
              <a:buFont typeface="Montserrat Light"/>
              <a:buChar char="●"/>
              <a:defRPr sz="1500">
                <a:solidFill>
                  <a:srgbClr val="487A7B"/>
                </a:solidFill>
                <a:latin typeface="Montserrat Light"/>
                <a:ea typeface="Montserrat Light"/>
                <a:cs typeface="Montserrat Light"/>
                <a:sym typeface="Montserrat Light"/>
              </a:defRPr>
            </a:lvl1pPr>
            <a:lvl2pPr marL="914400" lvl="1" indent="-317500" rtl="0">
              <a:lnSpc>
                <a:spcPct val="112000"/>
              </a:lnSpc>
              <a:spcBef>
                <a:spcPts val="800"/>
              </a:spcBef>
              <a:spcAft>
                <a:spcPts val="0"/>
              </a:spcAft>
              <a:buClr>
                <a:srgbClr val="888888"/>
              </a:buClr>
              <a:buSzPts val="1400"/>
              <a:buFont typeface="Montserrat Light"/>
              <a:buChar char="○"/>
              <a:defRPr sz="1400">
                <a:solidFill>
                  <a:srgbClr val="487A7B"/>
                </a:solidFill>
                <a:latin typeface="Montserrat Light"/>
                <a:ea typeface="Montserrat Light"/>
                <a:cs typeface="Montserrat Light"/>
                <a:sym typeface="Montserrat Light"/>
              </a:defRPr>
            </a:lvl2pPr>
            <a:lvl3pPr marL="1371600" lvl="2" indent="-298450" rtl="0">
              <a:lnSpc>
                <a:spcPct val="112000"/>
              </a:lnSpc>
              <a:spcBef>
                <a:spcPts val="800"/>
              </a:spcBef>
              <a:spcAft>
                <a:spcPts val="0"/>
              </a:spcAft>
              <a:buClr>
                <a:srgbClr val="888888"/>
              </a:buClr>
              <a:buSzPts val="1100"/>
              <a:buFont typeface="Montserrat Light"/>
              <a:buChar char="■"/>
              <a:defRPr sz="1100">
                <a:solidFill>
                  <a:srgbClr val="487A7B"/>
                </a:solidFill>
                <a:latin typeface="Montserrat Light"/>
                <a:ea typeface="Montserrat Light"/>
                <a:cs typeface="Montserrat Light"/>
                <a:sym typeface="Montserrat Light"/>
              </a:defRPr>
            </a:lvl3pPr>
            <a:lvl4pPr marL="1828800" lvl="3"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4pPr>
            <a:lvl5pPr marL="2286000" lvl="4"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5pPr>
            <a:lvl6pPr marL="2743200" lvl="5"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6pPr>
            <a:lvl7pPr marL="3200400" lvl="6"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7pPr>
            <a:lvl8pPr marL="3657600" lvl="7"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8pPr>
            <a:lvl9pPr marL="4114800" lvl="8" indent="-285750" rtl="0">
              <a:lnSpc>
                <a:spcPct val="112000"/>
              </a:lnSpc>
              <a:spcBef>
                <a:spcPts val="800"/>
              </a:spcBef>
              <a:spcAft>
                <a:spcPts val="80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9pPr>
          </a:lstStyle>
          <a:p>
            <a:endParaRPr/>
          </a:p>
        </p:txBody>
      </p:sp>
      <p:sp>
        <p:nvSpPr>
          <p:cNvPr id="12" name="Google Shape;12;p1"/>
          <p:cNvSpPr txBox="1">
            <a:spLocks noGrp="1"/>
          </p:cNvSpPr>
          <p:nvPr>
            <p:ph type="sldNum" idx="12"/>
          </p:nvPr>
        </p:nvSpPr>
        <p:spPr>
          <a:xfrm>
            <a:off x="8803302" y="4732050"/>
            <a:ext cx="266100" cy="393600"/>
          </a:xfrm>
          <a:prstGeom prst="rect">
            <a:avLst/>
          </a:prstGeom>
          <a:noFill/>
          <a:ln>
            <a:noFill/>
          </a:ln>
        </p:spPr>
        <p:txBody>
          <a:bodyPr spcFirstLastPara="1" wrap="square" lIns="91400" tIns="91400" rIns="91400" bIns="91400" anchor="ctr" anchorCtr="0">
            <a:noAutofit/>
          </a:bodyPr>
          <a:lstStyle>
            <a:lvl1pPr lvl="0" algn="r" rtl="0">
              <a:buNone/>
              <a:defRPr sz="800">
                <a:solidFill>
                  <a:srgbClr val="FFFFFF"/>
                </a:solidFill>
                <a:latin typeface="Montserrat Medium"/>
                <a:ea typeface="Montserrat Medium"/>
                <a:cs typeface="Montserrat Medium"/>
                <a:sym typeface="Montserrat Medium"/>
              </a:defRPr>
            </a:lvl1pPr>
            <a:lvl2pPr lvl="1" algn="r" rtl="0">
              <a:buNone/>
              <a:defRPr sz="800">
                <a:solidFill>
                  <a:srgbClr val="FFFFFF"/>
                </a:solidFill>
                <a:latin typeface="Montserrat Medium"/>
                <a:ea typeface="Montserrat Medium"/>
                <a:cs typeface="Montserrat Medium"/>
                <a:sym typeface="Montserrat Medium"/>
              </a:defRPr>
            </a:lvl2pPr>
            <a:lvl3pPr lvl="2" algn="r" rtl="0">
              <a:buNone/>
              <a:defRPr sz="800">
                <a:solidFill>
                  <a:srgbClr val="FFFFFF"/>
                </a:solidFill>
                <a:latin typeface="Montserrat Medium"/>
                <a:ea typeface="Montserrat Medium"/>
                <a:cs typeface="Montserrat Medium"/>
                <a:sym typeface="Montserrat Medium"/>
              </a:defRPr>
            </a:lvl3pPr>
            <a:lvl4pPr lvl="3" algn="r" rtl="0">
              <a:buNone/>
              <a:defRPr sz="800">
                <a:solidFill>
                  <a:srgbClr val="FFFFFF"/>
                </a:solidFill>
                <a:latin typeface="Montserrat Medium"/>
                <a:ea typeface="Montserrat Medium"/>
                <a:cs typeface="Montserrat Medium"/>
                <a:sym typeface="Montserrat Medium"/>
              </a:defRPr>
            </a:lvl4pPr>
            <a:lvl5pPr lvl="4" algn="r" rtl="0">
              <a:buNone/>
              <a:defRPr sz="800">
                <a:solidFill>
                  <a:srgbClr val="FFFFFF"/>
                </a:solidFill>
                <a:latin typeface="Montserrat Medium"/>
                <a:ea typeface="Montserrat Medium"/>
                <a:cs typeface="Montserrat Medium"/>
                <a:sym typeface="Montserrat Medium"/>
              </a:defRPr>
            </a:lvl5pPr>
            <a:lvl6pPr lvl="5" algn="r" rtl="0">
              <a:buNone/>
              <a:defRPr sz="800">
                <a:solidFill>
                  <a:srgbClr val="FFFFFF"/>
                </a:solidFill>
                <a:latin typeface="Montserrat Medium"/>
                <a:ea typeface="Montserrat Medium"/>
                <a:cs typeface="Montserrat Medium"/>
                <a:sym typeface="Montserrat Medium"/>
              </a:defRPr>
            </a:lvl6pPr>
            <a:lvl7pPr lvl="6" algn="r" rtl="0">
              <a:buNone/>
              <a:defRPr sz="800">
                <a:solidFill>
                  <a:srgbClr val="FFFFFF"/>
                </a:solidFill>
                <a:latin typeface="Montserrat Medium"/>
                <a:ea typeface="Montserrat Medium"/>
                <a:cs typeface="Montserrat Medium"/>
                <a:sym typeface="Montserrat Medium"/>
              </a:defRPr>
            </a:lvl7pPr>
            <a:lvl8pPr lvl="7" algn="r" rtl="0">
              <a:buNone/>
              <a:defRPr sz="800">
                <a:solidFill>
                  <a:srgbClr val="FFFFFF"/>
                </a:solidFill>
                <a:latin typeface="Montserrat Medium"/>
                <a:ea typeface="Montserrat Medium"/>
                <a:cs typeface="Montserrat Medium"/>
                <a:sym typeface="Montserrat Medium"/>
              </a:defRPr>
            </a:lvl8pPr>
            <a:lvl9pPr lvl="8" algn="r" rtl="0">
              <a:buNone/>
              <a:defRPr sz="800">
                <a:solidFill>
                  <a:srgbClr val="FFFFFF"/>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16">
          <p15:clr>
            <a:srgbClr val="F06B4A"/>
          </p15:clr>
        </p15:guide>
        <p15:guide id="2" pos="5545">
          <p15:clr>
            <a:srgbClr val="F06B4A"/>
          </p15:clr>
        </p15:guide>
        <p15:guide id="3" orient="horz" pos="255">
          <p15:clr>
            <a:srgbClr val="F06B4A"/>
          </p15:clr>
        </p15:guide>
        <p15:guide id="4" orient="horz" pos="728">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457201" y="1837025"/>
            <a:ext cx="5335597" cy="12585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GAAD Hackathon</a:t>
            </a:r>
            <a:endParaRPr dirty="0"/>
          </a:p>
        </p:txBody>
      </p:sp>
      <p:sp>
        <p:nvSpPr>
          <p:cNvPr id="65" name="Google Shape;65;p11"/>
          <p:cNvSpPr txBox="1">
            <a:spLocks noGrp="1"/>
          </p:cNvSpPr>
          <p:nvPr>
            <p:ph type="subTitle" idx="1"/>
          </p:nvPr>
        </p:nvSpPr>
        <p:spPr>
          <a:xfrm>
            <a:off x="457201" y="2350294"/>
            <a:ext cx="5348374" cy="1555156"/>
          </a:xfrm>
          <a:prstGeom prst="rect">
            <a:avLst/>
          </a:prstGeom>
        </p:spPr>
        <p:txBody>
          <a:bodyPr spcFirstLastPara="1" wrap="square" lIns="91400" tIns="91400" rIns="91400" bIns="91400" anchor="t" anchorCtr="0">
            <a:noAutofit/>
          </a:bodyPr>
          <a:lstStyle/>
          <a:p>
            <a:pPr marL="0" lvl="0" indent="0"/>
            <a:r>
              <a:rPr lang="en-US" b="1" dirty="0"/>
              <a:t>Team Ninjas </a:t>
            </a:r>
          </a:p>
          <a:p>
            <a:pPr marL="0" lvl="0" indent="0"/>
            <a:endParaRPr lang="en-US" b="1" dirty="0"/>
          </a:p>
          <a:p>
            <a:pPr marL="0" lvl="0" indent="0"/>
            <a:r>
              <a:rPr lang="en-US" dirty="0"/>
              <a:t>      Raja H Henry</a:t>
            </a:r>
          </a:p>
          <a:p>
            <a:pPr marL="0" lvl="0" indent="0"/>
            <a:r>
              <a:rPr lang="en-US" dirty="0"/>
              <a:t>      Elango Ramasamy</a:t>
            </a:r>
          </a:p>
          <a:p>
            <a:pPr marL="0" lvl="0" indent="0"/>
            <a:r>
              <a:rPr lang="en-US" dirty="0"/>
              <a:t>      Tarun Luthra</a:t>
            </a:r>
          </a:p>
          <a:p>
            <a:pPr marL="0" lvl="0" indent="0"/>
            <a:r>
              <a:rPr lang="en-US" dirty="0"/>
              <a:t>      Vikas Patil</a:t>
            </a: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Why</a:t>
            </a:r>
            <a:endParaRPr dirty="0"/>
          </a:p>
        </p:txBody>
      </p:sp>
      <p:sp>
        <p:nvSpPr>
          <p:cNvPr id="71" name="Google Shape;71;p12"/>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lvl="0" indent="-285750" algn="l" rtl="0">
              <a:spcBef>
                <a:spcPts val="0"/>
              </a:spcBef>
              <a:spcAft>
                <a:spcPts val="800"/>
              </a:spcAft>
              <a:buFont typeface="Wingdings" panose="05000000000000000000" pitchFamily="2" charset="2"/>
              <a:buChar char="Ø"/>
            </a:pPr>
            <a:r>
              <a:rPr lang="en" dirty="0"/>
              <a:t>Enble content generators/creators to quickly reach a wider audience .</a:t>
            </a:r>
          </a:p>
          <a:p>
            <a:pPr marL="285750" lvl="0" indent="-285750" algn="l" rtl="0">
              <a:spcBef>
                <a:spcPts val="0"/>
              </a:spcBef>
              <a:spcAft>
                <a:spcPts val="800"/>
              </a:spcAft>
              <a:buFont typeface="Wingdings" panose="05000000000000000000" pitchFamily="2" charset="2"/>
              <a:buChar char="Ø"/>
            </a:pPr>
            <a:endParaRPr lang="en" dirty="0"/>
          </a:p>
          <a:p>
            <a:pPr marL="285750" lvl="0" indent="-285750" algn="l" rtl="0">
              <a:spcBef>
                <a:spcPts val="0"/>
              </a:spcBef>
              <a:spcAft>
                <a:spcPts val="800"/>
              </a:spcAft>
              <a:buFont typeface="Wingdings" panose="05000000000000000000" pitchFamily="2" charset="2"/>
              <a:buChar char="Ø"/>
            </a:pPr>
            <a:r>
              <a:rPr lang="en" dirty="0"/>
              <a:t>Generate documents adhere to accessiblity standards .</a:t>
            </a:r>
          </a:p>
          <a:p>
            <a:pPr marL="285750" lvl="0" indent="-285750" algn="l" rtl="0">
              <a:spcBef>
                <a:spcPts val="0"/>
              </a:spcBef>
              <a:spcAft>
                <a:spcPts val="800"/>
              </a:spcAft>
              <a:buFont typeface="Wingdings" panose="05000000000000000000" pitchFamily="2" charset="2"/>
              <a:buChar char="Ø"/>
            </a:pPr>
            <a:endParaRPr lang="en" dirty="0"/>
          </a:p>
          <a:p>
            <a:pPr marL="285750" lvl="0" indent="-285750" algn="l" rtl="0">
              <a:spcBef>
                <a:spcPts val="0"/>
              </a:spcBef>
              <a:spcAft>
                <a:spcPts val="800"/>
              </a:spcAft>
              <a:buFont typeface="Wingdings" panose="05000000000000000000" pitchFamily="2" charset="2"/>
              <a:buChar char="Ø"/>
            </a:pPr>
            <a:r>
              <a:rPr lang="en" dirty="0"/>
              <a:t>Improve inclusion</a:t>
            </a:r>
          </a:p>
          <a:p>
            <a:pPr marL="0" lvl="0" indent="0" algn="l" rtl="0">
              <a:spcBef>
                <a:spcPts val="0"/>
              </a:spcBef>
              <a:spcAft>
                <a:spcPts val="800"/>
              </a:spcAft>
              <a:buNone/>
            </a:pPr>
            <a:endParaRPr lang="en" dirty="0"/>
          </a:p>
          <a:p>
            <a:pPr marL="285750" lvl="0" indent="-285750" algn="l" rtl="0">
              <a:spcBef>
                <a:spcPts val="0"/>
              </a:spcBef>
              <a:spcAft>
                <a:spcPts val="800"/>
              </a:spcAft>
              <a:buFont typeface="Wingdings" panose="05000000000000000000" pitchFamily="2" charset="2"/>
              <a:buChar char="Ø"/>
            </a:pPr>
            <a:r>
              <a:rPr lang="en-US" dirty="0"/>
              <a:t>comply with web accessibility best practices and guidelines.</a:t>
            </a:r>
            <a:endParaRPr lang="en" dirty="0"/>
          </a:p>
          <a:p>
            <a:pPr marL="0" lvl="0" indent="0" algn="l" rtl="0">
              <a:spcBef>
                <a:spcPts val="0"/>
              </a:spcBef>
              <a:spcAft>
                <a:spcPts val="800"/>
              </a:spcAft>
              <a:buNone/>
            </a:pPr>
            <a:endParaRPr dirty="0"/>
          </a:p>
        </p:txBody>
      </p:sp>
      <p:pic>
        <p:nvPicPr>
          <p:cNvPr id="3" name="Picture 2">
            <a:extLst>
              <a:ext uri="{FF2B5EF4-FFF2-40B4-BE49-F238E27FC236}">
                <a16:creationId xmlns:a16="http://schemas.microsoft.com/office/drawing/2014/main" id="{36C83C87-30CE-4FC2-53A1-0FDA778919FB}"/>
              </a:ext>
            </a:extLst>
          </p:cNvPr>
          <p:cNvPicPr>
            <a:picLocks noChangeAspect="1"/>
          </p:cNvPicPr>
          <p:nvPr/>
        </p:nvPicPr>
        <p:blipFill>
          <a:blip r:embed="rId3"/>
          <a:stretch>
            <a:fillRect/>
          </a:stretch>
        </p:blipFill>
        <p:spPr>
          <a:xfrm>
            <a:off x="6125231" y="1781735"/>
            <a:ext cx="2764361" cy="11645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What</a:t>
            </a:r>
            <a:endParaRPr dirty="0"/>
          </a:p>
        </p:txBody>
      </p:sp>
      <p:sp>
        <p:nvSpPr>
          <p:cNvPr id="77" name="Google Shape;77;p13"/>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indent="-285750">
              <a:buFont typeface="Wingdings" panose="05000000000000000000" pitchFamily="2" charset="2"/>
              <a:buChar char="Ø"/>
            </a:pPr>
            <a:r>
              <a:rPr lang="en-US" dirty="0"/>
              <a:t>Generate contents meeting accessibility standards.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Making daily content work accessible and become well-versed in digital accessibility standards.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Who</a:t>
            </a:r>
            <a:endParaRPr dirty="0"/>
          </a:p>
        </p:txBody>
      </p:sp>
      <p:sp>
        <p:nvSpPr>
          <p:cNvPr id="83" name="Google Shape;83;p14"/>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Content Creators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People with special needs</a:t>
            </a:r>
            <a:endParaRPr dirty="0"/>
          </a:p>
        </p:txBody>
      </p:sp>
      <p:pic>
        <p:nvPicPr>
          <p:cNvPr id="3" name="Picture 2">
            <a:extLst>
              <a:ext uri="{FF2B5EF4-FFF2-40B4-BE49-F238E27FC236}">
                <a16:creationId xmlns:a16="http://schemas.microsoft.com/office/drawing/2014/main" id="{38D63A70-ABC0-4DFF-1CF0-C2508EDF6608}"/>
              </a:ext>
            </a:extLst>
          </p:cNvPr>
          <p:cNvPicPr>
            <a:picLocks noChangeAspect="1"/>
          </p:cNvPicPr>
          <p:nvPr/>
        </p:nvPicPr>
        <p:blipFill>
          <a:blip r:embed="rId3"/>
          <a:stretch>
            <a:fillRect/>
          </a:stretch>
        </p:blipFill>
        <p:spPr>
          <a:xfrm>
            <a:off x="3695404" y="1307306"/>
            <a:ext cx="4163155" cy="23553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3" name="Picture 2">
            <a:extLst>
              <a:ext uri="{FF2B5EF4-FFF2-40B4-BE49-F238E27FC236}">
                <a16:creationId xmlns:a16="http://schemas.microsoft.com/office/drawing/2014/main" id="{A7A4E706-DC5C-1D4B-B6DF-4F2D266398AA}"/>
              </a:ext>
            </a:extLst>
          </p:cNvPr>
          <p:cNvPicPr>
            <a:picLocks noChangeAspect="1"/>
          </p:cNvPicPr>
          <p:nvPr/>
        </p:nvPicPr>
        <p:blipFill>
          <a:blip r:embed="rId3"/>
          <a:stretch>
            <a:fillRect/>
          </a:stretch>
        </p:blipFill>
        <p:spPr>
          <a:xfrm>
            <a:off x="0" y="293442"/>
            <a:ext cx="9144000" cy="43565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Where</a:t>
            </a:r>
            <a:endParaRPr dirty="0"/>
          </a:p>
        </p:txBody>
      </p:sp>
      <p:sp>
        <p:nvSpPr>
          <p:cNvPr id="94" name="Google Shape;94;p16"/>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lvl="0" indent="-285750" algn="l" rtl="0">
              <a:spcBef>
                <a:spcPts val="0"/>
              </a:spcBef>
              <a:spcAft>
                <a:spcPts val="0"/>
              </a:spcAft>
              <a:buFont typeface="Wingdings" panose="05000000000000000000" pitchFamily="2" charset="2"/>
              <a:buChar char="Ø"/>
            </a:pPr>
            <a:r>
              <a:rPr lang="en-US" dirty="0"/>
              <a:t>It takes place digitally</a:t>
            </a:r>
          </a:p>
          <a:p>
            <a:pPr marL="285750" lvl="0" indent="-285750" algn="l" rtl="0">
              <a:spcBef>
                <a:spcPts val="0"/>
              </a:spcBef>
              <a:spcAft>
                <a:spcPts val="0"/>
              </a:spcAft>
              <a:buFont typeface="Wingdings" panose="05000000000000000000" pitchFamily="2" charset="2"/>
              <a:buChar char="Ø"/>
            </a:pPr>
            <a:endParaRPr lang="en-US" dirty="0"/>
          </a:p>
          <a:p>
            <a:pPr marL="285750" lvl="0" indent="-285750" algn="l" rtl="0">
              <a:spcBef>
                <a:spcPts val="0"/>
              </a:spcBef>
              <a:spcAft>
                <a:spcPts val="0"/>
              </a:spcAft>
              <a:buFont typeface="Wingdings" panose="05000000000000000000" pitchFamily="2" charset="2"/>
              <a:buChar char="Ø"/>
            </a:pPr>
            <a:r>
              <a:rPr lang="en-US" dirty="0"/>
              <a:t>Documentation Tools/platforms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6E8E10CD-44B8-E17C-5771-56113F865E00}"/>
              </a:ext>
            </a:extLst>
          </p:cNvPr>
          <p:cNvPicPr>
            <a:picLocks noChangeAspect="1"/>
          </p:cNvPicPr>
          <p:nvPr/>
        </p:nvPicPr>
        <p:blipFill>
          <a:blip r:embed="rId3"/>
          <a:stretch>
            <a:fillRect/>
          </a:stretch>
        </p:blipFill>
        <p:spPr>
          <a:xfrm>
            <a:off x="4463207" y="1748117"/>
            <a:ext cx="4096892" cy="2199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When</a:t>
            </a:r>
            <a:endParaRPr dirty="0"/>
          </a:p>
        </p:txBody>
      </p:sp>
      <p:sp>
        <p:nvSpPr>
          <p:cNvPr id="100" name="Google Shape;100;p17"/>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lvl="0" indent="-285750" algn="l" rtl="0">
              <a:spcBef>
                <a:spcPts val="0"/>
              </a:spcBef>
              <a:spcAft>
                <a:spcPts val="0"/>
              </a:spcAft>
              <a:buFont typeface="Wingdings" panose="05000000000000000000" pitchFamily="2" charset="2"/>
              <a:buChar char="Ø"/>
            </a:pPr>
            <a:r>
              <a:rPr lang="en-US" dirty="0"/>
              <a:t>Create contents </a:t>
            </a:r>
          </a:p>
          <a:p>
            <a:pPr marL="285750" lvl="0" indent="-285750" algn="l" rtl="0">
              <a:spcBef>
                <a:spcPts val="0"/>
              </a:spcBef>
              <a:spcAft>
                <a:spcPts val="0"/>
              </a:spcAft>
              <a:buFont typeface="Wingdings" panose="05000000000000000000" pitchFamily="2" charset="2"/>
              <a:buChar char="Ø"/>
            </a:pPr>
            <a:endParaRPr lang="en-US" dirty="0"/>
          </a:p>
          <a:p>
            <a:pPr marL="285750" lvl="0" indent="-285750" algn="l" rtl="0">
              <a:spcBef>
                <a:spcPts val="0"/>
              </a:spcBef>
              <a:spcAft>
                <a:spcPts val="0"/>
              </a:spcAft>
              <a:buFont typeface="Wingdings" panose="05000000000000000000" pitchFamily="2" charset="2"/>
              <a:buChar char="Ø"/>
            </a:pPr>
            <a:r>
              <a:rPr lang="en-US" dirty="0"/>
              <a:t>Testing/Review contents</a:t>
            </a:r>
          </a:p>
          <a:p>
            <a:pPr marL="285750" lvl="0" indent="-285750" algn="l" rtl="0">
              <a:spcBef>
                <a:spcPts val="0"/>
              </a:spcBef>
              <a:spcAft>
                <a:spcPts val="0"/>
              </a:spcAft>
              <a:buFont typeface="Wingdings" panose="05000000000000000000" pitchFamily="2" charset="2"/>
              <a:buChar char="Ø"/>
            </a:pPr>
            <a:endParaRPr lang="en-US" dirty="0"/>
          </a:p>
          <a:p>
            <a:pPr marL="285750" lvl="0" indent="-285750" algn="l" rtl="0">
              <a:spcBef>
                <a:spcPts val="0"/>
              </a:spcBef>
              <a:spcAft>
                <a:spcPts val="0"/>
              </a:spcAft>
              <a:buFont typeface="Wingdings" panose="05000000000000000000" pitchFamily="2" charset="2"/>
              <a:buChar char="Ø"/>
            </a:pPr>
            <a:r>
              <a:rPr lang="en-US" dirty="0"/>
              <a:t>Publishing contents</a:t>
            </a:r>
          </a:p>
          <a:p>
            <a:pPr marL="285750" lvl="0" indent="-285750" algn="l" rtl="0">
              <a:spcBef>
                <a:spcPts val="0"/>
              </a:spcBef>
              <a:spcAft>
                <a:spcPts val="0"/>
              </a:spcAft>
              <a:buFont typeface="Wingdings" panose="05000000000000000000" pitchFamily="2" charset="2"/>
              <a:buChar char="Ø"/>
            </a:pPr>
            <a:endParaRPr lang="en-US" dirty="0"/>
          </a:p>
          <a:p>
            <a:pPr marL="285750" lvl="0" indent="-285750" algn="l" rtl="0">
              <a:spcBef>
                <a:spcPts val="0"/>
              </a:spcBef>
              <a:spcAft>
                <a:spcPts val="0"/>
              </a:spcAft>
              <a:buFont typeface="Wingdings" panose="05000000000000000000" pitchFamily="2" charset="2"/>
              <a:buChar char="Ø"/>
            </a:pPr>
            <a:r>
              <a:rPr lang="en-US" dirty="0"/>
              <a:t>Ideation</a:t>
            </a:r>
          </a:p>
          <a:p>
            <a:pPr marL="285750" lvl="0" indent="-285750" algn="l" rtl="0">
              <a:spcBef>
                <a:spcPts val="0"/>
              </a:spcBef>
              <a:spcAft>
                <a:spcPts val="0"/>
              </a:spcAft>
              <a:buFont typeface="Wingdings" panose="05000000000000000000" pitchFamily="2" charset="2"/>
              <a:buChar char="Ø"/>
            </a:pPr>
            <a:endParaRPr lang="en-US" dirty="0"/>
          </a:p>
          <a:p>
            <a:pPr marL="285750" lvl="0" indent="-285750" algn="l" rtl="0">
              <a:spcBef>
                <a:spcPts val="0"/>
              </a:spcBef>
              <a:spcAft>
                <a:spcPts val="0"/>
              </a:spcAft>
              <a:buFont typeface="Wingdings" panose="05000000000000000000" pitchFamily="2" charset="2"/>
              <a:buChar char="Ø"/>
            </a:pPr>
            <a:r>
              <a:rPr lang="en-US" dirty="0"/>
              <a:t>Research</a:t>
            </a:r>
          </a:p>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Wow</a:t>
            </a:r>
            <a:endParaRPr dirty="0"/>
          </a:p>
        </p:txBody>
      </p:sp>
      <p:sp>
        <p:nvSpPr>
          <p:cNvPr id="106" name="Google Shape;106;p18"/>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285750" indent="-285750">
              <a:spcBef>
                <a:spcPts val="800"/>
              </a:spcBef>
              <a:buFont typeface="Wingdings" panose="05000000000000000000" pitchFamily="2" charset="2"/>
              <a:buChar char="Ø"/>
            </a:pPr>
            <a:r>
              <a:rPr lang="en-US" dirty="0"/>
              <a:t>Make all segments of people content creators   </a:t>
            </a:r>
          </a:p>
          <a:p>
            <a:pPr marL="285750" lvl="0" indent="-285750" algn="l" rtl="0">
              <a:spcBef>
                <a:spcPts val="800"/>
              </a:spcBef>
              <a:spcAft>
                <a:spcPts val="0"/>
              </a:spcAft>
              <a:buFont typeface="Wingdings" panose="05000000000000000000" pitchFamily="2" charset="2"/>
              <a:buChar char="Ø"/>
            </a:pPr>
            <a:r>
              <a:rPr lang="en-US" dirty="0"/>
              <a:t>Hackathon submissions docs generated using Theme builders.</a:t>
            </a:r>
          </a:p>
          <a:p>
            <a:pPr marL="285750" lvl="0" indent="-285750" algn="l" rtl="0">
              <a:spcBef>
                <a:spcPts val="800"/>
              </a:spcBef>
              <a:spcAft>
                <a:spcPts val="0"/>
              </a:spcAft>
              <a:buFont typeface="Wingdings" panose="05000000000000000000" pitchFamily="2" charset="2"/>
              <a:buChar char="Ø"/>
            </a:pPr>
            <a:r>
              <a:rPr lang="en-US" dirty="0"/>
              <a:t>Generated themes can be applied across many documentation platforms and tools.</a:t>
            </a:r>
          </a:p>
          <a:p>
            <a:pPr marL="285750" lvl="0" indent="-285750" algn="l" rtl="0">
              <a:spcBef>
                <a:spcPts val="800"/>
              </a:spcBef>
              <a:spcAft>
                <a:spcPts val="0"/>
              </a:spcAft>
              <a:buFont typeface="Wingdings" panose="05000000000000000000" pitchFamily="2" charset="2"/>
              <a:buChar char="Ø"/>
            </a:pPr>
            <a:endParaRPr lang="en-US" dirty="0"/>
          </a:p>
          <a:p>
            <a:pPr marL="0" lvl="0" indent="0" algn="l" rtl="0">
              <a:spcBef>
                <a:spcPts val="800"/>
              </a:spcBef>
              <a:spcAft>
                <a:spcPts val="0"/>
              </a:spcAft>
              <a:buNone/>
            </a:pPr>
            <a:endParaRPr lang="en-US" dirty="0"/>
          </a:p>
          <a:p>
            <a:pPr marL="0" lvl="0" indent="0" algn="l" rtl="0">
              <a:spcBef>
                <a:spcPts val="800"/>
              </a:spcBef>
              <a:spcAft>
                <a:spcPts val="0"/>
              </a:spcAft>
              <a:buNone/>
            </a:pPr>
            <a:r>
              <a:rPr lang="en-US" dirty="0"/>
              <a:t>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42986" y="3514519"/>
            <a:ext cx="3243300" cy="1282500"/>
          </a:xfrm>
          <a:prstGeom prst="rect">
            <a:avLst/>
          </a:prstGeom>
        </p:spPr>
        <p:txBody>
          <a:bodyPr spcFirstLastPara="1" wrap="square" lIns="91400" tIns="91400" rIns="91400" bIns="91400" anchor="b"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FINOS–Revised">
  <a:themeElements>
    <a:clrScheme name="Simple Light">
      <a:dk1>
        <a:srgbClr val="48797B"/>
      </a:dk1>
      <a:lt1>
        <a:srgbClr val="FFFFFF"/>
      </a:lt1>
      <a:dk2>
        <a:srgbClr val="48797B"/>
      </a:dk2>
      <a:lt2>
        <a:srgbClr val="EEEEEE"/>
      </a:lt2>
      <a:accent1>
        <a:srgbClr val="2BC1E7"/>
      </a:accent1>
      <a:accent2>
        <a:srgbClr val="00253F"/>
      </a:accent2>
      <a:accent3>
        <a:srgbClr val="0087A9"/>
      </a:accent3>
      <a:accent4>
        <a:srgbClr val="D7C826"/>
      </a:accent4>
      <a:accent5>
        <a:srgbClr val="6BCABA"/>
      </a:accent5>
      <a:accent6>
        <a:srgbClr val="42AF28"/>
      </a:accent6>
      <a:hlink>
        <a:srgbClr val="2BC1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5803</TotalTime>
  <Words>125</Words>
  <Application>Microsoft Office PowerPoint</Application>
  <PresentationFormat>On-screen Show (16:9)</PresentationFormat>
  <Paragraphs>48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Montserrat Medium</vt:lpstr>
      <vt:lpstr>Montserrat</vt:lpstr>
      <vt:lpstr>Montserrat Light</vt:lpstr>
      <vt:lpstr>Wingdings</vt:lpstr>
      <vt:lpstr>Arial</vt:lpstr>
      <vt:lpstr>FINOS–Revised</vt:lpstr>
      <vt:lpstr>GAAD Hackathon</vt:lpstr>
      <vt:lpstr>Why</vt:lpstr>
      <vt:lpstr>What</vt:lpstr>
      <vt:lpstr>Who</vt:lpstr>
      <vt:lpstr>PowerPoint Presentation</vt:lpstr>
      <vt:lpstr>Where</vt:lpstr>
      <vt:lpstr>When</vt:lpstr>
      <vt:lpstr>Wow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GAAD Hackathon</dc:title>
  <dc:creator>vikas patil</dc:creator>
  <cp:lastModifiedBy>vikas patil</cp:lastModifiedBy>
  <cp:revision>5</cp:revision>
  <dcterms:modified xsi:type="dcterms:W3CDTF">2023-05-04T03:26:45Z</dcterms:modified>
</cp:coreProperties>
</file>