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3" r:id="rId4"/>
    <p:sldId id="274" r:id="rId5"/>
    <p:sldId id="257" r:id="rId6"/>
    <p:sldId id="258" r:id="rId7"/>
    <p:sldId id="259" r:id="rId8"/>
    <p:sldId id="263" r:id="rId9"/>
    <p:sldId id="271" r:id="rId10"/>
    <p:sldId id="268" r:id="rId11"/>
    <p:sldId id="264" r:id="rId12"/>
    <p:sldId id="260" r:id="rId13"/>
    <p:sldId id="272" r:id="rId14"/>
    <p:sldId id="261" r:id="rId15"/>
    <p:sldId id="267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94660"/>
  </p:normalViewPr>
  <p:slideViewPr>
    <p:cSldViewPr snapToGrid="0">
      <p:cViewPr>
        <p:scale>
          <a:sx n="100" d="100"/>
          <a:sy n="100" d="100"/>
        </p:scale>
        <p:origin x="10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0F56-BA5C-4E5E-9DDD-40518E95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6FB9-790A-400E-BF1D-C6AAB6C9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D8CB-A633-4984-8D80-094E7B00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ECE9-4466-402A-B3E1-BD39B51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3A0B-90D6-45FC-9801-1DADF81B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0FD5-323D-4F3A-B44F-077919BB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CC63-9575-4D27-907C-C453B87A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9F6E-74C1-4282-AE18-828C4BBD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61E2-D0E6-465A-B4AA-677DA5BD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B320-973B-42F4-B4A2-7F99EE5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6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E8E53-762D-4CF6-8404-06AC106A9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65698-7995-4EA0-8203-45D22AABD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1A04-C6F4-40EA-A7C8-80ABFE40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4AC2-E82D-4A3E-9F97-447AFF87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BD55-B3CF-44CB-83E7-9511675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92E5-7BFB-4200-9796-07449004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2D98-66A9-44AF-B5FE-437FE74B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E8D3-85BD-48A5-9F5C-64EC8F75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8E2A-C80D-4454-9389-32B138BB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CCF2-33D8-4E68-B6F9-029C9FF2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694C-3C7C-4E4A-8E99-35B7963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F4612-1DD0-4A94-87BF-90FB7334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657A-B7B6-4774-8960-661172B6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4C28-AF7C-4B7B-8037-4CE6A373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7CFB-3388-4526-8CB1-90E0C102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D414-47C6-4E11-BC5E-7B2F2E37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C00-BEEC-45C8-B63B-ED4CAC4CB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8B336-5973-4CBD-9738-C7FCD271D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EEB30-81E8-4BFC-89E6-A594AAB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BC936-38F3-46BC-9D59-3B2D9447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110B-D909-4B47-8F60-5D824F3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7504-71A4-429B-B056-AB59E761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7A8D-41A7-44BF-BCCA-FC6967DB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026A-F18F-4D48-9F44-E1BDD9A7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12635-C9A8-4290-9EB0-FCB390711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C6227-EC8E-485E-A697-914F291A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6FDEB-F3A8-4E5F-BA6E-E00AB709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35B99-0943-4B24-B7C2-E056B4E5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AA1F5-ED3B-4D90-BD3D-D46D9A7C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8547-F4DE-4F55-A25C-19C7F1BC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F7530-E2B7-4883-9048-DBFFBB9C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34CF4-02E2-4EBA-9D7B-8C8C273A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82C62-34A6-4823-9CFF-5124309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5C71A-A309-4256-B6B2-AB0B2A51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D545A-9B7C-4D74-B5F6-F8F022F9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ADC71-70C4-422B-B800-41CF598F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A66C-AC62-4E6F-B0D7-6EFFA92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1558-6488-4A7E-A7D1-1124DAFB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8788A-B987-49C8-BE5A-C0210C40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18B07-9DA3-414A-8B73-6C69AF67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9E6D-95EB-4A88-A41E-DBA62715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7877-5496-468C-ADC2-270B3068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3E51-238A-4493-AFA9-A3C9DFE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76AC2-D67F-4DCD-9EED-71F40439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D128-8CB3-40FB-BCA2-C5064EA1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C551-E9A0-4A8E-A014-A5116BF1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5363-25E1-4F34-B932-0734BBC0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0ACF-AE20-4BCA-9097-EB1AFDB4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09FA3-4F27-43CC-BEE6-0866230D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62BBD-EDAB-428D-AF42-3FCF64FB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3E01-732F-4EC6-8716-052033A9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C560-E9E8-4125-B15B-93C90300B4C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849A-D57C-47D6-96BE-D3E05F27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92C4-F980-4A39-BFC4-508DB73AC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C182-05AE-4728-9A6B-10D29A53C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AF5E-837D-4276-8037-D7376730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95" y="2240409"/>
            <a:ext cx="4537669" cy="3488363"/>
          </a:xfrm>
        </p:spPr>
        <p:txBody>
          <a:bodyPr anchor="t">
            <a:noAutofit/>
          </a:bodyPr>
          <a:lstStyle/>
          <a:p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1. 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Establish the Context</a:t>
            </a: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2. 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assessment: </a:t>
            </a: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         </a:t>
            </a: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A. 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identification</a:t>
            </a:r>
            <a:b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</a:t>
            </a:r>
            <a:b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         </a:t>
            </a: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B. 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analysis / evaluation</a:t>
            </a:r>
            <a:b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3. 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Treatment</a:t>
            </a: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4. 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Opportunity review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F56A18-9CAF-4990-8317-365C577264B0}"/>
              </a:ext>
            </a:extLst>
          </p:cNvPr>
          <p:cNvSpPr txBox="1">
            <a:spLocks/>
          </p:cNvSpPr>
          <p:nvPr/>
        </p:nvSpPr>
        <p:spPr>
          <a:xfrm>
            <a:off x="361683" y="362944"/>
            <a:ext cx="10515600" cy="48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Process – Project Risk Management  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0AF9CC-A394-45D9-9FC6-363672854DC0}"/>
              </a:ext>
            </a:extLst>
          </p:cNvPr>
          <p:cNvSpPr txBox="1">
            <a:spLocks/>
          </p:cNvSpPr>
          <p:nvPr/>
        </p:nvSpPr>
        <p:spPr>
          <a:xfrm>
            <a:off x="5202146" y="2217847"/>
            <a:ext cx="6387599" cy="3533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90513" algn="l"/>
              </a:tabLst>
            </a:pP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1. 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Project Context Card</a:t>
            </a: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endParaRPr lang="it-IT" sz="20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290513" algn="l"/>
              </a:tabLst>
            </a:pP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2.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Assessment</a:t>
            </a:r>
          </a:p>
          <a:p>
            <a:pPr>
              <a:tabLst>
                <a:tab pos="290513" algn="l"/>
              </a:tabLst>
            </a:pP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     </a:t>
            </a: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A.  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Check list</a:t>
            </a:r>
          </a:p>
          <a:p>
            <a:pPr>
              <a:tabLst>
                <a:tab pos="290513" algn="l"/>
              </a:tabLst>
            </a:pPr>
            <a:endParaRPr lang="it-IT" sz="16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 marL="682625" indent="-682625">
              <a:tabLst>
                <a:tab pos="290513" algn="l"/>
              </a:tabLst>
            </a:pP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      </a:t>
            </a: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B.</a:t>
            </a:r>
            <a:r>
              <a:rPr lang="it-IT" sz="16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 Risk Register – risk, cause, consequece, probability &amp; impact </a:t>
            </a:r>
          </a:p>
          <a:p>
            <a:pPr>
              <a:tabLst>
                <a:tab pos="0" algn="l"/>
              </a:tabLst>
            </a:pPr>
            <a:endParaRPr lang="it-IT" sz="2000" b="1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0" algn="l"/>
              </a:tabLst>
            </a:pP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3.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Register – risk treatment section</a:t>
            </a:r>
          </a:p>
          <a:p>
            <a:pPr>
              <a:tabLst>
                <a:tab pos="0" algn="l"/>
              </a:tabLst>
            </a:pPr>
            <a:endParaRPr lang="it-IT" sz="20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0" algn="l"/>
              </a:tabLst>
            </a:pPr>
            <a:endParaRPr lang="it-IT" sz="2000" b="1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0" algn="l"/>
              </a:tabLst>
            </a:pPr>
            <a:r>
              <a:rPr lang="it-IT" sz="20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4.  </a:t>
            </a:r>
            <a: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Opportunity Register</a:t>
            </a: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20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endParaRPr lang="en-US" sz="20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7C5F5E-82BF-48A5-B7FF-18F1D1BBDBF1}"/>
              </a:ext>
            </a:extLst>
          </p:cNvPr>
          <p:cNvSpPr txBox="1">
            <a:spLocks/>
          </p:cNvSpPr>
          <p:nvPr/>
        </p:nvSpPr>
        <p:spPr>
          <a:xfrm>
            <a:off x="5277729" y="1009670"/>
            <a:ext cx="5249910" cy="76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70C0"/>
                </a:solidFill>
                <a:latin typeface="GE Inspira Sans" panose="020B0503060000000003" pitchFamily="34" charset="0"/>
                <a:ea typeface="+mj-ea"/>
                <a:cs typeface="+mj-cs"/>
              </a:defRPr>
            </a:lvl1pPr>
          </a:lstStyle>
          <a:p>
            <a:r>
              <a:rPr lang="it-IT" sz="2000" dirty="0"/>
              <a:t>RealTrack </a:t>
            </a:r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D62190-680F-42CF-9A00-A639709CC5D9}"/>
              </a:ext>
            </a:extLst>
          </p:cNvPr>
          <p:cNvSpPr txBox="1">
            <a:spLocks/>
          </p:cNvSpPr>
          <p:nvPr/>
        </p:nvSpPr>
        <p:spPr>
          <a:xfrm>
            <a:off x="954155" y="1914352"/>
            <a:ext cx="3274375" cy="309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I RISK REVIEW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7BE65-091C-439E-AADF-092E3CA25B07}"/>
              </a:ext>
            </a:extLst>
          </p:cNvPr>
          <p:cNvCxnSpPr/>
          <p:nvPr/>
        </p:nvCxnSpPr>
        <p:spPr>
          <a:xfrm>
            <a:off x="1081161" y="978411"/>
            <a:ext cx="0" cy="822960"/>
          </a:xfrm>
          <a:prstGeom prst="line">
            <a:avLst/>
          </a:prstGeom>
          <a:noFill/>
          <a:ln w="114300" cap="flat" cmpd="sng" algn="ctr">
            <a:gradFill flip="none" rotWithShape="1">
              <a:gsLst>
                <a:gs pos="1000">
                  <a:srgbClr val="00BF6F"/>
                </a:gs>
                <a:gs pos="100000">
                  <a:srgbClr val="97D700"/>
                </a:gs>
              </a:gsLst>
              <a:lin ang="16200000" scaled="0"/>
              <a:tileRect/>
            </a:gra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347DB-2E67-4FC3-A6BB-2A4D469F3648}"/>
              </a:ext>
            </a:extLst>
          </p:cNvPr>
          <p:cNvCxnSpPr/>
          <p:nvPr/>
        </p:nvCxnSpPr>
        <p:spPr>
          <a:xfrm>
            <a:off x="5277729" y="978411"/>
            <a:ext cx="0" cy="822960"/>
          </a:xfrm>
          <a:prstGeom prst="line">
            <a:avLst/>
          </a:prstGeom>
          <a:noFill/>
          <a:ln w="114300" cap="flat" cmpd="sng" algn="ctr">
            <a:gradFill flip="none" rotWithShape="1">
              <a:gsLst>
                <a:gs pos="0">
                  <a:srgbClr val="FE5000"/>
                </a:gs>
                <a:gs pos="100000">
                  <a:srgbClr val="EAAA00"/>
                </a:gs>
              </a:gsLst>
              <a:lin ang="16200000" scaled="0"/>
              <a:tileRect/>
            </a:gradFill>
            <a:prstDash val="solid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52DCAE-6E25-422E-83A9-70FA01167647}"/>
              </a:ext>
            </a:extLst>
          </p:cNvPr>
          <p:cNvGrpSpPr>
            <a:grpSpLocks noChangeAspect="1"/>
          </p:cNvGrpSpPr>
          <p:nvPr/>
        </p:nvGrpSpPr>
        <p:grpSpPr>
          <a:xfrm>
            <a:off x="1187265" y="6287177"/>
            <a:ext cx="358775" cy="288925"/>
            <a:chOff x="10720388" y="6021388"/>
            <a:chExt cx="358775" cy="288925"/>
          </a:xfrm>
          <a:solidFill>
            <a:schemeClr val="accent1">
              <a:lumMod val="75000"/>
            </a:schemeClr>
          </a:solidFill>
        </p:grpSpPr>
        <p:sp>
          <p:nvSpPr>
            <p:cNvPr id="21" name="Freeform 75">
              <a:extLst>
                <a:ext uri="{FF2B5EF4-FFF2-40B4-BE49-F238E27FC236}">
                  <a16:creationId xmlns:a16="http://schemas.microsoft.com/office/drawing/2014/main" id="{91993449-30CE-45C9-932F-CEAADBD2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8013" y="6021388"/>
              <a:ext cx="263525" cy="198438"/>
            </a:xfrm>
            <a:custGeom>
              <a:avLst/>
              <a:gdLst>
                <a:gd name="T0" fmla="*/ 0 w 70"/>
                <a:gd name="T1" fmla="*/ 8 h 53"/>
                <a:gd name="T2" fmla="*/ 0 w 70"/>
                <a:gd name="T3" fmla="*/ 8 h 53"/>
                <a:gd name="T4" fmla="*/ 1 w 70"/>
                <a:gd name="T5" fmla="*/ 10 h 53"/>
                <a:gd name="T6" fmla="*/ 30 w 70"/>
                <a:gd name="T7" fmla="*/ 49 h 53"/>
                <a:gd name="T8" fmla="*/ 35 w 70"/>
                <a:gd name="T9" fmla="*/ 53 h 53"/>
                <a:gd name="T10" fmla="*/ 35 w 70"/>
                <a:gd name="T11" fmla="*/ 53 h 53"/>
                <a:gd name="T12" fmla="*/ 35 w 70"/>
                <a:gd name="T13" fmla="*/ 53 h 53"/>
                <a:gd name="T14" fmla="*/ 35 w 70"/>
                <a:gd name="T15" fmla="*/ 53 h 53"/>
                <a:gd name="T16" fmla="*/ 35 w 70"/>
                <a:gd name="T17" fmla="*/ 53 h 53"/>
                <a:gd name="T18" fmla="*/ 40 w 70"/>
                <a:gd name="T19" fmla="*/ 49 h 53"/>
                <a:gd name="T20" fmla="*/ 69 w 70"/>
                <a:gd name="T21" fmla="*/ 10 h 53"/>
                <a:gd name="T22" fmla="*/ 70 w 70"/>
                <a:gd name="T23" fmla="*/ 8 h 53"/>
                <a:gd name="T24" fmla="*/ 70 w 70"/>
                <a:gd name="T25" fmla="*/ 8 h 53"/>
                <a:gd name="T26" fmla="*/ 70 w 70"/>
                <a:gd name="T27" fmla="*/ 8 h 53"/>
                <a:gd name="T28" fmla="*/ 70 w 70"/>
                <a:gd name="T29" fmla="*/ 6 h 53"/>
                <a:gd name="T30" fmla="*/ 67 w 70"/>
                <a:gd name="T31" fmla="*/ 1 h 53"/>
                <a:gd name="T32" fmla="*/ 67 w 70"/>
                <a:gd name="T33" fmla="*/ 0 h 53"/>
                <a:gd name="T34" fmla="*/ 66 w 70"/>
                <a:gd name="T35" fmla="*/ 0 h 53"/>
                <a:gd name="T36" fmla="*/ 66 w 70"/>
                <a:gd name="T37" fmla="*/ 0 h 53"/>
                <a:gd name="T38" fmla="*/ 64 w 70"/>
                <a:gd name="T39" fmla="*/ 0 h 53"/>
                <a:gd name="T40" fmla="*/ 64 w 70"/>
                <a:gd name="T41" fmla="*/ 0 h 53"/>
                <a:gd name="T42" fmla="*/ 62 w 70"/>
                <a:gd name="T43" fmla="*/ 0 h 53"/>
                <a:gd name="T44" fmla="*/ 61 w 70"/>
                <a:gd name="T45" fmla="*/ 0 h 53"/>
                <a:gd name="T46" fmla="*/ 35 w 70"/>
                <a:gd name="T47" fmla="*/ 4 h 53"/>
                <a:gd name="T48" fmla="*/ 9 w 70"/>
                <a:gd name="T49" fmla="*/ 0 h 53"/>
                <a:gd name="T50" fmla="*/ 8 w 70"/>
                <a:gd name="T51" fmla="*/ 0 h 53"/>
                <a:gd name="T52" fmla="*/ 6 w 70"/>
                <a:gd name="T53" fmla="*/ 0 h 53"/>
                <a:gd name="T54" fmla="*/ 6 w 70"/>
                <a:gd name="T55" fmla="*/ 0 h 53"/>
                <a:gd name="T56" fmla="*/ 4 w 70"/>
                <a:gd name="T57" fmla="*/ 0 h 53"/>
                <a:gd name="T58" fmla="*/ 4 w 70"/>
                <a:gd name="T59" fmla="*/ 0 h 53"/>
                <a:gd name="T60" fmla="*/ 3 w 70"/>
                <a:gd name="T61" fmla="*/ 0 h 53"/>
                <a:gd name="T62" fmla="*/ 3 w 70"/>
                <a:gd name="T63" fmla="*/ 1 h 53"/>
                <a:gd name="T64" fmla="*/ 0 w 70"/>
                <a:gd name="T65" fmla="*/ 6 h 53"/>
                <a:gd name="T66" fmla="*/ 0 w 70"/>
                <a:gd name="T67" fmla="*/ 8 h 53"/>
                <a:gd name="T68" fmla="*/ 0 w 70"/>
                <a:gd name="T69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5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1"/>
                    <a:pt x="33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7" y="53"/>
                    <a:pt x="39" y="51"/>
                    <a:pt x="40" y="49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9"/>
                    <a:pt x="70" y="9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7"/>
                    <a:pt x="70" y="6"/>
                    <a:pt x="70" y="6"/>
                  </a:cubicBezTo>
                  <a:cubicBezTo>
                    <a:pt x="70" y="3"/>
                    <a:pt x="69" y="2"/>
                    <a:pt x="67" y="1"/>
                  </a:cubicBezTo>
                  <a:cubicBezTo>
                    <a:pt x="67" y="1"/>
                    <a:pt x="67" y="1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1" y="0"/>
                    <a:pt x="61" y="1"/>
                    <a:pt x="61" y="0"/>
                  </a:cubicBezTo>
                  <a:cubicBezTo>
                    <a:pt x="60" y="1"/>
                    <a:pt x="47" y="4"/>
                    <a:pt x="35" y="4"/>
                  </a:cubicBezTo>
                  <a:cubicBezTo>
                    <a:pt x="23" y="4"/>
                    <a:pt x="10" y="1"/>
                    <a:pt x="9" y="0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22" name="Freeform 76">
              <a:extLst>
                <a:ext uri="{FF2B5EF4-FFF2-40B4-BE49-F238E27FC236}">
                  <a16:creationId xmlns:a16="http://schemas.microsoft.com/office/drawing/2014/main" id="{A65ED2B7-8EF8-4C55-B6A5-134BBC4EA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388" y="6126163"/>
              <a:ext cx="358775" cy="184150"/>
            </a:xfrm>
            <a:custGeom>
              <a:avLst/>
              <a:gdLst>
                <a:gd name="T0" fmla="*/ 96 w 96"/>
                <a:gd name="T1" fmla="*/ 4 h 49"/>
                <a:gd name="T2" fmla="*/ 92 w 96"/>
                <a:gd name="T3" fmla="*/ 0 h 49"/>
                <a:gd name="T4" fmla="*/ 88 w 96"/>
                <a:gd name="T5" fmla="*/ 4 h 49"/>
                <a:gd name="T6" fmla="*/ 88 w 96"/>
                <a:gd name="T7" fmla="*/ 4 h 49"/>
                <a:gd name="T8" fmla="*/ 88 w 96"/>
                <a:gd name="T9" fmla="*/ 4 h 49"/>
                <a:gd name="T10" fmla="*/ 88 w 96"/>
                <a:gd name="T11" fmla="*/ 4 h 49"/>
                <a:gd name="T12" fmla="*/ 88 w 96"/>
                <a:gd name="T13" fmla="*/ 5 h 49"/>
                <a:gd name="T14" fmla="*/ 88 w 96"/>
                <a:gd name="T15" fmla="*/ 13 h 49"/>
                <a:gd name="T16" fmla="*/ 88 w 96"/>
                <a:gd name="T17" fmla="*/ 31 h 49"/>
                <a:gd name="T18" fmla="*/ 88 w 96"/>
                <a:gd name="T19" fmla="*/ 32 h 49"/>
                <a:gd name="T20" fmla="*/ 88 w 96"/>
                <a:gd name="T21" fmla="*/ 33 h 49"/>
                <a:gd name="T22" fmla="*/ 86 w 96"/>
                <a:gd name="T23" fmla="*/ 35 h 49"/>
                <a:gd name="T24" fmla="*/ 48 w 96"/>
                <a:gd name="T25" fmla="*/ 41 h 49"/>
                <a:gd name="T26" fmla="*/ 10 w 96"/>
                <a:gd name="T27" fmla="*/ 35 h 49"/>
                <a:gd name="T28" fmla="*/ 8 w 96"/>
                <a:gd name="T29" fmla="*/ 33 h 49"/>
                <a:gd name="T30" fmla="*/ 8 w 96"/>
                <a:gd name="T31" fmla="*/ 32 h 49"/>
                <a:gd name="T32" fmla="*/ 8 w 96"/>
                <a:gd name="T33" fmla="*/ 31 h 49"/>
                <a:gd name="T34" fmla="*/ 8 w 96"/>
                <a:gd name="T35" fmla="*/ 5 h 49"/>
                <a:gd name="T36" fmla="*/ 8 w 96"/>
                <a:gd name="T37" fmla="*/ 4 h 49"/>
                <a:gd name="T38" fmla="*/ 8 w 96"/>
                <a:gd name="T39" fmla="*/ 4 h 49"/>
                <a:gd name="T40" fmla="*/ 8 w 96"/>
                <a:gd name="T41" fmla="*/ 4 h 49"/>
                <a:gd name="T42" fmla="*/ 8 w 96"/>
                <a:gd name="T43" fmla="*/ 4 h 49"/>
                <a:gd name="T44" fmla="*/ 4 w 96"/>
                <a:gd name="T45" fmla="*/ 0 h 49"/>
                <a:gd name="T46" fmla="*/ 0 w 96"/>
                <a:gd name="T47" fmla="*/ 4 h 49"/>
                <a:gd name="T48" fmla="*/ 0 w 96"/>
                <a:gd name="T49" fmla="*/ 4 h 49"/>
                <a:gd name="T50" fmla="*/ 0 w 96"/>
                <a:gd name="T51" fmla="*/ 4 h 49"/>
                <a:gd name="T52" fmla="*/ 0 w 96"/>
                <a:gd name="T53" fmla="*/ 4 h 49"/>
                <a:gd name="T54" fmla="*/ 0 w 96"/>
                <a:gd name="T55" fmla="*/ 5 h 49"/>
                <a:gd name="T56" fmla="*/ 0 w 96"/>
                <a:gd name="T57" fmla="*/ 31 h 49"/>
                <a:gd name="T58" fmla="*/ 0 w 96"/>
                <a:gd name="T59" fmla="*/ 32 h 49"/>
                <a:gd name="T60" fmla="*/ 0 w 96"/>
                <a:gd name="T61" fmla="*/ 33 h 49"/>
                <a:gd name="T62" fmla="*/ 6 w 96"/>
                <a:gd name="T63" fmla="*/ 42 h 49"/>
                <a:gd name="T64" fmla="*/ 48 w 96"/>
                <a:gd name="T65" fmla="*/ 49 h 49"/>
                <a:gd name="T66" fmla="*/ 90 w 96"/>
                <a:gd name="T67" fmla="*/ 42 h 49"/>
                <a:gd name="T68" fmla="*/ 96 w 96"/>
                <a:gd name="T69" fmla="*/ 33 h 49"/>
                <a:gd name="T70" fmla="*/ 96 w 96"/>
                <a:gd name="T71" fmla="*/ 32 h 49"/>
                <a:gd name="T72" fmla="*/ 96 w 96"/>
                <a:gd name="T73" fmla="*/ 31 h 49"/>
                <a:gd name="T74" fmla="*/ 96 w 96"/>
                <a:gd name="T75" fmla="*/ 13 h 49"/>
                <a:gd name="T76" fmla="*/ 96 w 96"/>
                <a:gd name="T77" fmla="*/ 5 h 49"/>
                <a:gd name="T78" fmla="*/ 96 w 96"/>
                <a:gd name="T79" fmla="*/ 4 h 49"/>
                <a:gd name="T80" fmla="*/ 96 w 96"/>
                <a:gd name="T81" fmla="*/ 4 h 49"/>
                <a:gd name="T82" fmla="*/ 96 w 96"/>
                <a:gd name="T8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49">
                  <a:moveTo>
                    <a:pt x="96" y="4"/>
                  </a:moveTo>
                  <a:cubicBezTo>
                    <a:pt x="96" y="1"/>
                    <a:pt x="94" y="0"/>
                    <a:pt x="92" y="0"/>
                  </a:cubicBezTo>
                  <a:cubicBezTo>
                    <a:pt x="89" y="0"/>
                    <a:pt x="88" y="1"/>
                    <a:pt x="88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4"/>
                    <a:pt x="87" y="34"/>
                    <a:pt x="86" y="35"/>
                  </a:cubicBezTo>
                  <a:cubicBezTo>
                    <a:pt x="85" y="35"/>
                    <a:pt x="76" y="41"/>
                    <a:pt x="48" y="41"/>
                  </a:cubicBezTo>
                  <a:cubicBezTo>
                    <a:pt x="20" y="41"/>
                    <a:pt x="11" y="35"/>
                    <a:pt x="10" y="35"/>
                  </a:cubicBezTo>
                  <a:cubicBezTo>
                    <a:pt x="9" y="34"/>
                    <a:pt x="8" y="34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"/>
                    <a:pt x="7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2" y="40"/>
                    <a:pt x="6" y="42"/>
                  </a:cubicBezTo>
                  <a:cubicBezTo>
                    <a:pt x="8" y="43"/>
                    <a:pt x="19" y="49"/>
                    <a:pt x="48" y="49"/>
                  </a:cubicBezTo>
                  <a:cubicBezTo>
                    <a:pt x="77" y="49"/>
                    <a:pt x="88" y="43"/>
                    <a:pt x="90" y="42"/>
                  </a:cubicBezTo>
                  <a:cubicBezTo>
                    <a:pt x="94" y="40"/>
                    <a:pt x="96" y="37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4"/>
                    <a:pt x="96" y="4"/>
                    <a:pt x="96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32D16B3-1E51-448D-9D00-CD451BDE02AF}"/>
              </a:ext>
            </a:extLst>
          </p:cNvPr>
          <p:cNvSpPr/>
          <p:nvPr/>
        </p:nvSpPr>
        <p:spPr>
          <a:xfrm>
            <a:off x="1923074" y="6300144"/>
            <a:ext cx="85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Massive Download – is necessary for next step , which is the Portfolio Risk Management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FBA47-47A8-41E0-A1C9-ACF9EF9E52A9}"/>
              </a:ext>
            </a:extLst>
          </p:cNvPr>
          <p:cNvSpPr/>
          <p:nvPr/>
        </p:nvSpPr>
        <p:spPr>
          <a:xfrm>
            <a:off x="1081160" y="1189836"/>
            <a:ext cx="1798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Process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17CC6-7D76-4077-B6C9-EC1845E4BDC0}"/>
              </a:ext>
            </a:extLst>
          </p:cNvPr>
          <p:cNvSpPr/>
          <p:nvPr/>
        </p:nvSpPr>
        <p:spPr>
          <a:xfrm>
            <a:off x="954155" y="4845502"/>
            <a:ext cx="2480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II. OPPORTUNTYREVIEW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E8DE5-9475-4B6B-B35A-EF6EEBB4BC6E}"/>
              </a:ext>
            </a:extLst>
          </p:cNvPr>
          <p:cNvCxnSpPr/>
          <p:nvPr/>
        </p:nvCxnSpPr>
        <p:spPr>
          <a:xfrm>
            <a:off x="657859" y="6032963"/>
            <a:ext cx="1070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93741-7515-461A-81AE-F45AE32F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96600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EABC-5730-4AB7-82E0-1597529D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98" y="105793"/>
            <a:ext cx="10515600" cy="668168"/>
          </a:xfrm>
        </p:spPr>
        <p:txBody>
          <a:bodyPr>
            <a:normAutofit/>
          </a:bodyPr>
          <a:lstStyle/>
          <a:p>
            <a:r>
              <a:rPr lang="it-IT" sz="3600" dirty="0"/>
              <a:t>Data flow- Check List/Register/Dataform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FED83-401E-442F-9D1A-8AE2CCB537EB}"/>
              </a:ext>
            </a:extLst>
          </p:cNvPr>
          <p:cNvSpPr txBox="1"/>
          <p:nvPr/>
        </p:nvSpPr>
        <p:spPr>
          <a:xfrm>
            <a:off x="396608" y="1394275"/>
            <a:ext cx="195838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PM answers Check List (Y/N) 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05916-3CCB-4410-95F7-31836ED66C10}"/>
              </a:ext>
            </a:extLst>
          </p:cNvPr>
          <p:cNvSpPr txBox="1"/>
          <p:nvPr/>
        </p:nvSpPr>
        <p:spPr>
          <a:xfrm>
            <a:off x="2623001" y="1117276"/>
            <a:ext cx="1420389" cy="8309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In Risk Registry (RR) click command ‘import from check list’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70747-A60F-4ED5-81BD-D69F2FE4DECA}"/>
              </a:ext>
            </a:extLst>
          </p:cNvPr>
          <p:cNvSpPr txBox="1"/>
          <p:nvPr/>
        </p:nvSpPr>
        <p:spPr>
          <a:xfrm>
            <a:off x="4449964" y="1209609"/>
            <a:ext cx="1851684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Rows where answer = Y are read and copied in the RR (only 3 columns)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76A50-E69A-4FF8-839B-7959B644B7FA}"/>
              </a:ext>
            </a:extLst>
          </p:cNvPr>
          <p:cNvSpPr txBox="1"/>
          <p:nvPr/>
        </p:nvSpPr>
        <p:spPr>
          <a:xfrm>
            <a:off x="6859839" y="1209609"/>
            <a:ext cx="1364454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PM populates additional rows manually in the RR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4D68C-4A14-4DF1-8EAF-4D69A323E2BF}"/>
              </a:ext>
            </a:extLst>
          </p:cNvPr>
          <p:cNvSpPr txBox="1"/>
          <p:nvPr/>
        </p:nvSpPr>
        <p:spPr>
          <a:xfrm>
            <a:off x="8733555" y="1209609"/>
            <a:ext cx="11926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PM populates all columns in the RR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4B409-F928-487D-873E-A88CB16F9E69}"/>
              </a:ext>
            </a:extLst>
          </p:cNvPr>
          <p:cNvSpPr txBox="1"/>
          <p:nvPr/>
        </p:nvSpPr>
        <p:spPr>
          <a:xfrm>
            <a:off x="10380390" y="1402912"/>
            <a:ext cx="1143451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PM saves data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718CF-F34E-4FF4-A39A-2A719F6C34FC}"/>
              </a:ext>
            </a:extLst>
          </p:cNvPr>
          <p:cNvSpPr txBox="1"/>
          <p:nvPr/>
        </p:nvSpPr>
        <p:spPr>
          <a:xfrm>
            <a:off x="396607" y="2738515"/>
            <a:ext cx="11391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/>
              <a:t>PM reviews the RR as changes risks originating from the Check List – scenarios: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it-IT" sz="1200" dirty="0"/>
              <a:t>One/more risks was set as Y , but PM changes to N      </a:t>
            </a:r>
            <a:r>
              <a:rPr lang="it-IT" sz="1200" dirty="0">
                <a:sym typeface="Wingdings" panose="05000000000000000000" pitchFamily="2" charset="2"/>
              </a:rPr>
              <a:t> PM shall cancel the row on RR (this should not be mandatory) and changes the question on the Check List (RT help to 				   identify which question to update)</a:t>
            </a:r>
            <a:endParaRPr lang="it-IT" sz="1200" dirty="0"/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it-IT" sz="1200" dirty="0"/>
              <a:t>One/more risks was set as N , but PM changes to Y      </a:t>
            </a:r>
            <a:r>
              <a:rPr lang="it-IT" sz="1200" dirty="0">
                <a:sym typeface="Wingdings" panose="05000000000000000000" pitchFamily="2" charset="2"/>
              </a:rPr>
              <a:t> PM shall change the Check List and use the Import command on the RR. New rows will be reported on the RR 					(incremental addition)</a:t>
            </a:r>
            <a:endParaRPr lang="it-IT" sz="1200" dirty="0"/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it-IT" sz="1200" dirty="0"/>
              <a:t>Check list contains new questions and PM set them with Y </a:t>
            </a:r>
            <a:r>
              <a:rPr lang="it-IT" sz="1200" dirty="0">
                <a:sym typeface="Wingdings" panose="05000000000000000000" pitchFamily="2" charset="2"/>
              </a:rPr>
              <a:t> PM shall change the Check List and use the Import command on the RR. New rows will be reported on the RR 					           (incremental addition)</a:t>
            </a:r>
            <a:endParaRPr lang="it-IT" sz="1200" dirty="0"/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61FCE-5424-426F-9E5F-223A5D4A5A83}"/>
              </a:ext>
            </a:extLst>
          </p:cNvPr>
          <p:cNvSpPr txBox="1"/>
          <p:nvPr/>
        </p:nvSpPr>
        <p:spPr>
          <a:xfrm>
            <a:off x="396606" y="5061238"/>
            <a:ext cx="116668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1400" dirty="0"/>
              <a:t>PM reviews the RR as changes risks entered manually – scenarios: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it-IT" sz="1200" dirty="0"/>
              <a:t>One/more risks are not applying to the project </a:t>
            </a:r>
            <a:r>
              <a:rPr lang="it-IT" sz="1200" dirty="0">
                <a:sym typeface="Wingdings" panose="05000000000000000000" pitchFamily="2" charset="2"/>
              </a:rPr>
              <a:t> </a:t>
            </a:r>
            <a:r>
              <a:rPr lang="it-IT" sz="1200" dirty="0"/>
              <a:t> the PM cancel the row on the RR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it-IT" sz="1200" dirty="0"/>
              <a:t>One/more risks are detected as new by the PM </a:t>
            </a:r>
            <a:r>
              <a:rPr lang="it-IT" sz="1200" dirty="0">
                <a:sym typeface="Wingdings" panose="05000000000000000000" pitchFamily="2" charset="2"/>
              </a:rPr>
              <a:t> the PM add a new row on the RR </a:t>
            </a:r>
            <a:endParaRPr lang="it-IT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793D5B-C3E1-4879-A577-054FDF3F3B2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54990" y="1532775"/>
            <a:ext cx="26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59EBDB-BBAF-4567-937E-5ADF3C7FFB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224293" y="1532775"/>
            <a:ext cx="50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12CD5D-491D-42FC-912A-301FA94A651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01648" y="1532775"/>
            <a:ext cx="55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42131D-0C54-42BA-B28B-CD9E8C2ACB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43390" y="1532775"/>
            <a:ext cx="406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DBA3FB-C409-4707-B5ED-147C7A3D4A6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926198" y="1532775"/>
            <a:ext cx="454192" cy="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E50535-2073-4B36-84A2-22CD8CC8611D}"/>
              </a:ext>
            </a:extLst>
          </p:cNvPr>
          <p:cNvSpPr txBox="1"/>
          <p:nvPr/>
        </p:nvSpPr>
        <p:spPr>
          <a:xfrm>
            <a:off x="396605" y="683046"/>
            <a:ext cx="47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First Risk Assessment done for the Project:  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1B79A1-4BDB-40E3-AD54-36FD284F0DBD}"/>
              </a:ext>
            </a:extLst>
          </p:cNvPr>
          <p:cNvSpPr txBox="1"/>
          <p:nvPr/>
        </p:nvSpPr>
        <p:spPr>
          <a:xfrm>
            <a:off x="396604" y="2355920"/>
            <a:ext cx="47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Next Risk Assessments done for the Project:  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67E1-4490-47C0-83C8-F45B11B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92206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48A-ADDA-4005-AEAD-ECD8D1FB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2" y="26571"/>
            <a:ext cx="10515600" cy="1325563"/>
          </a:xfrm>
        </p:spPr>
        <p:txBody>
          <a:bodyPr/>
          <a:lstStyle/>
          <a:p>
            <a:r>
              <a:rPr lang="it-IT" dirty="0"/>
              <a:t>Probability Impact Scoring table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15658-134C-4303-B919-6EC1E9AB5D24}"/>
              </a:ext>
            </a:extLst>
          </p:cNvPr>
          <p:cNvSpPr txBox="1"/>
          <p:nvPr/>
        </p:nvSpPr>
        <p:spPr>
          <a:xfrm>
            <a:off x="254306" y="5549041"/>
            <a:ext cx="11763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Question1 :  Do you need to keep this matrix configurable by the PMs/Risk Managers in the front end or can we keep the logics in backend?</a:t>
            </a:r>
          </a:p>
          <a:p>
            <a:r>
              <a:rPr lang="it-IT" sz="1600" dirty="0"/>
              <a:t>Q</a:t>
            </a:r>
            <a:r>
              <a:rPr lang="en-US" sz="1600" dirty="0"/>
              <a:t>uestion2 : Is it ok to show the Risk/</a:t>
            </a:r>
            <a:r>
              <a:rPr lang="en-US" sz="1600" dirty="0" err="1"/>
              <a:t>Opp.ty</a:t>
            </a:r>
            <a:r>
              <a:rPr lang="en-US" sz="1600" dirty="0"/>
              <a:t> as a pop-up in the Risk Register or do you need a specific tab visible to all?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E8BA3-AA88-4C87-9D62-A27B8782D3FF}"/>
              </a:ext>
            </a:extLst>
          </p:cNvPr>
          <p:cNvSpPr txBox="1"/>
          <p:nvPr/>
        </p:nvSpPr>
        <p:spPr>
          <a:xfrm>
            <a:off x="254306" y="938759"/>
            <a:ext cx="6492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This is an information matrix and it is part of the Risk &amp; Opportunity Register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57922-A290-4201-AA7D-D6D03DE0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56"/>
          <a:stretch/>
        </p:blipFill>
        <p:spPr>
          <a:xfrm>
            <a:off x="2828593" y="1352133"/>
            <a:ext cx="6456084" cy="36067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C2A1-EF59-4463-856B-C586130E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32220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AD2-ADAF-43BD-BF81-136AFF0F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" y="0"/>
            <a:ext cx="10515600" cy="1325563"/>
          </a:xfrm>
        </p:spPr>
        <p:txBody>
          <a:bodyPr/>
          <a:lstStyle/>
          <a:p>
            <a:r>
              <a:rPr lang="it-IT" dirty="0"/>
              <a:t>5. Opportunity Register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8A1DF-01E9-4430-9E1E-06643D318C02}"/>
              </a:ext>
            </a:extLst>
          </p:cNvPr>
          <p:cNvSpPr txBox="1"/>
          <p:nvPr/>
        </p:nvSpPr>
        <p:spPr>
          <a:xfrm>
            <a:off x="120672" y="6115745"/>
            <a:ext cx="1207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Question1 Is it entirely manually maintained? - </a:t>
            </a:r>
            <a:r>
              <a:rPr lang="it-IT" sz="1400" b="1" dirty="0">
                <a:solidFill>
                  <a:srgbClr val="FF0000"/>
                </a:solidFill>
              </a:rPr>
              <a:t>YES</a:t>
            </a:r>
          </a:p>
          <a:p>
            <a:r>
              <a:rPr lang="it-IT" sz="1400" dirty="0"/>
              <a:t>Q</a:t>
            </a:r>
            <a:r>
              <a:rPr lang="en-US" sz="1400" dirty="0"/>
              <a:t>uestion2 : Do we have any external Customer visibility use case?- </a:t>
            </a:r>
            <a:r>
              <a:rPr lang="en-US" sz="1400" b="1" dirty="0">
                <a:solidFill>
                  <a:srgbClr val="FF0000"/>
                </a:solidFill>
              </a:rPr>
              <a:t>THE COLUMN TO SEGREGATE INTERNAL (BHGE) OR CUSTOMER IS ALREADY PRESENT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398EF-CB70-439C-A89B-18A96DB20B46}"/>
              </a:ext>
            </a:extLst>
          </p:cNvPr>
          <p:cNvSpPr txBox="1"/>
          <p:nvPr/>
        </p:nvSpPr>
        <p:spPr>
          <a:xfrm>
            <a:off x="404344" y="1194947"/>
            <a:ext cx="3923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Need: The PM inputs manually the opportunities identified using a data-form.</a:t>
            </a:r>
          </a:p>
          <a:p>
            <a:r>
              <a:rPr lang="it-IT" sz="1600" dirty="0"/>
              <a:t>Each line shall have the Edit icon (similar to Installation Dashboard)</a:t>
            </a:r>
            <a:endParaRPr lang="en-US" sz="1600" dirty="0"/>
          </a:p>
          <a:p>
            <a:endParaRPr lang="it-IT" sz="1600" dirty="0"/>
          </a:p>
          <a:p>
            <a:r>
              <a:rPr lang="it-IT" sz="1600" dirty="0"/>
              <a:t>White columns = drop down list </a:t>
            </a:r>
          </a:p>
          <a:p>
            <a:r>
              <a:rPr lang="it-IT" sz="1600" dirty="0"/>
              <a:t>Yellow columns = free text </a:t>
            </a:r>
          </a:p>
          <a:p>
            <a:r>
              <a:rPr lang="it-IT" sz="1600" dirty="0"/>
              <a:t>Light blue columns = calculated </a:t>
            </a:r>
          </a:p>
          <a:p>
            <a:endParaRPr lang="it-IT" sz="1600" dirty="0"/>
          </a:p>
          <a:p>
            <a:r>
              <a:rPr lang="it-IT" sz="1600" dirty="0"/>
              <a:t>Excel download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14D6B-CB9F-4DDF-B15E-845784FC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44" y="939374"/>
            <a:ext cx="7024917" cy="37988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76C86D-FE0C-41E4-B797-F8226D051623}"/>
              </a:ext>
            </a:extLst>
          </p:cNvPr>
          <p:cNvSpPr/>
          <p:nvPr/>
        </p:nvSpPr>
        <p:spPr>
          <a:xfrm>
            <a:off x="7345305" y="4823680"/>
            <a:ext cx="912127" cy="15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 draft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2C66C-3F41-483C-BFF2-E61C15D17CE6}"/>
              </a:ext>
            </a:extLst>
          </p:cNvPr>
          <p:cNvSpPr/>
          <p:nvPr/>
        </p:nvSpPr>
        <p:spPr>
          <a:xfrm>
            <a:off x="8797695" y="4823680"/>
            <a:ext cx="912127" cy="15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Publish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910BF-0491-488D-89CB-7D36C4696FD3}"/>
              </a:ext>
            </a:extLst>
          </p:cNvPr>
          <p:cNvSpPr/>
          <p:nvPr/>
        </p:nvSpPr>
        <p:spPr>
          <a:xfrm>
            <a:off x="10670562" y="4823680"/>
            <a:ext cx="457200" cy="154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F46C3-DB8A-4F93-88C7-097F833D9C50}"/>
              </a:ext>
            </a:extLst>
          </p:cNvPr>
          <p:cNvSpPr txBox="1"/>
          <p:nvPr/>
        </p:nvSpPr>
        <p:spPr>
          <a:xfrm>
            <a:off x="404344" y="4944439"/>
            <a:ext cx="3923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it-IT" dirty="0"/>
              <a:t>USERS ACCESS TO THE WIDGET:</a:t>
            </a:r>
          </a:p>
          <a:p>
            <a:r>
              <a:rPr lang="it-IT" dirty="0"/>
              <a:t>PM - the Pm needs to have the capability to input manually free text in column 3, save draft, publish</a:t>
            </a:r>
          </a:p>
          <a:p>
            <a:r>
              <a:rPr lang="it-IT" dirty="0"/>
              <a:t>All other roles  – read only published version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97E1EE-6B54-41C3-A6C0-6358C9F0DA66}"/>
              </a:ext>
            </a:extLst>
          </p:cNvPr>
          <p:cNvSpPr/>
          <p:nvPr/>
        </p:nvSpPr>
        <p:spPr>
          <a:xfrm>
            <a:off x="4733670" y="939374"/>
            <a:ext cx="7410656" cy="410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15B099-6E5E-4F62-817A-8039C92D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90" y="1644241"/>
            <a:ext cx="302609" cy="2874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EFFA-EF9E-47E5-AA9A-EDA76CDE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70099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AF9FCB-AD2C-4FC5-AAB1-0094BE19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6" y="1410145"/>
            <a:ext cx="4584584" cy="3160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6CAD2-ADAF-43BD-BF81-136AFF0F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50" y="167701"/>
            <a:ext cx="11713502" cy="625075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MVP1</a:t>
            </a:r>
            <a:br>
              <a:rPr lang="it-IT" dirty="0"/>
            </a:br>
            <a:r>
              <a:rPr lang="it-IT" dirty="0"/>
              <a:t>5. Opportunity Register data-form - Editing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BCFF-9341-4123-AFBD-2820BF5ABF83}"/>
              </a:ext>
            </a:extLst>
          </p:cNvPr>
          <p:cNvSpPr txBox="1"/>
          <p:nvPr/>
        </p:nvSpPr>
        <p:spPr>
          <a:xfrm>
            <a:off x="720228" y="773216"/>
            <a:ext cx="1015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REGISTER DATA FORM 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Input dataform for each oppty line of the Oppty Register. 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60039-BF51-4CFB-B41C-D4B564235FF7}"/>
              </a:ext>
            </a:extLst>
          </p:cNvPr>
          <p:cNvSpPr/>
          <p:nvPr/>
        </p:nvSpPr>
        <p:spPr>
          <a:xfrm>
            <a:off x="301908" y="5327313"/>
            <a:ext cx="6096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opened by the PM by clicking on a single row of the Risk Register and it is used to review and edit the risk lines. </a:t>
            </a: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PM selects values from drop down lists or writes pn the free text fields: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COLUMNS/FIELDS  IN WHITE COLOR – DROP-DOWN 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COLUMNS/FIELDS IN YELLOW COLOR – FREE TEXT 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2 COLUMNS/FILEDS WITH  CALCULATION (MULTIPLIERS) AND COLORS AS PER THE Probability-Impact Matrix </a:t>
            </a: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600" b="1" dirty="0">
              <a:solidFill>
                <a:srgbClr val="E7E6E6">
                  <a:lumMod val="25000"/>
                </a:srgb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0AFB8C-DB5E-448A-B8E9-99286A5249C5}"/>
              </a:ext>
            </a:extLst>
          </p:cNvPr>
          <p:cNvSpPr/>
          <p:nvPr/>
        </p:nvSpPr>
        <p:spPr>
          <a:xfrm>
            <a:off x="2259905" y="4082430"/>
            <a:ext cx="936434" cy="282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7D49D3-A761-4002-89DF-D16BDC63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61" y="5581783"/>
            <a:ext cx="2927753" cy="12646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C60F36-3F60-4B5E-B3A2-615AF35BF365}"/>
              </a:ext>
            </a:extLst>
          </p:cNvPr>
          <p:cNvSpPr/>
          <p:nvPr/>
        </p:nvSpPr>
        <p:spPr>
          <a:xfrm>
            <a:off x="6500597" y="5327313"/>
            <a:ext cx="258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Probability-Impact Matrix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3319-7896-4A58-9D7E-C13E515A5718}"/>
              </a:ext>
            </a:extLst>
          </p:cNvPr>
          <p:cNvSpPr/>
          <p:nvPr/>
        </p:nvSpPr>
        <p:spPr>
          <a:xfrm>
            <a:off x="9391763" y="5588784"/>
            <a:ext cx="25945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are calcualted: </a:t>
            </a:r>
          </a:p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RATING * IMPACT RATING</a:t>
            </a:r>
          </a:p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shall change as per the Prob.-Impact Matrix </a:t>
            </a:r>
            <a:endParaRPr lang="it-IT" sz="1600" b="1" dirty="0">
              <a:solidFill>
                <a:srgbClr val="E7E6E6">
                  <a:lumMod val="25000"/>
                </a:srgb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45AD9-7A4A-4E22-BC3B-B3C88D182E32}"/>
              </a:ext>
            </a:extLst>
          </p:cNvPr>
          <p:cNvSpPr/>
          <p:nvPr/>
        </p:nvSpPr>
        <p:spPr>
          <a:xfrm>
            <a:off x="6464010" y="5382264"/>
            <a:ext cx="5522342" cy="1475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00D94-AFFC-43CB-8BBB-F0819FE332EE}"/>
              </a:ext>
            </a:extLst>
          </p:cNvPr>
          <p:cNvSpPr/>
          <p:nvPr/>
        </p:nvSpPr>
        <p:spPr>
          <a:xfrm>
            <a:off x="235671" y="1241352"/>
            <a:ext cx="11750681" cy="407443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DCE54-0231-4580-B73D-CEF80148C70F}"/>
              </a:ext>
            </a:extLst>
          </p:cNvPr>
          <p:cNvSpPr/>
          <p:nvPr/>
        </p:nvSpPr>
        <p:spPr>
          <a:xfrm>
            <a:off x="357386" y="1174872"/>
            <a:ext cx="3312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REGISTER DATA FORM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C7-268C-42E7-BC42-D4BFFE5C5883}"/>
              </a:ext>
            </a:extLst>
          </p:cNvPr>
          <p:cNvSpPr/>
          <p:nvPr/>
        </p:nvSpPr>
        <p:spPr>
          <a:xfrm>
            <a:off x="236762" y="501918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Previous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B6969-08AB-4F85-A40E-42A3201E30B5}"/>
              </a:ext>
            </a:extLst>
          </p:cNvPr>
          <p:cNvSpPr/>
          <p:nvPr/>
        </p:nvSpPr>
        <p:spPr>
          <a:xfrm>
            <a:off x="11243741" y="5009740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B273B-1864-4B7C-A312-5B51399A3BF4}"/>
              </a:ext>
            </a:extLst>
          </p:cNvPr>
          <p:cNvSpPr/>
          <p:nvPr/>
        </p:nvSpPr>
        <p:spPr>
          <a:xfrm>
            <a:off x="5387241" y="4836402"/>
            <a:ext cx="912127" cy="15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 draft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1F0343-760F-4345-A89E-DFFF737A7A56}"/>
              </a:ext>
            </a:extLst>
          </p:cNvPr>
          <p:cNvSpPr/>
          <p:nvPr/>
        </p:nvSpPr>
        <p:spPr>
          <a:xfrm>
            <a:off x="6493907" y="4834564"/>
            <a:ext cx="914400" cy="15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Publish</a:t>
            </a:r>
            <a:endParaRPr lang="en-US" sz="1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F9605-B481-4927-8D85-5973BAA66102}"/>
              </a:ext>
            </a:extLst>
          </p:cNvPr>
          <p:cNvSpPr/>
          <p:nvPr/>
        </p:nvSpPr>
        <p:spPr>
          <a:xfrm>
            <a:off x="359701" y="4690029"/>
            <a:ext cx="384791" cy="377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400" dirty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D75FBE-FFB3-4A91-8C3D-218DA6A6271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59201" y="4323728"/>
            <a:ext cx="4771115" cy="1056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6245CFA-9ED2-4ECD-9C5E-78E90945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170" y="1361182"/>
            <a:ext cx="5305987" cy="336114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691AF0E-B439-442A-A4BE-007C90FC2E3C}"/>
              </a:ext>
            </a:extLst>
          </p:cNvPr>
          <p:cNvSpPr/>
          <p:nvPr/>
        </p:nvSpPr>
        <p:spPr>
          <a:xfrm>
            <a:off x="7718017" y="4141601"/>
            <a:ext cx="936434" cy="282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4EFA3-82DE-4D25-9445-BC64332F6AF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802578" y="4424299"/>
            <a:ext cx="383656" cy="902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E2149-3DE3-45DD-9B97-A06884CA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9237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48A-ADDA-4005-AEAD-ECD8D1FB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83" y="0"/>
            <a:ext cx="10515600" cy="1325563"/>
          </a:xfrm>
        </p:spPr>
        <p:txBody>
          <a:bodyPr/>
          <a:lstStyle/>
          <a:p>
            <a:r>
              <a:rPr lang="it-IT" dirty="0"/>
              <a:t>Risk/Opp.ty Matrix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15658-134C-4303-B919-6EC1E9AB5D24}"/>
              </a:ext>
            </a:extLst>
          </p:cNvPr>
          <p:cNvSpPr txBox="1"/>
          <p:nvPr/>
        </p:nvSpPr>
        <p:spPr>
          <a:xfrm>
            <a:off x="132102" y="5152434"/>
            <a:ext cx="117637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Question1 :  Do you need to keep this matrix configurable by the PMs/Risk Managers in the front end or can we keep the logics in backend?</a:t>
            </a:r>
          </a:p>
          <a:p>
            <a:r>
              <a:rPr lang="it-IT" sz="1600" dirty="0"/>
              <a:t>Q</a:t>
            </a:r>
            <a:r>
              <a:rPr lang="en-US" sz="1600" dirty="0"/>
              <a:t>uestion2 : Is it ok to show the Risk/</a:t>
            </a:r>
            <a:r>
              <a:rPr lang="en-US" sz="1600" dirty="0" err="1"/>
              <a:t>Opp.ty</a:t>
            </a:r>
            <a:r>
              <a:rPr lang="en-US" sz="1600" dirty="0"/>
              <a:t> as a pop-up in the Risk Register or do you need a specific tab visible to all?</a:t>
            </a:r>
          </a:p>
          <a:p>
            <a:endParaRPr lang="it-IT" sz="1600" b="1" dirty="0">
              <a:solidFill>
                <a:srgbClr val="FF0000"/>
              </a:solidFill>
            </a:endParaRPr>
          </a:p>
          <a:p>
            <a:r>
              <a:rPr lang="it-IT" sz="1600" b="1" dirty="0">
                <a:solidFill>
                  <a:srgbClr val="FF0000"/>
                </a:solidFill>
              </a:rPr>
              <a:t>NO , THIS MATRIX IS JUST FOR REFERENCE AND NEEDED FOR LOGIC - keep the logics in backend TO BE MODIFIED ONLY BY  RISK OWNER </a:t>
            </a:r>
            <a:r>
              <a:rPr lang="it-IT" sz="1600" dirty="0"/>
              <a:t>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DE113-8970-4CE9-A529-44518B45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09" y="1291771"/>
            <a:ext cx="8470275" cy="3657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62ECC-6B69-479A-AAA4-F09A8AC7BFA6}"/>
              </a:ext>
            </a:extLst>
          </p:cNvPr>
          <p:cNvSpPr txBox="1"/>
          <p:nvPr/>
        </p:nvSpPr>
        <p:spPr>
          <a:xfrm>
            <a:off x="544740" y="953217"/>
            <a:ext cx="6492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This is an information matrix and it is part of the Risk &amp; Opportunity Register</a:t>
            </a:r>
            <a:endParaRPr lang="en-US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9394B-C2F9-4159-A810-261D509B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80170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1829-02D5-4CC6-91B4-6718CC9C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-42511"/>
            <a:ext cx="10515600" cy="1325563"/>
          </a:xfrm>
        </p:spPr>
        <p:txBody>
          <a:bodyPr/>
          <a:lstStyle/>
          <a:p>
            <a:r>
              <a:rPr lang="it-IT" dirty="0"/>
              <a:t>Excel Template file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63498-641D-4641-8D7D-F1696E1DB6E6}"/>
              </a:ext>
            </a:extLst>
          </p:cNvPr>
          <p:cNvSpPr txBox="1">
            <a:spLocks/>
          </p:cNvSpPr>
          <p:nvPr/>
        </p:nvSpPr>
        <p:spPr>
          <a:xfrm>
            <a:off x="1416098" y="6118434"/>
            <a:ext cx="8188230" cy="6349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rgbClr val="0070C0"/>
                </a:solidFill>
              </a:rPr>
              <a:t>Link to the Excel Template file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4DD25-30D5-45D4-8B43-9208F3519AB4}"/>
              </a:ext>
            </a:extLst>
          </p:cNvPr>
          <p:cNvSpPr/>
          <p:nvPr/>
        </p:nvSpPr>
        <p:spPr>
          <a:xfrm>
            <a:off x="352541" y="903720"/>
            <a:ext cx="11556694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PROBAB_IMPACT SCORING CARDS—matrix for INFO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GE Inspira Sans Regular"/>
                <a:ea typeface="Times New Roman" panose="02020603050405020304" pitchFamily="18" charset="0"/>
                <a:cs typeface="Times New Roman" panose="02020603050405020304" pitchFamily="18" charset="0"/>
              </a:rPr>
              <a:t>PROB. &amp; IMPACT MATRIX– matrix for INFO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CARDS -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PM shall write on the free text fields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LIST FINAL---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list of questions with pre-defind fields, which is editable only by the Risk Owner/Risk Manager. The PM will be able to select the answer to the question YES/ NO—COLUMN D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600"/>
              </a:spcBef>
              <a:spcAft>
                <a:spcPts val="0"/>
              </a:spcAft>
            </a:pP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Calibri" panose="020F0502020204030204" pitchFamily="34" charset="0"/>
              </a:rPr>
              <a:t>This Check list is an auxiliary tool to the PM for the risk management and as a source to fill in 3 fields of the Risk register.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REGISTER- 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This is the registry of the risk exisitng for the project. PM creates it from the Check list (where rows = Yes) or by adding new risks manually.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COLUMNS  IN WHITE COLOR – ORIGINATE FROM THE RISK DATAFORM DROP-DOWN FIELDS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COLUMNS IN YELLOW COLOR – FROM THE RISK DATAFORM FREE TEXT FIELDS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2 COLUMNS WITH  0- CALCULATION (MULTIPLIERS) AND COLORS AS PER THE Probability-Impact Matrix  - </a:t>
            </a:r>
            <a:r>
              <a:rPr lang="it-IT" sz="14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FROM THE RISK DATAFORM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The command IMPORT FROM CHECK LIST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  - it is a macro which imports 3 fields from the Check List for those rows where the answer is selected as YES ( </a:t>
            </a: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</a:rPr>
              <a:t>CHECK LIST FINAL)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REGISTER DATA FORM – 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opened by the PM by clicking on a single row of the Risk Register and it is used to review and edit the risk lines. 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PM selects values from drop down lists or writes pn the free text fields: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COLUMNS/FIELDS  IN WHITE COLOR – DROP-DOWN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COLUMNS/FIELDS IN YELLOW COLOR – FREE TEXT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</a:rPr>
              <a:t>2 COLUMNS/FILEDS WITH  0- CALCULATION (MULTIPLIERS) AND COLORS AS PER THE Probability-Impact Matrix 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600" b="1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GE Inspira"/>
              <a:buChar char="-"/>
            </a:pPr>
            <a:r>
              <a:rPr lang="it-IT" sz="16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 REGISTER-</a:t>
            </a:r>
            <a:r>
              <a:rPr lang="it-IT" sz="1200" dirty="0">
                <a:solidFill>
                  <a:schemeClr val="bg2">
                    <a:lumMod val="25000"/>
                  </a:scheme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 PM selects a pre-defined filter or writes on free text fields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9C1A0FF-C24F-4660-B957-23C38A880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04968"/>
              </p:ext>
            </p:extLst>
          </p:nvPr>
        </p:nvGraphicFramePr>
        <p:xfrm>
          <a:off x="6487099" y="61184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7099" y="61184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F2D49-D3A4-44D5-AB5B-28ADCF4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88583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48A-ADDA-4005-AEAD-ECD8D1FB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62" y="1946620"/>
            <a:ext cx="10515600" cy="1325563"/>
          </a:xfrm>
        </p:spPr>
        <p:txBody>
          <a:bodyPr/>
          <a:lstStyle/>
          <a:p>
            <a:r>
              <a:rPr lang="it-IT" dirty="0"/>
              <a:t>Data Storage - tbc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62ECC-6B69-479A-AAA4-F09A8AC7BFA6}"/>
              </a:ext>
            </a:extLst>
          </p:cNvPr>
          <p:cNvSpPr txBox="1"/>
          <p:nvPr/>
        </p:nvSpPr>
        <p:spPr>
          <a:xfrm>
            <a:off x="623965" y="3211908"/>
            <a:ext cx="1040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Entire dataset of Risk Register and Opportuinity Register will need to be stored in a data-base ... With a certain rythm ... tbc</a:t>
            </a:r>
          </a:p>
          <a:p>
            <a:endParaRPr lang="it-IT" sz="1600" dirty="0"/>
          </a:p>
          <a:p>
            <a:r>
              <a:rPr lang="it-IT" sz="1600" dirty="0"/>
              <a:t> 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528872-3F97-4755-A45C-65A939F79911}"/>
              </a:ext>
            </a:extLst>
          </p:cNvPr>
          <p:cNvSpPr txBox="1">
            <a:spLocks/>
          </p:cNvSpPr>
          <p:nvPr/>
        </p:nvSpPr>
        <p:spPr>
          <a:xfrm>
            <a:off x="62396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Massive download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F9593-C0EA-4BE8-B766-6FCF1A50A6C6}"/>
              </a:ext>
            </a:extLst>
          </p:cNvPr>
          <p:cNvSpPr txBox="1"/>
          <p:nvPr/>
        </p:nvSpPr>
        <p:spPr>
          <a:xfrm>
            <a:off x="679699" y="1137247"/>
            <a:ext cx="10459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job to run from the front end shall allow to downloaded the last version of the Risk and Oppty registers for all projects exsiting in RealTrack. </a:t>
            </a:r>
            <a:endParaRPr lang="en-US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32EA3-1ADD-4626-B4B2-AA2F93CD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65387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F56A18-9CAF-4990-8317-365C577264B0}"/>
              </a:ext>
            </a:extLst>
          </p:cNvPr>
          <p:cNvSpPr txBox="1">
            <a:spLocks/>
          </p:cNvSpPr>
          <p:nvPr/>
        </p:nvSpPr>
        <p:spPr>
          <a:xfrm>
            <a:off x="339650" y="333431"/>
            <a:ext cx="10515600" cy="48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RealTrack Deliverables – MVP2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715AE-BC41-4617-BC92-A4719A6AD886}"/>
              </a:ext>
            </a:extLst>
          </p:cNvPr>
          <p:cNvSpPr/>
          <p:nvPr/>
        </p:nvSpPr>
        <p:spPr>
          <a:xfrm>
            <a:off x="668356" y="1064072"/>
            <a:ext cx="96985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/>
              <a:t>Context Card </a:t>
            </a:r>
          </a:p>
          <a:p>
            <a:r>
              <a:rPr lang="it-IT" sz="1400" dirty="0"/>
              <a:t>Super user/Risk Manager shall be able to edit, cancel or add rows to the entire view in a sort of administration page, so that all projects will have an updated Context Card.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BDCAA-9944-4B8D-A0BB-61AD06F5A1D9}"/>
              </a:ext>
            </a:extLst>
          </p:cNvPr>
          <p:cNvSpPr/>
          <p:nvPr/>
        </p:nvSpPr>
        <p:spPr>
          <a:xfrm>
            <a:off x="668356" y="1825736"/>
            <a:ext cx="94671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/>
              <a:t>Check list</a:t>
            </a:r>
          </a:p>
          <a:p>
            <a:r>
              <a:rPr lang="it-IT" sz="1400" dirty="0"/>
              <a:t>Super user/Risk manager shall be able to edit, cancel or add rows to the entire view in a sort of administration page, so that all projects will have an updated Check list.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25346-3F85-44DD-BDA7-173A1363341D}"/>
              </a:ext>
            </a:extLst>
          </p:cNvPr>
          <p:cNvSpPr/>
          <p:nvPr/>
        </p:nvSpPr>
        <p:spPr>
          <a:xfrm>
            <a:off x="668356" y="2655387"/>
            <a:ext cx="95883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/>
              <a:t>Risk Register</a:t>
            </a:r>
          </a:p>
          <a:p>
            <a:r>
              <a:rPr lang="it-IT" sz="1400" dirty="0"/>
              <a:t>Although could be a need, the Super user/Risk manager will not be able to edit, cancel or add columns the entire view: because  the RR has a data-form for input data, the change of the Risk Register will require new </a:t>
            </a:r>
            <a:r>
              <a:rPr lang="it-IT" sz="1400" dirty="0">
                <a:highlight>
                  <a:srgbClr val="FFFF00"/>
                </a:highlight>
              </a:rPr>
              <a:t>developments </a:t>
            </a:r>
            <a:r>
              <a:rPr lang="it-IT" sz="1400" dirty="0"/>
              <a:t>....:::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FAC63-4C91-408F-B625-714DEF822BB9}"/>
              </a:ext>
            </a:extLst>
          </p:cNvPr>
          <p:cNvSpPr/>
          <p:nvPr/>
        </p:nvSpPr>
        <p:spPr>
          <a:xfrm>
            <a:off x="668356" y="3700481"/>
            <a:ext cx="10315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/>
              <a:t>Opportunity Register – Risk manager shall be able to edit, cancel or add columns  the entire view as it a sort of template. New columns and drop down list will be visible for all projects on all saved risk register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D90B6-FD59-431B-A711-95D1B43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31577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F56A18-9CAF-4990-8317-365C577264B0}"/>
              </a:ext>
            </a:extLst>
          </p:cNvPr>
          <p:cNvSpPr txBox="1">
            <a:spLocks/>
          </p:cNvSpPr>
          <p:nvPr/>
        </p:nvSpPr>
        <p:spPr>
          <a:xfrm>
            <a:off x="339650" y="333431"/>
            <a:ext cx="10515600" cy="48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RealTrack Deliverables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0AF9CC-A394-45D9-9FC6-363672854DC0}"/>
              </a:ext>
            </a:extLst>
          </p:cNvPr>
          <p:cNvSpPr txBox="1">
            <a:spLocks/>
          </p:cNvSpPr>
          <p:nvPr/>
        </p:nvSpPr>
        <p:spPr>
          <a:xfrm>
            <a:off x="881349" y="1857873"/>
            <a:ext cx="5325493" cy="3533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90513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1.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Project Context Card</a:t>
            </a: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2. 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Assessment - Check list</a:t>
            </a:r>
          </a:p>
          <a:p>
            <a:pPr>
              <a:tabLst>
                <a:tab pos="290513" algn="l"/>
              </a:tabLst>
            </a:pPr>
            <a:endParaRPr lang="it-IT" sz="18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 marL="682625" indent="-682625">
              <a:tabLst>
                <a:tab pos="290513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3.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 Risk Assessment – Risk Register, risks list</a:t>
            </a:r>
          </a:p>
          <a:p>
            <a:pPr marL="682625" indent="-682625">
              <a:tabLst>
                <a:tab pos="290513" algn="l"/>
              </a:tabLst>
            </a:pPr>
            <a:endParaRPr lang="it-IT" sz="1800" b="1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 marL="682625" indent="-682625">
              <a:tabLst>
                <a:tab pos="290513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4.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Risk Register – Data-form</a:t>
            </a:r>
          </a:p>
          <a:p>
            <a:pPr>
              <a:tabLst>
                <a:tab pos="0" algn="l"/>
              </a:tabLst>
            </a:pPr>
            <a:endParaRPr lang="it-IT" sz="1800" b="1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0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5. 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Opportunity Register</a:t>
            </a:r>
          </a:p>
          <a:p>
            <a:pPr>
              <a:tabLst>
                <a:tab pos="0" algn="l"/>
              </a:tabLst>
            </a:pPr>
            <a:endParaRPr lang="it-IT" sz="18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0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6. 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Massive data download </a:t>
            </a: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endParaRPr lang="en-US" sz="18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7C5F5E-82BF-48A5-B7FF-18F1D1BBDBF1}"/>
              </a:ext>
            </a:extLst>
          </p:cNvPr>
          <p:cNvSpPr txBox="1">
            <a:spLocks/>
          </p:cNvSpPr>
          <p:nvPr/>
        </p:nvSpPr>
        <p:spPr>
          <a:xfrm>
            <a:off x="780662" y="1045104"/>
            <a:ext cx="3009140" cy="76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70C0"/>
                </a:solidFill>
                <a:latin typeface="GE Inspira Sans" panose="020B0503060000000003" pitchFamily="34" charset="0"/>
                <a:ea typeface="+mj-ea"/>
                <a:cs typeface="+mj-cs"/>
              </a:defRPr>
            </a:lvl1pPr>
          </a:lstStyle>
          <a:p>
            <a:r>
              <a:rPr lang="it-IT" sz="2000" dirty="0"/>
              <a:t>MVP 1 </a:t>
            </a:r>
            <a:endParaRPr 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7BE65-091C-439E-AADF-092E3CA25B07}"/>
              </a:ext>
            </a:extLst>
          </p:cNvPr>
          <p:cNvCxnSpPr/>
          <p:nvPr/>
        </p:nvCxnSpPr>
        <p:spPr>
          <a:xfrm>
            <a:off x="6391291" y="1349910"/>
            <a:ext cx="0" cy="3291840"/>
          </a:xfrm>
          <a:prstGeom prst="line">
            <a:avLst/>
          </a:prstGeom>
          <a:noFill/>
          <a:ln w="114300" cap="flat" cmpd="sng" algn="ctr">
            <a:gradFill flip="none" rotWithShape="1">
              <a:gsLst>
                <a:gs pos="1000">
                  <a:srgbClr val="00BF6F"/>
                </a:gs>
                <a:gs pos="100000">
                  <a:srgbClr val="97D700"/>
                </a:gs>
              </a:gsLst>
              <a:lin ang="16200000" scaled="0"/>
              <a:tileRect/>
            </a:gra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347DB-2E67-4FC3-A6BB-2A4D469F3648}"/>
              </a:ext>
            </a:extLst>
          </p:cNvPr>
          <p:cNvCxnSpPr/>
          <p:nvPr/>
        </p:nvCxnSpPr>
        <p:spPr>
          <a:xfrm>
            <a:off x="780662" y="1336058"/>
            <a:ext cx="0" cy="3291840"/>
          </a:xfrm>
          <a:prstGeom prst="line">
            <a:avLst/>
          </a:prstGeom>
          <a:noFill/>
          <a:ln w="114300" cap="flat" cmpd="sng" algn="ctr">
            <a:gradFill flip="none" rotWithShape="1">
              <a:gsLst>
                <a:gs pos="0">
                  <a:srgbClr val="FE5000"/>
                </a:gs>
                <a:gs pos="100000">
                  <a:srgbClr val="EAAA00"/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BFBA47-47A8-41E0-A1C9-ACF9EF9E52A9}"/>
              </a:ext>
            </a:extLst>
          </p:cNvPr>
          <p:cNvSpPr/>
          <p:nvPr/>
        </p:nvSpPr>
        <p:spPr>
          <a:xfrm>
            <a:off x="6391290" y="1232393"/>
            <a:ext cx="907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MVP 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D599070-FA3E-4C9B-99BB-2D3CE9E39AA9}"/>
              </a:ext>
            </a:extLst>
          </p:cNvPr>
          <p:cNvSpPr txBox="1">
            <a:spLocks/>
          </p:cNvSpPr>
          <p:nvPr/>
        </p:nvSpPr>
        <p:spPr>
          <a:xfrm>
            <a:off x="6516619" y="1857873"/>
            <a:ext cx="5124680" cy="2770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90513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1.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Project Context Card template editing for Risk Owner</a:t>
            </a: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2.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Check list template editing for Risk Owner</a:t>
            </a:r>
          </a:p>
          <a:p>
            <a:pPr>
              <a:tabLst>
                <a:tab pos="290513" algn="l"/>
              </a:tabLst>
            </a:pPr>
            <a:endParaRPr lang="it-IT" sz="18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 marL="682625" indent="-682625">
              <a:tabLst>
                <a:tab pos="290513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3.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 Opportunity Register template editing for Risk Owner</a:t>
            </a:r>
          </a:p>
          <a:p>
            <a:pPr>
              <a:tabLst>
                <a:tab pos="0" algn="l"/>
              </a:tabLst>
            </a:pPr>
            <a:endParaRPr lang="it-IT" sz="1800" b="1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  <a:p>
            <a:pPr>
              <a:tabLst>
                <a:tab pos="0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4.  </a:t>
            </a:r>
            <a: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Dashboard and charts ... ???</a:t>
            </a: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br>
              <a:rPr lang="it-IT" sz="1800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</a:br>
            <a:endParaRPr lang="en-US" sz="18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282B23-8976-4F85-AB52-FC83699B6C12}"/>
              </a:ext>
            </a:extLst>
          </p:cNvPr>
          <p:cNvSpPr txBox="1">
            <a:spLocks/>
          </p:cNvSpPr>
          <p:nvPr/>
        </p:nvSpPr>
        <p:spPr>
          <a:xfrm>
            <a:off x="742870" y="5257235"/>
            <a:ext cx="5325493" cy="609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90513" algn="l"/>
              </a:tabLst>
            </a:pPr>
            <a:r>
              <a:rPr lang="it-IT" sz="1800" b="1" dirty="0">
                <a:solidFill>
                  <a:schemeClr val="bg2">
                    <a:lumMod val="25000"/>
                  </a:schemeClr>
                </a:solidFill>
                <a:latin typeface="GE Inspira Sans" panose="020B0503060000000003" pitchFamily="34" charset="0"/>
              </a:rPr>
              <a:t>Template editing will be handled in back-end via Support team (1 week response avg)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GE Inspira Sans" panose="020B05030600000000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66ECB-D155-460D-B04E-761373C3DA61}"/>
              </a:ext>
            </a:extLst>
          </p:cNvPr>
          <p:cNvSpPr/>
          <p:nvPr/>
        </p:nvSpPr>
        <p:spPr>
          <a:xfrm>
            <a:off x="694060" y="5846626"/>
            <a:ext cx="4987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Start date: 23-april-18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Go-live : end of June, pull-in requested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673D8C-511C-48E0-96B9-A4B895C7F9AE}"/>
              </a:ext>
            </a:extLst>
          </p:cNvPr>
          <p:cNvSpPr/>
          <p:nvPr/>
        </p:nvSpPr>
        <p:spPr>
          <a:xfrm>
            <a:off x="6292137" y="5823180"/>
            <a:ext cx="2028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0070C0"/>
                </a:solidFill>
                <a:latin typeface="GE Inspira Sans" panose="020B0503060000000003" pitchFamily="34" charset="0"/>
              </a:rPr>
              <a:t>Go-live : tbc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1419C-572B-4BE9-A72F-D9C30FA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4492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F56A18-9CAF-4990-8317-365C577264B0}"/>
              </a:ext>
            </a:extLst>
          </p:cNvPr>
          <p:cNvSpPr txBox="1">
            <a:spLocks/>
          </p:cNvSpPr>
          <p:nvPr/>
        </p:nvSpPr>
        <p:spPr>
          <a:xfrm>
            <a:off x="339650" y="333431"/>
            <a:ext cx="10515600" cy="48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Overall UX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6D030-D2C0-4712-80C5-B3B6AC92B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41"/>
          <a:stretch/>
        </p:blipFill>
        <p:spPr>
          <a:xfrm>
            <a:off x="954695" y="1200754"/>
            <a:ext cx="9537456" cy="296093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997EF-B9D4-4D26-9111-014368FD753F}"/>
              </a:ext>
            </a:extLst>
          </p:cNvPr>
          <p:cNvSpPr txBox="1"/>
          <p:nvPr/>
        </p:nvSpPr>
        <p:spPr>
          <a:xfrm>
            <a:off x="5937417" y="1574477"/>
            <a:ext cx="24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70C0"/>
                </a:solidFill>
              </a:rPr>
              <a:t>Project Risk Management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27480E3-DDD3-46BC-B8A3-917E83AF3936}"/>
              </a:ext>
            </a:extLst>
          </p:cNvPr>
          <p:cNvSpPr/>
          <p:nvPr/>
        </p:nvSpPr>
        <p:spPr>
          <a:xfrm rot="2744135">
            <a:off x="8127730" y="1071092"/>
            <a:ext cx="304800" cy="633046"/>
          </a:xfrm>
          <a:prstGeom prst="down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B12C5-4B63-46DF-993F-16004AF1BA2A}"/>
              </a:ext>
            </a:extLst>
          </p:cNvPr>
          <p:cNvSpPr txBox="1"/>
          <p:nvPr/>
        </p:nvSpPr>
        <p:spPr>
          <a:xfrm>
            <a:off x="333374" y="815308"/>
            <a:ext cx="1152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To access the Project Risk Register the user shall open the Project Details page and click on the ‘Project Risk Management’: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C3443-C2F8-43DB-823A-3C7E237E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68" y="4526222"/>
            <a:ext cx="8867775" cy="171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082AA-F102-4D81-88ED-E7066F4D522B}"/>
              </a:ext>
            </a:extLst>
          </p:cNvPr>
          <p:cNvSpPr txBox="1"/>
          <p:nvPr/>
        </p:nvSpPr>
        <p:spPr>
          <a:xfrm>
            <a:off x="1119235" y="4582307"/>
            <a:ext cx="245327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Project Risk Management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4A409F-C1BE-4A0E-B054-FC0130FC63EC}"/>
              </a:ext>
            </a:extLst>
          </p:cNvPr>
          <p:cNvSpPr txBox="1"/>
          <p:nvPr/>
        </p:nvSpPr>
        <p:spPr>
          <a:xfrm>
            <a:off x="966835" y="5959586"/>
            <a:ext cx="100584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200" b="1" dirty="0">
                <a:solidFill>
                  <a:srgbClr val="00B0F0"/>
                </a:solidFill>
              </a:rPr>
              <a:t>Context Card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179E5-E6D1-44D9-A468-6DA21B62879D}"/>
              </a:ext>
            </a:extLst>
          </p:cNvPr>
          <p:cNvSpPr txBox="1"/>
          <p:nvPr/>
        </p:nvSpPr>
        <p:spPr>
          <a:xfrm>
            <a:off x="1962743" y="5959586"/>
            <a:ext cx="100584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Register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AF280B-FFD1-48B7-8005-B2731478E226}"/>
              </a:ext>
            </a:extLst>
          </p:cNvPr>
          <p:cNvSpPr txBox="1"/>
          <p:nvPr/>
        </p:nvSpPr>
        <p:spPr>
          <a:xfrm>
            <a:off x="2953742" y="5959586"/>
            <a:ext cx="164592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Opportunity Register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11D6F-5E10-4100-947C-98E28543E193}"/>
              </a:ext>
            </a:extLst>
          </p:cNvPr>
          <p:cNvCxnSpPr/>
          <p:nvPr/>
        </p:nvCxnSpPr>
        <p:spPr>
          <a:xfrm>
            <a:off x="960078" y="6224954"/>
            <a:ext cx="101692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71F79A-F99C-4A89-9BAA-3F31886D7C90}"/>
              </a:ext>
            </a:extLst>
          </p:cNvPr>
          <p:cNvSpPr txBox="1"/>
          <p:nvPr/>
        </p:nvSpPr>
        <p:spPr>
          <a:xfrm>
            <a:off x="9219134" y="4535415"/>
            <a:ext cx="72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 2" panose="05020102010507070707" pitchFamily="18" charset="2"/>
              </a:rPr>
              <a:t>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8D7C69-D27E-4E3F-B582-E558E1295C17}"/>
              </a:ext>
            </a:extLst>
          </p:cNvPr>
          <p:cNvSpPr txBox="1"/>
          <p:nvPr/>
        </p:nvSpPr>
        <p:spPr>
          <a:xfrm>
            <a:off x="9888234" y="5513310"/>
            <a:ext cx="1934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3 tabs. Context Card shall be default tab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34FE-3D3D-4C4B-B6F5-180FC50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90031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65219-93D5-4F92-81D1-64504122A158}"/>
              </a:ext>
            </a:extLst>
          </p:cNvPr>
          <p:cNvSpPr/>
          <p:nvPr/>
        </p:nvSpPr>
        <p:spPr>
          <a:xfrm>
            <a:off x="2074175" y="1478598"/>
            <a:ext cx="8867775" cy="50892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F56A18-9CAF-4990-8317-365C577264B0}"/>
              </a:ext>
            </a:extLst>
          </p:cNvPr>
          <p:cNvSpPr txBox="1">
            <a:spLocks/>
          </p:cNvSpPr>
          <p:nvPr/>
        </p:nvSpPr>
        <p:spPr>
          <a:xfrm>
            <a:off x="339650" y="333431"/>
            <a:ext cx="10515600" cy="481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Project Risk Management UX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B12C5-4B63-46DF-993F-16004AF1BA2A}"/>
              </a:ext>
            </a:extLst>
          </p:cNvPr>
          <p:cNvSpPr txBox="1"/>
          <p:nvPr/>
        </p:nvSpPr>
        <p:spPr>
          <a:xfrm>
            <a:off x="558510" y="885343"/>
            <a:ext cx="1083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the Risk Register tab within the Project Risk Management, the PM role users shall see the Check list hyperlink and the command ‘Import from Check List’: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C3443-C2F8-43DB-823A-3C7E237E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75" y="1478598"/>
            <a:ext cx="8867775" cy="171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082AA-F102-4D81-88ED-E7066F4D522B}"/>
              </a:ext>
            </a:extLst>
          </p:cNvPr>
          <p:cNvSpPr txBox="1"/>
          <p:nvPr/>
        </p:nvSpPr>
        <p:spPr>
          <a:xfrm>
            <a:off x="2243842" y="1534683"/>
            <a:ext cx="245327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Project Risk Management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4A409F-C1BE-4A0E-B054-FC0130FC63EC}"/>
              </a:ext>
            </a:extLst>
          </p:cNvPr>
          <p:cNvSpPr txBox="1"/>
          <p:nvPr/>
        </p:nvSpPr>
        <p:spPr>
          <a:xfrm>
            <a:off x="2091442" y="2911962"/>
            <a:ext cx="100584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/>
              <a:t>Context Card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179E5-E6D1-44D9-A468-6DA21B62879D}"/>
              </a:ext>
            </a:extLst>
          </p:cNvPr>
          <p:cNvSpPr txBox="1"/>
          <p:nvPr/>
        </p:nvSpPr>
        <p:spPr>
          <a:xfrm>
            <a:off x="3087350" y="2911962"/>
            <a:ext cx="100584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200" b="1" dirty="0">
                <a:solidFill>
                  <a:srgbClr val="00B0F0"/>
                </a:solidFill>
              </a:rPr>
              <a:t>Risk Register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AF280B-FFD1-48B7-8005-B2731478E226}"/>
              </a:ext>
            </a:extLst>
          </p:cNvPr>
          <p:cNvSpPr txBox="1"/>
          <p:nvPr/>
        </p:nvSpPr>
        <p:spPr>
          <a:xfrm>
            <a:off x="4078349" y="2911962"/>
            <a:ext cx="164592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Opportunity Register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11D6F-5E10-4100-947C-98E28543E193}"/>
              </a:ext>
            </a:extLst>
          </p:cNvPr>
          <p:cNvCxnSpPr/>
          <p:nvPr/>
        </p:nvCxnSpPr>
        <p:spPr>
          <a:xfrm>
            <a:off x="3062143" y="3177330"/>
            <a:ext cx="101692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71F79A-F99C-4A89-9BAA-3F31886D7C90}"/>
              </a:ext>
            </a:extLst>
          </p:cNvPr>
          <p:cNvSpPr txBox="1"/>
          <p:nvPr/>
        </p:nvSpPr>
        <p:spPr>
          <a:xfrm>
            <a:off x="10343741" y="1487791"/>
            <a:ext cx="72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 2" panose="05020102010507070707" pitchFamily="18" charset="2"/>
              </a:rPr>
              <a:t>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47653C-73E6-455F-8A06-2551CE8A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07" y="3474761"/>
            <a:ext cx="8334703" cy="30303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E9A217-B34C-4E80-9BDA-DBB0BD01296C}"/>
              </a:ext>
            </a:extLst>
          </p:cNvPr>
          <p:cNvSpPr/>
          <p:nvPr/>
        </p:nvSpPr>
        <p:spPr>
          <a:xfrm>
            <a:off x="3111425" y="4947244"/>
            <a:ext cx="756382" cy="1612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37877-E157-4854-A7CF-C2AABB52D609}"/>
              </a:ext>
            </a:extLst>
          </p:cNvPr>
          <p:cNvSpPr/>
          <p:nvPr/>
        </p:nvSpPr>
        <p:spPr>
          <a:xfrm>
            <a:off x="2343807" y="3467329"/>
            <a:ext cx="6222124" cy="420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F9E60-BC0E-4B31-B38C-BC8C3027D428}"/>
              </a:ext>
            </a:extLst>
          </p:cNvPr>
          <p:cNvSpPr/>
          <p:nvPr/>
        </p:nvSpPr>
        <p:spPr>
          <a:xfrm>
            <a:off x="8565930" y="3420032"/>
            <a:ext cx="2112579" cy="268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00E6D-935F-493E-A369-89B9B2EBE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63" b="26040"/>
          <a:stretch/>
        </p:blipFill>
        <p:spPr>
          <a:xfrm>
            <a:off x="2395620" y="3389451"/>
            <a:ext cx="454980" cy="4357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C99B0C-2780-4CBD-8A66-1F9C256C609E}"/>
              </a:ext>
            </a:extLst>
          </p:cNvPr>
          <p:cNvSpPr txBox="1"/>
          <p:nvPr/>
        </p:nvSpPr>
        <p:spPr>
          <a:xfrm>
            <a:off x="2243842" y="3304961"/>
            <a:ext cx="9879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CCEE6-9EB8-4B1C-B598-082CF2375CAA}"/>
              </a:ext>
            </a:extLst>
          </p:cNvPr>
          <p:cNvSpPr txBox="1"/>
          <p:nvPr/>
        </p:nvSpPr>
        <p:spPr>
          <a:xfrm>
            <a:off x="3330436" y="3479569"/>
            <a:ext cx="987969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Import from Check List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95D61-4063-475F-9137-7824AD4D0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990" y="4893035"/>
            <a:ext cx="302609" cy="2874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FED21F-1B58-4948-B468-98DE1F0D9E95}"/>
              </a:ext>
            </a:extLst>
          </p:cNvPr>
          <p:cNvSpPr txBox="1"/>
          <p:nvPr/>
        </p:nvSpPr>
        <p:spPr>
          <a:xfrm>
            <a:off x="704943" y="4927022"/>
            <a:ext cx="1386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Each line shall have the Edit icon (similar to Installation Dashboard)</a:t>
            </a: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54B6CD-4E28-4223-ABE9-F175A5F8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87910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1829-02D5-4CC6-91B4-6718CC9C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34153"/>
            <a:ext cx="10515600" cy="1117131"/>
          </a:xfrm>
        </p:spPr>
        <p:txBody>
          <a:bodyPr/>
          <a:lstStyle/>
          <a:p>
            <a:r>
              <a:rPr lang="it-IT" sz="2000" dirty="0"/>
              <a:t>MVP1</a:t>
            </a:r>
            <a:br>
              <a:rPr lang="it-IT" dirty="0"/>
            </a:br>
            <a:r>
              <a:rPr lang="it-IT" dirty="0"/>
              <a:t>1. Project Context Card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B590EF-317B-4BB5-8C72-35A46D18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18" y="89693"/>
            <a:ext cx="5962650" cy="6267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2B22A7E-123D-46FE-9205-029EAEE1540F}"/>
              </a:ext>
            </a:extLst>
          </p:cNvPr>
          <p:cNvSpPr txBox="1"/>
          <p:nvPr/>
        </p:nvSpPr>
        <p:spPr>
          <a:xfrm>
            <a:off x="252413" y="996594"/>
            <a:ext cx="5697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Need a form as in the picture aside split in 2 main sections (External Factor and Internal Factors) and 5 or more paragraphs with text.</a:t>
            </a:r>
          </a:p>
          <a:p>
            <a:r>
              <a:rPr lang="it-IT" sz="1600" dirty="0">
                <a:solidFill>
                  <a:srgbClr val="FF0000"/>
                </a:solidFill>
              </a:rPr>
              <a:t>1</a:t>
            </a:r>
            <a:r>
              <a:rPr lang="it-IT" sz="1600" dirty="0"/>
              <a:t> – Icons are defined by a super user : list is in the excel. </a:t>
            </a:r>
          </a:p>
          <a:p>
            <a:r>
              <a:rPr lang="it-IT" sz="1600" dirty="0">
                <a:solidFill>
                  <a:srgbClr val="FF0000"/>
                </a:solidFill>
              </a:rPr>
              <a:t>2</a:t>
            </a:r>
            <a:r>
              <a:rPr lang="it-IT" sz="1600" dirty="0"/>
              <a:t> – text defined by a super user: list is in the excel. </a:t>
            </a:r>
          </a:p>
          <a:p>
            <a:r>
              <a:rPr lang="it-IT" sz="1600" dirty="0">
                <a:solidFill>
                  <a:srgbClr val="FF0000"/>
                </a:solidFill>
              </a:rPr>
              <a:t>3 </a:t>
            </a:r>
            <a:r>
              <a:rPr lang="it-IT" sz="1600" dirty="0"/>
              <a:t>-  text box where PM will enter free text : number of characters is unlimited</a:t>
            </a:r>
          </a:p>
          <a:p>
            <a:r>
              <a:rPr lang="it-IT" sz="1600" u="sng" dirty="0"/>
              <a:t>The form might change to adapt to business needs and business changes: development shall be dynamic and easy to be modified, even thoug from back end</a:t>
            </a:r>
            <a:endParaRPr lang="en-US" sz="16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34896-EE50-4A88-BE97-5B606B5172B3}"/>
              </a:ext>
            </a:extLst>
          </p:cNvPr>
          <p:cNvSpPr/>
          <p:nvPr/>
        </p:nvSpPr>
        <p:spPr>
          <a:xfrm flipH="1">
            <a:off x="6367749" y="298125"/>
            <a:ext cx="550843" cy="329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076B5-0ABA-45D5-8A70-A16346ABDE8D}"/>
              </a:ext>
            </a:extLst>
          </p:cNvPr>
          <p:cNvSpPr/>
          <p:nvPr/>
        </p:nvSpPr>
        <p:spPr>
          <a:xfrm flipH="1">
            <a:off x="7181023" y="298125"/>
            <a:ext cx="550843" cy="329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63A08-189C-4CE2-9CBA-0015A48DFD9D}"/>
              </a:ext>
            </a:extLst>
          </p:cNvPr>
          <p:cNvSpPr/>
          <p:nvPr/>
        </p:nvSpPr>
        <p:spPr>
          <a:xfrm flipH="1">
            <a:off x="10037938" y="279418"/>
            <a:ext cx="550843" cy="329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4D908-8DB1-45F2-BE2E-D3E1CFE1019E}"/>
              </a:ext>
            </a:extLst>
          </p:cNvPr>
          <p:cNvSpPr txBox="1"/>
          <p:nvPr/>
        </p:nvSpPr>
        <p:spPr>
          <a:xfrm>
            <a:off x="311147" y="3507071"/>
            <a:ext cx="5580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PM roles will edit column 3 with text , will save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TO be downoladed in Excel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Log will show date and time when saved and user 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The card is stand alone: no integration within RealTrack or external of RealTrack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01A89-1512-4035-A6C0-8FD717B1234D}"/>
              </a:ext>
            </a:extLst>
          </p:cNvPr>
          <p:cNvSpPr/>
          <p:nvPr/>
        </p:nvSpPr>
        <p:spPr>
          <a:xfrm>
            <a:off x="8658694" y="6500994"/>
            <a:ext cx="818211" cy="15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A18F8-7FE3-453D-A4D9-E3D2437394B3}"/>
              </a:ext>
            </a:extLst>
          </p:cNvPr>
          <p:cNvSpPr txBox="1"/>
          <p:nvPr/>
        </p:nvSpPr>
        <p:spPr>
          <a:xfrm>
            <a:off x="252413" y="5333503"/>
            <a:ext cx="5565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USERS ACCESS TO WIDGET:</a:t>
            </a:r>
          </a:p>
          <a:p>
            <a:r>
              <a:rPr lang="it-IT" sz="1600" dirty="0"/>
              <a:t>PM - the PMs need to have the capability to input manually free text in column 3 and save.</a:t>
            </a:r>
          </a:p>
          <a:p>
            <a:r>
              <a:rPr lang="it-IT" sz="1600" dirty="0"/>
              <a:t>All other roles - Read only access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EF9802-5569-436F-AB9F-AF30377C5394}"/>
              </a:ext>
            </a:extLst>
          </p:cNvPr>
          <p:cNvSpPr/>
          <p:nvPr/>
        </p:nvSpPr>
        <p:spPr>
          <a:xfrm>
            <a:off x="11180619" y="6295218"/>
            <a:ext cx="582391" cy="3617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422E5-5A12-4E3E-BA67-203DED23ED51}"/>
              </a:ext>
            </a:extLst>
          </p:cNvPr>
          <p:cNvSpPr/>
          <p:nvPr/>
        </p:nvSpPr>
        <p:spPr>
          <a:xfrm>
            <a:off x="6082145" y="89693"/>
            <a:ext cx="5971310" cy="667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FF272-3474-42A6-9661-299D74C7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4876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AF5E-837D-4276-8037-D7376730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66" y="103422"/>
            <a:ext cx="10515600" cy="952023"/>
          </a:xfrm>
        </p:spPr>
        <p:txBody>
          <a:bodyPr>
            <a:normAutofit fontScale="90000"/>
          </a:bodyPr>
          <a:lstStyle/>
          <a:p>
            <a:r>
              <a:rPr lang="it-IT" sz="2400" dirty="0"/>
              <a:t>MVP1</a:t>
            </a:r>
            <a:br>
              <a:rPr lang="it-IT" dirty="0"/>
            </a:br>
            <a:r>
              <a:rPr lang="it-IT" dirty="0"/>
              <a:t>2. Check List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F47236-F404-4EE3-833B-C2F584A8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952" y="1449322"/>
            <a:ext cx="6671054" cy="400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DF10-F321-42F7-9703-F881A116C819}"/>
              </a:ext>
            </a:extLst>
          </p:cNvPr>
          <p:cNvSpPr txBox="1"/>
          <p:nvPr/>
        </p:nvSpPr>
        <p:spPr>
          <a:xfrm>
            <a:off x="318583" y="1008739"/>
            <a:ext cx="4674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This is a tool to help the PM in identifying all possible area of risks in the project.</a:t>
            </a:r>
            <a:endParaRPr lang="en-US" sz="1600" dirty="0"/>
          </a:p>
          <a:p>
            <a:r>
              <a:rPr lang="it-IT" sz="1600" dirty="0"/>
              <a:t>It is a standard table with a list of questions grouped by Risk Type. The list of questions may change over time, so the table shall be editable in a simple and quick way from back end-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ABADC-920F-47B2-881A-B6859D7AB91C}"/>
              </a:ext>
            </a:extLst>
          </p:cNvPr>
          <p:cNvSpPr/>
          <p:nvPr/>
        </p:nvSpPr>
        <p:spPr>
          <a:xfrm flipH="1">
            <a:off x="5320651" y="2399929"/>
            <a:ext cx="550843" cy="329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C680C-0CD3-4361-A008-911EA0DC4D6A}"/>
              </a:ext>
            </a:extLst>
          </p:cNvPr>
          <p:cNvSpPr/>
          <p:nvPr/>
        </p:nvSpPr>
        <p:spPr>
          <a:xfrm flipH="1">
            <a:off x="6368037" y="2264829"/>
            <a:ext cx="550843" cy="329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8F64E-F80B-407E-92C2-B338ECCDD75F}"/>
              </a:ext>
            </a:extLst>
          </p:cNvPr>
          <p:cNvSpPr/>
          <p:nvPr/>
        </p:nvSpPr>
        <p:spPr>
          <a:xfrm flipH="1">
            <a:off x="8355071" y="2415911"/>
            <a:ext cx="550843" cy="3507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EA7B3-B4B9-4ED1-B85D-67FE0A0C9061}"/>
              </a:ext>
            </a:extLst>
          </p:cNvPr>
          <p:cNvSpPr/>
          <p:nvPr/>
        </p:nvSpPr>
        <p:spPr>
          <a:xfrm flipH="1">
            <a:off x="9182240" y="1932604"/>
            <a:ext cx="550843" cy="3507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0294B-26BC-4B62-8143-3D87B5D58C23}"/>
              </a:ext>
            </a:extLst>
          </p:cNvPr>
          <p:cNvSpPr/>
          <p:nvPr/>
        </p:nvSpPr>
        <p:spPr>
          <a:xfrm flipH="1">
            <a:off x="10037594" y="2049161"/>
            <a:ext cx="550843" cy="3507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90009-ACB3-4A02-9031-53544B6EEFC5}"/>
              </a:ext>
            </a:extLst>
          </p:cNvPr>
          <p:cNvSpPr/>
          <p:nvPr/>
        </p:nvSpPr>
        <p:spPr>
          <a:xfrm flipH="1">
            <a:off x="10892949" y="2071727"/>
            <a:ext cx="550843" cy="3507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13EE3-6F58-46F3-B847-A5BAB032657A}"/>
              </a:ext>
            </a:extLst>
          </p:cNvPr>
          <p:cNvSpPr txBox="1"/>
          <p:nvPr/>
        </p:nvSpPr>
        <p:spPr>
          <a:xfrm>
            <a:off x="298663" y="2475685"/>
            <a:ext cx="48989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PM will edit column 3 (drop down list : ‘Y’ or ‘N’ and will save.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Log will show date and time when saved and user 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The card will populate the Risk Register view : if a YES is input in  column 3 a row will be visible in the Risk register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columns 4, 5 and 6 to be visible in the Risk register.</a:t>
            </a:r>
          </a:p>
          <a:p>
            <a:r>
              <a:rPr lang="it-IT" sz="1600" dirty="0"/>
              <a:t>USERS ACCESS TO WIDGET:</a:t>
            </a:r>
          </a:p>
          <a:p>
            <a:r>
              <a:rPr lang="it-IT" sz="1600" dirty="0"/>
              <a:t>PM Role - the Pm needs to input manually from a drop down list (N, Y) in col 3.</a:t>
            </a:r>
          </a:p>
          <a:p>
            <a:r>
              <a:rPr lang="it-IT" sz="1600" dirty="0"/>
              <a:t>All other roles - Read only mode ... </a:t>
            </a:r>
            <a:r>
              <a:rPr lang="it-IT" sz="1600" dirty="0">
                <a:highlight>
                  <a:srgbClr val="FFFF00"/>
                </a:highlight>
              </a:rPr>
              <a:t>tbc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BB92B-245D-49CE-87B6-6239D6C7FAEC}"/>
              </a:ext>
            </a:extLst>
          </p:cNvPr>
          <p:cNvSpPr/>
          <p:nvPr/>
        </p:nvSpPr>
        <p:spPr>
          <a:xfrm>
            <a:off x="8104747" y="5582293"/>
            <a:ext cx="912127" cy="15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83171-2C76-47C5-B2BD-96E8F857B7E2}"/>
              </a:ext>
            </a:extLst>
          </p:cNvPr>
          <p:cNvSpPr/>
          <p:nvPr/>
        </p:nvSpPr>
        <p:spPr>
          <a:xfrm>
            <a:off x="11430004" y="5600651"/>
            <a:ext cx="457200" cy="154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25B38-0444-4403-8B62-2B256D28CCEA}"/>
              </a:ext>
            </a:extLst>
          </p:cNvPr>
          <p:cNvSpPr/>
          <p:nvPr/>
        </p:nvSpPr>
        <p:spPr>
          <a:xfrm>
            <a:off x="5256755" y="1180364"/>
            <a:ext cx="6789252" cy="4574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AD7F-90FF-4CE6-96DA-16791D8B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16640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AD2-ADAF-43BD-BF81-136AFF0F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5" y="-34600"/>
            <a:ext cx="10515600" cy="1010091"/>
          </a:xfrm>
        </p:spPr>
        <p:txBody>
          <a:bodyPr/>
          <a:lstStyle/>
          <a:p>
            <a:r>
              <a:rPr lang="it-IT" sz="2000" dirty="0"/>
              <a:t>MVP1</a:t>
            </a:r>
            <a:br>
              <a:rPr lang="it-IT" dirty="0"/>
            </a:br>
            <a:r>
              <a:rPr lang="it-IT" dirty="0"/>
              <a:t>3. Risk Register –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4AB0A-BB04-4D19-A660-927C6E63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70" y="239814"/>
            <a:ext cx="6950602" cy="3030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398EF-CB70-439C-A89B-18A96DB20B46}"/>
              </a:ext>
            </a:extLst>
          </p:cNvPr>
          <p:cNvSpPr txBox="1"/>
          <p:nvPr/>
        </p:nvSpPr>
        <p:spPr>
          <a:xfrm>
            <a:off x="220615" y="979375"/>
            <a:ext cx="46844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It is a table with the list of risks identified for the project and used for the risks analysis and mitigation.</a:t>
            </a:r>
          </a:p>
          <a:p>
            <a:r>
              <a:rPr lang="it-IT" sz="1400" dirty="0"/>
              <a:t>Each row corresponds to one risk.</a:t>
            </a:r>
          </a:p>
          <a:p>
            <a:r>
              <a:rPr lang="it-IT" sz="1400" dirty="0"/>
              <a:t>The PM imports the risks identified (marked as Y) from the Checklist and can add new lines. In addition, edits most of the columns of the register by using a separate data-form.</a:t>
            </a:r>
          </a:p>
          <a:p>
            <a:endParaRPr lang="it-IT" sz="1400" dirty="0"/>
          </a:p>
          <a:p>
            <a:r>
              <a:rPr lang="it-IT" sz="1400" dirty="0"/>
              <a:t>White columns = drop down list </a:t>
            </a:r>
          </a:p>
          <a:p>
            <a:r>
              <a:rPr lang="it-IT" sz="1400" dirty="0"/>
              <a:t>Yellow columns = free text </a:t>
            </a:r>
          </a:p>
          <a:p>
            <a:r>
              <a:rPr lang="it-IT" sz="1400" dirty="0"/>
              <a:t>Green columns = calculated . </a:t>
            </a:r>
          </a:p>
          <a:p>
            <a:r>
              <a:rPr lang="it-IT" sz="1400" dirty="0"/>
              <a:t>Refer to excel prototype for exact values and logics.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DB177-8A12-4AA3-9E59-1E600A80E697}"/>
              </a:ext>
            </a:extLst>
          </p:cNvPr>
          <p:cNvSpPr/>
          <p:nvPr/>
        </p:nvSpPr>
        <p:spPr>
          <a:xfrm>
            <a:off x="5716252" y="1699752"/>
            <a:ext cx="561861" cy="16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FA586-3EB2-4D09-8E51-08D9D929CA64}"/>
              </a:ext>
            </a:extLst>
          </p:cNvPr>
          <p:cNvSpPr txBox="1"/>
          <p:nvPr/>
        </p:nvSpPr>
        <p:spPr>
          <a:xfrm>
            <a:off x="220615" y="5724801"/>
            <a:ext cx="9115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it-IT" dirty="0"/>
              <a:t>USERS ACCESS TO THE WIDGET:</a:t>
            </a:r>
          </a:p>
          <a:p>
            <a:r>
              <a:rPr lang="it-IT" dirty="0"/>
              <a:t>PM - the Pm needs to have the capability to see/edit the data-form </a:t>
            </a:r>
          </a:p>
          <a:p>
            <a:r>
              <a:rPr lang="it-IT" dirty="0"/>
              <a:t>All other roles  – read only published 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6BD7F-6040-4410-94D1-16894C2B9C57}"/>
              </a:ext>
            </a:extLst>
          </p:cNvPr>
          <p:cNvSpPr txBox="1"/>
          <p:nvPr/>
        </p:nvSpPr>
        <p:spPr>
          <a:xfrm>
            <a:off x="220615" y="3628036"/>
            <a:ext cx="8560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it-IT" b="1" u="sng" dirty="0"/>
              <a:t>Functionalities: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IMPORT: imports risks from Check List where ‘y. The action can be reitarated more than once, so list of risks will be refreshed.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Filters and sort in each column. Filters by red, yellow, green colors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PM will add new rows, will save draft and publish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PM will edit the rows in the white and yellow columns: by clicking on each row a data-form will pop-up.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 addition, PM will edit yellow columns directly on the RR table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Date and time when saved, and user 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Excel download at project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5329F-42C8-4CBA-98CA-4253A93C8CB9}"/>
              </a:ext>
            </a:extLst>
          </p:cNvPr>
          <p:cNvSpPr/>
          <p:nvPr/>
        </p:nvSpPr>
        <p:spPr>
          <a:xfrm>
            <a:off x="5260187" y="3428898"/>
            <a:ext cx="1835159" cy="20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Updated on: dd/mon/yyyy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57457-5D84-476B-AA8E-52A8A2F7039A}"/>
              </a:ext>
            </a:extLst>
          </p:cNvPr>
          <p:cNvSpPr/>
          <p:nvPr/>
        </p:nvSpPr>
        <p:spPr>
          <a:xfrm>
            <a:off x="7324850" y="3440748"/>
            <a:ext cx="1832885" cy="19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Saved by: ....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A9B20-BC49-4F02-9D15-57ABA202765E}"/>
              </a:ext>
            </a:extLst>
          </p:cNvPr>
          <p:cNvSpPr/>
          <p:nvPr/>
        </p:nvSpPr>
        <p:spPr>
          <a:xfrm>
            <a:off x="5030683" y="188846"/>
            <a:ext cx="7098454" cy="348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B501F1-EE64-429F-BF8E-E83B5A2248D4}"/>
              </a:ext>
            </a:extLst>
          </p:cNvPr>
          <p:cNvSpPr/>
          <p:nvPr/>
        </p:nvSpPr>
        <p:spPr>
          <a:xfrm>
            <a:off x="11005872" y="1608022"/>
            <a:ext cx="495737" cy="1785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09AE5-B832-4C07-A63D-D4E2825DFE42}"/>
              </a:ext>
            </a:extLst>
          </p:cNvPr>
          <p:cNvCxnSpPr>
            <a:cxnSpLocks/>
          </p:cNvCxnSpPr>
          <p:nvPr/>
        </p:nvCxnSpPr>
        <p:spPr>
          <a:xfrm>
            <a:off x="9788498" y="5529688"/>
            <a:ext cx="0" cy="396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05034-BBED-4497-BCA4-503F3D9E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854" y="4665209"/>
            <a:ext cx="2927753" cy="12646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49A2C-14F3-498C-AFE4-76B650F79821}"/>
              </a:ext>
            </a:extLst>
          </p:cNvPr>
          <p:cNvSpPr/>
          <p:nvPr/>
        </p:nvSpPr>
        <p:spPr>
          <a:xfrm>
            <a:off x="9157735" y="3757491"/>
            <a:ext cx="280023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are calcualted from dataform (PROBABILITY RATING * IMPACT RATING)</a:t>
            </a:r>
          </a:p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shall change as per the Prob.-Impact Matrix </a:t>
            </a:r>
            <a:endParaRPr lang="it-IT" sz="1600" b="1" dirty="0">
              <a:solidFill>
                <a:srgbClr val="E7E6E6">
                  <a:lumMod val="25000"/>
                </a:srgb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71F07-2143-4E45-B9A9-EC309D72C8C0}"/>
              </a:ext>
            </a:extLst>
          </p:cNvPr>
          <p:cNvSpPr/>
          <p:nvPr/>
        </p:nvSpPr>
        <p:spPr>
          <a:xfrm>
            <a:off x="9011798" y="3690530"/>
            <a:ext cx="3117339" cy="228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D236A8-6354-475F-A3B8-E025B16BF491}"/>
              </a:ext>
            </a:extLst>
          </p:cNvPr>
          <p:cNvCxnSpPr>
            <a:stCxn id="13" idx="4"/>
            <a:endCxn id="22" idx="0"/>
          </p:cNvCxnSpPr>
          <p:nvPr/>
        </p:nvCxnSpPr>
        <p:spPr>
          <a:xfrm flipH="1">
            <a:off x="10570468" y="3393358"/>
            <a:ext cx="683273" cy="297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53E03-8DDF-4ED8-8B10-37BD745C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12754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AD2-ADAF-43BD-BF81-136AFF0F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50" y="167701"/>
            <a:ext cx="11713502" cy="625075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MVP1</a:t>
            </a:r>
            <a:br>
              <a:rPr lang="it-IT" dirty="0"/>
            </a:br>
            <a:r>
              <a:rPr lang="it-IT" dirty="0"/>
              <a:t>4. Risk Register data-form - Editing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BCFF-9341-4123-AFBD-2820BF5ABF83}"/>
              </a:ext>
            </a:extLst>
          </p:cNvPr>
          <p:cNvSpPr txBox="1"/>
          <p:nvPr/>
        </p:nvSpPr>
        <p:spPr>
          <a:xfrm>
            <a:off x="720228" y="773216"/>
            <a:ext cx="1015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REGISTER DATA FORM 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</a:rPr>
              <a:t>Input dataform for each risk line of the Risk Register. Dataform is split into 2 sections: Risk Assessment and Risk Treatment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DAED-71FD-4AF0-A4CD-B834FA7C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4" y="1428797"/>
            <a:ext cx="5970867" cy="254786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D30D1-804A-4AC3-BCF2-48CCB18E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46" y="1395558"/>
            <a:ext cx="5254311" cy="32645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60039-BF51-4CFB-B41C-D4B564235FF7}"/>
              </a:ext>
            </a:extLst>
          </p:cNvPr>
          <p:cNvSpPr/>
          <p:nvPr/>
        </p:nvSpPr>
        <p:spPr>
          <a:xfrm>
            <a:off x="301908" y="5327313"/>
            <a:ext cx="6096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opened by the PM by clicking on a single row of the Risk Register and it is used to review and edit the risk lines. </a:t>
            </a: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  <a:cs typeface="Times New Roman" panose="02020603050405020304" pitchFamily="18" charset="0"/>
              </a:rPr>
              <a:t>PM selects values from drop down lists or writes pn the free text fields: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COLUMNS/FIELDS  IN WHITE COLOR – DROP-DOWN 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COLUMNS/FIELDS IN YELLOW COLOR – FREE TEXT 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2 COLUMNS/FILEDS WITH  CALCULATION (MULTIPLIERS) AND COLORS AS PER THE Probability-Impact Matrix </a:t>
            </a: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600" b="1" dirty="0">
              <a:solidFill>
                <a:srgbClr val="E7E6E6">
                  <a:lumMod val="25000"/>
                </a:srgb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91AF0E-B439-442A-A4BE-007C90FC2E3C}"/>
              </a:ext>
            </a:extLst>
          </p:cNvPr>
          <p:cNvSpPr/>
          <p:nvPr/>
        </p:nvSpPr>
        <p:spPr>
          <a:xfrm>
            <a:off x="7792265" y="3005839"/>
            <a:ext cx="936434" cy="282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0AFB8C-DB5E-448A-B8E9-99286A5249C5}"/>
              </a:ext>
            </a:extLst>
          </p:cNvPr>
          <p:cNvSpPr/>
          <p:nvPr/>
        </p:nvSpPr>
        <p:spPr>
          <a:xfrm>
            <a:off x="1937132" y="3660729"/>
            <a:ext cx="936434" cy="282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4EFA3-82DE-4D25-9445-BC64332F6AF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8260482" y="3288537"/>
            <a:ext cx="841559" cy="2093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C7D49D3-A761-4002-89DF-D16BDC63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061" y="5581783"/>
            <a:ext cx="2927753" cy="12646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C60F36-3F60-4B5E-B3A2-615AF35BF365}"/>
              </a:ext>
            </a:extLst>
          </p:cNvPr>
          <p:cNvSpPr/>
          <p:nvPr/>
        </p:nvSpPr>
        <p:spPr>
          <a:xfrm>
            <a:off x="6500597" y="5327313"/>
            <a:ext cx="258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Probability-Impact Matrix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3319-7896-4A58-9D7E-C13E515A5718}"/>
              </a:ext>
            </a:extLst>
          </p:cNvPr>
          <p:cNvSpPr/>
          <p:nvPr/>
        </p:nvSpPr>
        <p:spPr>
          <a:xfrm>
            <a:off x="9391763" y="5588784"/>
            <a:ext cx="25945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are calcualted: </a:t>
            </a:r>
          </a:p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RATING * IMPACT RATING</a:t>
            </a:r>
          </a:p>
          <a:p>
            <a:pPr lvl="0">
              <a:spcBef>
                <a:spcPts val="600"/>
              </a:spcBef>
            </a:pP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shall change as per the Prob.-Impact Matrix </a:t>
            </a:r>
            <a:endParaRPr lang="it-IT" sz="1600" b="1" dirty="0">
              <a:solidFill>
                <a:srgbClr val="E7E6E6">
                  <a:lumMod val="25000"/>
                </a:srgb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45AD9-7A4A-4E22-BC3B-B3C88D182E32}"/>
              </a:ext>
            </a:extLst>
          </p:cNvPr>
          <p:cNvSpPr/>
          <p:nvPr/>
        </p:nvSpPr>
        <p:spPr>
          <a:xfrm>
            <a:off x="6464010" y="5382264"/>
            <a:ext cx="5522342" cy="1475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00D94-AFFC-43CB-8BBB-F0819FE332EE}"/>
              </a:ext>
            </a:extLst>
          </p:cNvPr>
          <p:cNvSpPr/>
          <p:nvPr/>
        </p:nvSpPr>
        <p:spPr>
          <a:xfrm>
            <a:off x="235671" y="1241352"/>
            <a:ext cx="11750681" cy="407443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DCE54-0231-4580-B73D-CEF80148C70F}"/>
              </a:ext>
            </a:extLst>
          </p:cNvPr>
          <p:cNvSpPr/>
          <p:nvPr/>
        </p:nvSpPr>
        <p:spPr>
          <a:xfrm>
            <a:off x="357386" y="1174872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REGISTER DATA FORM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C7-268C-42E7-BC42-D4BFFE5C5883}"/>
              </a:ext>
            </a:extLst>
          </p:cNvPr>
          <p:cNvSpPr/>
          <p:nvPr/>
        </p:nvSpPr>
        <p:spPr>
          <a:xfrm>
            <a:off x="236762" y="501918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Previous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B6969-08AB-4F85-A40E-42A3201E30B5}"/>
              </a:ext>
            </a:extLst>
          </p:cNvPr>
          <p:cNvSpPr/>
          <p:nvPr/>
        </p:nvSpPr>
        <p:spPr>
          <a:xfrm>
            <a:off x="11243741" y="5009740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B273B-1864-4B7C-A312-5B51399A3BF4}"/>
              </a:ext>
            </a:extLst>
          </p:cNvPr>
          <p:cNvSpPr/>
          <p:nvPr/>
        </p:nvSpPr>
        <p:spPr>
          <a:xfrm>
            <a:off x="5387241" y="4836402"/>
            <a:ext cx="912127" cy="15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Save draft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1F0343-760F-4345-A89E-DFFF737A7A56}"/>
              </a:ext>
            </a:extLst>
          </p:cNvPr>
          <p:cNvSpPr/>
          <p:nvPr/>
        </p:nvSpPr>
        <p:spPr>
          <a:xfrm>
            <a:off x="6493907" y="4834564"/>
            <a:ext cx="914400" cy="15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Publish</a:t>
            </a:r>
            <a:endParaRPr lang="en-US" sz="1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F9605-B481-4927-8D85-5973BAA66102}"/>
              </a:ext>
            </a:extLst>
          </p:cNvPr>
          <p:cNvSpPr/>
          <p:nvPr/>
        </p:nvSpPr>
        <p:spPr>
          <a:xfrm>
            <a:off x="359701" y="4690029"/>
            <a:ext cx="384791" cy="377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400" dirty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D75FBE-FFB3-4A91-8C3D-218DA6A6271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36428" y="3902027"/>
            <a:ext cx="6365613" cy="148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3623D-FD15-403D-92BB-128B67D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86075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AD2-ADAF-43BD-BF81-136AFF0F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50" y="167701"/>
            <a:ext cx="11713502" cy="625075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MVP1</a:t>
            </a:r>
            <a:br>
              <a:rPr lang="it-IT" dirty="0"/>
            </a:br>
            <a:r>
              <a:rPr lang="it-IT" dirty="0"/>
              <a:t>4. Risk Register data-form – fields 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4DAED-71FD-4AF0-A4CD-B834FA7C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244045"/>
            <a:ext cx="5970867" cy="254786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D30D1-804A-4AC3-BCF2-48CCB18E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25" y="2210806"/>
            <a:ext cx="5254311" cy="32645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800D94-AFFC-43CB-8BBB-F0819FE332EE}"/>
              </a:ext>
            </a:extLst>
          </p:cNvPr>
          <p:cNvSpPr/>
          <p:nvPr/>
        </p:nvSpPr>
        <p:spPr>
          <a:xfrm>
            <a:off x="272850" y="2056600"/>
            <a:ext cx="11750681" cy="362500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DCE54-0231-4580-B73D-CEF80148C70F}"/>
              </a:ext>
            </a:extLst>
          </p:cNvPr>
          <p:cNvSpPr/>
          <p:nvPr/>
        </p:nvSpPr>
        <p:spPr>
          <a:xfrm>
            <a:off x="394565" y="1990120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REGISTER DATA FORM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B38576-9783-4350-91ED-79EC3EAA0CC7}"/>
              </a:ext>
            </a:extLst>
          </p:cNvPr>
          <p:cNvSpPr/>
          <p:nvPr/>
        </p:nvSpPr>
        <p:spPr>
          <a:xfrm>
            <a:off x="563539" y="898318"/>
            <a:ext cx="1048360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COLUMNS/FIELDS  IN WHITE COLOR – DROP-DOWN 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COLUMNS/FIELDS IN YELLOW COLOR – FREE TEXT 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Wingdings" panose="05000000000000000000" pitchFamily="2" charset="2"/>
              <a:buChar char=""/>
            </a:pPr>
            <a:r>
              <a:rPr lang="it-IT" sz="1200" u="sng" dirty="0">
                <a:solidFill>
                  <a:srgbClr val="E7E6E6">
                    <a:lumMod val="25000"/>
                  </a:srgbClr>
                </a:solidFill>
                <a:latin typeface="GE Inspira"/>
                <a:ea typeface="Times New Roman" panose="02020603050405020304" pitchFamily="18" charset="0"/>
              </a:rPr>
              <a:t>2 COLUMNS/FILEDS WITH  CALCULATION (MULTIPLIERS) AND COLORS AS PER THE Probability-Impact Matrix </a:t>
            </a:r>
            <a:r>
              <a:rPr lang="it-IT" sz="1200" dirty="0">
                <a:solidFill>
                  <a:srgbClr val="E7E6E6">
                    <a:lumMod val="25000"/>
                  </a:srgbClr>
                </a:solidFill>
                <a:latin typeface="GE Inspira Sans" panose="020B05030600000000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600" b="1" dirty="0">
              <a:solidFill>
                <a:srgbClr val="E7E6E6">
                  <a:lumMod val="25000"/>
                </a:srgbClr>
              </a:solidFill>
              <a:latin typeface="GE Inspira Sans" panose="020B050306000000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3D50E-AEE4-433C-8FF8-876EA74FF8D8}"/>
              </a:ext>
            </a:extLst>
          </p:cNvPr>
          <p:cNvSpPr txBox="1"/>
          <p:nvPr/>
        </p:nvSpPr>
        <p:spPr>
          <a:xfrm>
            <a:off x="1090670" y="3613533"/>
            <a:ext cx="92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300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BD714B-4024-46EB-8029-6EEB2133BEC0}"/>
              </a:ext>
            </a:extLst>
          </p:cNvPr>
          <p:cNvSpPr txBox="1"/>
          <p:nvPr/>
        </p:nvSpPr>
        <p:spPr>
          <a:xfrm>
            <a:off x="2697454" y="3613533"/>
            <a:ext cx="92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300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DBDAD-F765-4296-A3BD-11AADBA0E5E4}"/>
              </a:ext>
            </a:extLst>
          </p:cNvPr>
          <p:cNvSpPr txBox="1"/>
          <p:nvPr/>
        </p:nvSpPr>
        <p:spPr>
          <a:xfrm>
            <a:off x="4684386" y="3612838"/>
            <a:ext cx="11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300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309D8-5282-4A00-B259-449F7A3F0F49}"/>
              </a:ext>
            </a:extLst>
          </p:cNvPr>
          <p:cNvSpPr txBox="1"/>
          <p:nvPr/>
        </p:nvSpPr>
        <p:spPr>
          <a:xfrm>
            <a:off x="7712188" y="2962361"/>
            <a:ext cx="11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600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EE0795-21EB-43E2-88E0-30D13100E34A}"/>
              </a:ext>
            </a:extLst>
          </p:cNvPr>
          <p:cNvSpPr txBox="1"/>
          <p:nvPr/>
        </p:nvSpPr>
        <p:spPr>
          <a:xfrm>
            <a:off x="8690853" y="2962361"/>
            <a:ext cx="11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1000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0BF069-44A3-42E3-9865-B7AB0EFFE52B}"/>
              </a:ext>
            </a:extLst>
          </p:cNvPr>
          <p:cNvSpPr txBox="1"/>
          <p:nvPr/>
        </p:nvSpPr>
        <p:spPr>
          <a:xfrm>
            <a:off x="9341720" y="3248403"/>
            <a:ext cx="11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Date format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FBEF1C-B43B-44E5-8873-14DCFA44541C}"/>
              </a:ext>
            </a:extLst>
          </p:cNvPr>
          <p:cNvSpPr txBox="1"/>
          <p:nvPr/>
        </p:nvSpPr>
        <p:spPr>
          <a:xfrm>
            <a:off x="10486666" y="2957591"/>
            <a:ext cx="112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Numeric max 6 char.</a:t>
            </a:r>
            <a:endParaRPr lang="en-US" sz="1400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4C55A2-5CD8-4A18-AF89-1A2414C71749}"/>
              </a:ext>
            </a:extLst>
          </p:cNvPr>
          <p:cNvSpPr txBox="1"/>
          <p:nvPr/>
        </p:nvSpPr>
        <p:spPr>
          <a:xfrm>
            <a:off x="7569898" y="4939758"/>
            <a:ext cx="11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1000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9CDFB-3431-4169-9908-6EB1892D9D80}"/>
              </a:ext>
            </a:extLst>
          </p:cNvPr>
          <p:cNvSpPr txBox="1"/>
          <p:nvPr/>
        </p:nvSpPr>
        <p:spPr>
          <a:xfrm>
            <a:off x="10208151" y="4939758"/>
            <a:ext cx="11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1000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E6F7CE-4FDC-4BB7-98E3-E6B8AB9D625E}"/>
              </a:ext>
            </a:extLst>
          </p:cNvPr>
          <p:cNvSpPr txBox="1"/>
          <p:nvPr/>
        </p:nvSpPr>
        <p:spPr>
          <a:xfrm>
            <a:off x="3070809" y="2803703"/>
            <a:ext cx="92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solidFill>
                  <a:srgbClr val="FF0000"/>
                </a:solidFill>
              </a:rPr>
              <a:t>100 char.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F490A-0DDD-435D-AB4A-67E530D0E2F7}"/>
              </a:ext>
            </a:extLst>
          </p:cNvPr>
          <p:cNvSpPr txBox="1"/>
          <p:nvPr/>
        </p:nvSpPr>
        <p:spPr>
          <a:xfrm>
            <a:off x="10762289" y="2582086"/>
            <a:ext cx="388168" cy="169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500" dirty="0"/>
              <a:t>EURO</a:t>
            </a:r>
            <a:endParaRPr lang="en-US" sz="5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BA8C38-48D2-4EDA-970E-28A60CBC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06841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2108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GE Inspira</vt:lpstr>
      <vt:lpstr>GE Inspira Sans</vt:lpstr>
      <vt:lpstr>GE Inspira Sans Regular</vt:lpstr>
      <vt:lpstr>Times New Roman</vt:lpstr>
      <vt:lpstr>Wingdings</vt:lpstr>
      <vt:lpstr>Wingdings 2</vt:lpstr>
      <vt:lpstr>Office Theme</vt:lpstr>
      <vt:lpstr>Microsoft Excel Macro-Enabled Worksheet</vt:lpstr>
      <vt:lpstr>1.  Establish the Context   2.  Risk assessment:            A. risk identification             B. risk analysis / evaluation  3.  Risk Treatment   4.  Opportunity review</vt:lpstr>
      <vt:lpstr>PowerPoint Presentation</vt:lpstr>
      <vt:lpstr>PowerPoint Presentation</vt:lpstr>
      <vt:lpstr>PowerPoint Presentation</vt:lpstr>
      <vt:lpstr>MVP1 1. Project Context Card</vt:lpstr>
      <vt:lpstr>MVP1 2. Check List</vt:lpstr>
      <vt:lpstr>MVP1 3. Risk Register – </vt:lpstr>
      <vt:lpstr>MVP1 4. Risk Register data-form - Editing </vt:lpstr>
      <vt:lpstr>MVP1 4. Risk Register data-form – fields details</vt:lpstr>
      <vt:lpstr>Data flow- Check List/Register/Dataform</vt:lpstr>
      <vt:lpstr>Probability Impact Scoring table</vt:lpstr>
      <vt:lpstr>5. Opportunity Register</vt:lpstr>
      <vt:lpstr>MVP1 5. Opportunity Register data-form - Editing </vt:lpstr>
      <vt:lpstr>Risk/Opp.ty Matrix</vt:lpstr>
      <vt:lpstr>Excel Template file</vt:lpstr>
      <vt:lpstr>Data Storage - tbc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Lopresto, Claudia (GE Oil &amp; Gas)</dc:creator>
  <cp:lastModifiedBy>Viswanathan, Elango</cp:lastModifiedBy>
  <cp:revision>98</cp:revision>
  <dcterms:created xsi:type="dcterms:W3CDTF">2018-01-25T14:00:42Z</dcterms:created>
  <dcterms:modified xsi:type="dcterms:W3CDTF">2018-04-24T07:59:12Z</dcterms:modified>
</cp:coreProperties>
</file>