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697" r:id="rId2"/>
    <p:sldId id="256" r:id="rId3"/>
    <p:sldId id="258" r:id="rId4"/>
    <p:sldId id="689" r:id="rId5"/>
    <p:sldId id="690" r:id="rId6"/>
    <p:sldId id="257" r:id="rId7"/>
    <p:sldId id="691" r:id="rId8"/>
    <p:sldId id="692" r:id="rId9"/>
    <p:sldId id="693" r:id="rId10"/>
    <p:sldId id="694" r:id="rId11"/>
    <p:sldId id="695" r:id="rId12"/>
    <p:sldId id="696" r:id="rId13"/>
    <p:sldId id="698" r:id="rId14"/>
    <p:sldId id="699" r:id="rId15"/>
    <p:sldId id="700" r:id="rId16"/>
    <p:sldId id="701" r:id="rId17"/>
    <p:sldId id="753" r:id="rId18"/>
    <p:sldId id="270" r:id="rId19"/>
    <p:sldId id="754" r:id="rId20"/>
    <p:sldId id="755" r:id="rId21"/>
    <p:sldId id="702" r:id="rId22"/>
    <p:sldId id="756" r:id="rId23"/>
    <p:sldId id="745" r:id="rId24"/>
    <p:sldId id="462" r:id="rId25"/>
    <p:sldId id="463" r:id="rId26"/>
    <p:sldId id="474" r:id="rId27"/>
    <p:sldId id="475" r:id="rId28"/>
    <p:sldId id="476" r:id="rId29"/>
    <p:sldId id="477" r:id="rId30"/>
    <p:sldId id="488" r:id="rId31"/>
    <p:sldId id="75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4C605-7B5D-4E48-B33E-642038D17157}" type="doc">
      <dgm:prSet loTypeId="urn:microsoft.com/office/officeart/2005/8/layout/hProcess9" loCatId="process" qsTypeId="urn:microsoft.com/office/officeart/2005/8/quickstyle/3d5" qsCatId="3D" csTypeId="urn:microsoft.com/office/officeart/2005/8/colors/colorful2" csCatId="colorful" phldr="1"/>
      <dgm:spPr/>
      <dgm:t>
        <a:bodyPr/>
        <a:lstStyle/>
        <a:p>
          <a:endParaRPr lang="en-IN"/>
        </a:p>
      </dgm:t>
    </dgm:pt>
    <dgm:pt modelId="{7C3E0BF7-2731-4A04-9569-BF2E4AFB12D1}">
      <dgm:prSet phldrT="[Text]"/>
      <dgm:spPr/>
      <dgm:t>
        <a:bodyPr/>
        <a:lstStyle/>
        <a:p>
          <a:r>
            <a:rPr lang="en-IN" dirty="0"/>
            <a:t>Level 0</a:t>
          </a:r>
        </a:p>
        <a:p>
          <a:r>
            <a:rPr lang="en-IN" dirty="0"/>
            <a:t>XML-RPC / SOAP</a:t>
          </a:r>
        </a:p>
        <a:p>
          <a:r>
            <a:rPr lang="en-IN" dirty="0"/>
            <a:t>One URI</a:t>
          </a:r>
        </a:p>
        <a:p>
          <a:r>
            <a:rPr lang="en-IN" dirty="0"/>
            <a:t>One HTTP method</a:t>
          </a:r>
        </a:p>
      </dgm:t>
    </dgm:pt>
    <dgm:pt modelId="{F8B38005-022C-43FB-A74B-7CB6582D50ED}" type="parTrans" cxnId="{F2BA98CC-90A4-4B82-AA72-9985B9FE18FB}">
      <dgm:prSet/>
      <dgm:spPr/>
      <dgm:t>
        <a:bodyPr/>
        <a:lstStyle/>
        <a:p>
          <a:endParaRPr lang="en-IN"/>
        </a:p>
      </dgm:t>
    </dgm:pt>
    <dgm:pt modelId="{1A5D889C-95E7-4909-841E-2F832A69BC3A}" type="sibTrans" cxnId="{F2BA98CC-90A4-4B82-AA72-9985B9FE18FB}">
      <dgm:prSet/>
      <dgm:spPr/>
      <dgm:t>
        <a:bodyPr/>
        <a:lstStyle/>
        <a:p>
          <a:endParaRPr lang="en-IN"/>
        </a:p>
      </dgm:t>
    </dgm:pt>
    <dgm:pt modelId="{FACA3FB0-B254-4EEE-99BC-D48A841C8C4E}">
      <dgm:prSet phldrT="[Text]"/>
      <dgm:spPr/>
      <dgm:t>
        <a:bodyPr/>
        <a:lstStyle/>
        <a:p>
          <a:r>
            <a:rPr lang="en-IN" dirty="0"/>
            <a:t>Level 1 – Add URIs</a:t>
          </a:r>
        </a:p>
        <a:p>
          <a:r>
            <a:rPr lang="en-IN" dirty="0"/>
            <a:t>Many URIs / Resources</a:t>
          </a:r>
        </a:p>
        <a:p>
          <a:r>
            <a:rPr lang="en-IN" dirty="0"/>
            <a:t>One HTTP method</a:t>
          </a:r>
        </a:p>
      </dgm:t>
    </dgm:pt>
    <dgm:pt modelId="{B59CD83F-A464-4996-B125-D2B492BF94E8}" type="parTrans" cxnId="{722E955F-C8F2-49B0-92E2-E6310B23DB47}">
      <dgm:prSet/>
      <dgm:spPr/>
      <dgm:t>
        <a:bodyPr/>
        <a:lstStyle/>
        <a:p>
          <a:endParaRPr lang="en-IN"/>
        </a:p>
      </dgm:t>
    </dgm:pt>
    <dgm:pt modelId="{064324A8-69E1-4456-B952-2A8BD9ABFED2}" type="sibTrans" cxnId="{722E955F-C8F2-49B0-92E2-E6310B23DB47}">
      <dgm:prSet/>
      <dgm:spPr/>
      <dgm:t>
        <a:bodyPr/>
        <a:lstStyle/>
        <a:p>
          <a:endParaRPr lang="en-IN"/>
        </a:p>
      </dgm:t>
    </dgm:pt>
    <dgm:pt modelId="{39F71A57-CE4B-4538-918F-3B360CBEAB59}">
      <dgm:prSet phldrT="[Text]"/>
      <dgm:spPr/>
      <dgm:t>
        <a:bodyPr/>
        <a:lstStyle/>
        <a:p>
          <a:r>
            <a:rPr lang="en-IN" dirty="0"/>
            <a:t>Level 2 – Add HTTP</a:t>
          </a:r>
        </a:p>
        <a:p>
          <a:r>
            <a:rPr lang="en-IN" dirty="0"/>
            <a:t>Many URIs / Resources</a:t>
          </a:r>
        </a:p>
        <a:p>
          <a:r>
            <a:rPr lang="en-IN" dirty="0"/>
            <a:t>Use of HTTP verbs</a:t>
          </a:r>
        </a:p>
      </dgm:t>
    </dgm:pt>
    <dgm:pt modelId="{933CCCE8-12B5-4970-AA49-B852EBB60CA2}" type="parTrans" cxnId="{BCDBA6F6-2D6F-44BB-AAD3-AF69F026AD2F}">
      <dgm:prSet/>
      <dgm:spPr/>
      <dgm:t>
        <a:bodyPr/>
        <a:lstStyle/>
        <a:p>
          <a:endParaRPr lang="en-IN"/>
        </a:p>
      </dgm:t>
    </dgm:pt>
    <dgm:pt modelId="{D38670C4-A490-418A-B294-9BDB68138ED1}" type="sibTrans" cxnId="{BCDBA6F6-2D6F-44BB-AAD3-AF69F026AD2F}">
      <dgm:prSet/>
      <dgm:spPr/>
      <dgm:t>
        <a:bodyPr/>
        <a:lstStyle/>
        <a:p>
          <a:endParaRPr lang="en-IN"/>
        </a:p>
      </dgm:t>
    </dgm:pt>
    <dgm:pt modelId="{BDCB5F69-9C39-4B1D-BA38-C9538C46AA6F}">
      <dgm:prSet/>
      <dgm:spPr/>
      <dgm:t>
        <a:bodyPr/>
        <a:lstStyle/>
        <a:p>
          <a:r>
            <a:rPr lang="en-IN" dirty="0"/>
            <a:t>Level 3 – Add HATEOAS</a:t>
          </a:r>
        </a:p>
        <a:p>
          <a:r>
            <a:rPr lang="en-IN" dirty="0"/>
            <a:t>Many URIs / Resources</a:t>
          </a:r>
        </a:p>
        <a:p>
          <a:r>
            <a:rPr lang="en-IN" dirty="0"/>
            <a:t>Use of HTTP verbs</a:t>
          </a:r>
        </a:p>
        <a:p>
          <a:r>
            <a:rPr lang="en-IN" dirty="0"/>
            <a:t>Hypermedia</a:t>
          </a:r>
        </a:p>
      </dgm:t>
    </dgm:pt>
    <dgm:pt modelId="{DFBA199E-0E90-45EF-A53D-0762F6188A86}" type="parTrans" cxnId="{F3580FD4-BE07-422C-8B1A-B76A64754333}">
      <dgm:prSet/>
      <dgm:spPr/>
      <dgm:t>
        <a:bodyPr/>
        <a:lstStyle/>
        <a:p>
          <a:endParaRPr lang="en-IN"/>
        </a:p>
      </dgm:t>
    </dgm:pt>
    <dgm:pt modelId="{4A6E7093-3674-41B8-B0A4-0000AF3C6607}" type="sibTrans" cxnId="{F3580FD4-BE07-422C-8B1A-B76A64754333}">
      <dgm:prSet/>
      <dgm:spPr/>
      <dgm:t>
        <a:bodyPr/>
        <a:lstStyle/>
        <a:p>
          <a:endParaRPr lang="en-IN"/>
        </a:p>
      </dgm:t>
    </dgm:pt>
    <dgm:pt modelId="{C30250B7-BE93-457D-9E35-206E796FBEDC}" type="pres">
      <dgm:prSet presAssocID="{8754C605-7B5D-4E48-B33E-642038D17157}" presName="CompostProcess" presStyleCnt="0">
        <dgm:presLayoutVars>
          <dgm:dir/>
          <dgm:resizeHandles val="exact"/>
        </dgm:presLayoutVars>
      </dgm:prSet>
      <dgm:spPr/>
    </dgm:pt>
    <dgm:pt modelId="{EA4235F8-65B2-4D9A-B3A3-791A7E15DE15}" type="pres">
      <dgm:prSet presAssocID="{8754C605-7B5D-4E48-B33E-642038D17157}" presName="arrow" presStyleLbl="bgShp" presStyleIdx="0" presStyleCnt="1"/>
      <dgm:spPr/>
    </dgm:pt>
    <dgm:pt modelId="{BB1145F3-070E-4976-9A11-2301201DEE2F}" type="pres">
      <dgm:prSet presAssocID="{8754C605-7B5D-4E48-B33E-642038D17157}" presName="linearProcess" presStyleCnt="0"/>
      <dgm:spPr/>
    </dgm:pt>
    <dgm:pt modelId="{FB483798-3597-4F78-9DBB-C40884BA8459}" type="pres">
      <dgm:prSet presAssocID="{7C3E0BF7-2731-4A04-9569-BF2E4AFB12D1}" presName="textNode" presStyleLbl="node1" presStyleIdx="0" presStyleCnt="4" custLinFactNeighborX="-699">
        <dgm:presLayoutVars>
          <dgm:bulletEnabled val="1"/>
        </dgm:presLayoutVars>
      </dgm:prSet>
      <dgm:spPr/>
    </dgm:pt>
    <dgm:pt modelId="{718D6113-1646-46E7-86C7-30495B45F4A8}" type="pres">
      <dgm:prSet presAssocID="{1A5D889C-95E7-4909-841E-2F832A69BC3A}" presName="sibTrans" presStyleCnt="0"/>
      <dgm:spPr/>
    </dgm:pt>
    <dgm:pt modelId="{F34C3B9E-D275-4BBB-897E-16B0064CC612}" type="pres">
      <dgm:prSet presAssocID="{FACA3FB0-B254-4EEE-99BC-D48A841C8C4E}" presName="textNode" presStyleLbl="node1" presStyleIdx="1" presStyleCnt="4">
        <dgm:presLayoutVars>
          <dgm:bulletEnabled val="1"/>
        </dgm:presLayoutVars>
      </dgm:prSet>
      <dgm:spPr/>
    </dgm:pt>
    <dgm:pt modelId="{F43468A3-B776-456C-91F4-3DC226045034}" type="pres">
      <dgm:prSet presAssocID="{064324A8-69E1-4456-B952-2A8BD9ABFED2}" presName="sibTrans" presStyleCnt="0"/>
      <dgm:spPr/>
    </dgm:pt>
    <dgm:pt modelId="{05BFF9AF-7F8F-4D21-ADA8-113A31358583}" type="pres">
      <dgm:prSet presAssocID="{39F71A57-CE4B-4538-918F-3B360CBEAB59}" presName="textNode" presStyleLbl="node1" presStyleIdx="2" presStyleCnt="4">
        <dgm:presLayoutVars>
          <dgm:bulletEnabled val="1"/>
        </dgm:presLayoutVars>
      </dgm:prSet>
      <dgm:spPr/>
    </dgm:pt>
    <dgm:pt modelId="{9BE72051-37DB-42E0-BEFC-3E764EB57967}" type="pres">
      <dgm:prSet presAssocID="{D38670C4-A490-418A-B294-9BDB68138ED1}" presName="sibTrans" presStyleCnt="0"/>
      <dgm:spPr/>
    </dgm:pt>
    <dgm:pt modelId="{4E7B93ED-35DA-4B26-A87C-92C00D7DC653}" type="pres">
      <dgm:prSet presAssocID="{BDCB5F69-9C39-4B1D-BA38-C9538C46AA6F}" presName="textNode" presStyleLbl="node1" presStyleIdx="3" presStyleCnt="4">
        <dgm:presLayoutVars>
          <dgm:bulletEnabled val="1"/>
        </dgm:presLayoutVars>
      </dgm:prSet>
      <dgm:spPr/>
    </dgm:pt>
  </dgm:ptLst>
  <dgm:cxnLst>
    <dgm:cxn modelId="{722E955F-C8F2-49B0-92E2-E6310B23DB47}" srcId="{8754C605-7B5D-4E48-B33E-642038D17157}" destId="{FACA3FB0-B254-4EEE-99BC-D48A841C8C4E}" srcOrd="1" destOrd="0" parTransId="{B59CD83F-A464-4996-B125-D2B492BF94E8}" sibTransId="{064324A8-69E1-4456-B952-2A8BD9ABFED2}"/>
    <dgm:cxn modelId="{DC957841-A73A-40AD-A4F2-7861BE0EE9A1}" type="presOf" srcId="{8754C605-7B5D-4E48-B33E-642038D17157}" destId="{C30250B7-BE93-457D-9E35-206E796FBEDC}" srcOrd="0" destOrd="0" presId="urn:microsoft.com/office/officeart/2005/8/layout/hProcess9"/>
    <dgm:cxn modelId="{D50C1845-8F2A-4F2C-997F-6E8B0C339C74}" type="presOf" srcId="{BDCB5F69-9C39-4B1D-BA38-C9538C46AA6F}" destId="{4E7B93ED-35DA-4B26-A87C-92C00D7DC653}" srcOrd="0" destOrd="0" presId="urn:microsoft.com/office/officeart/2005/8/layout/hProcess9"/>
    <dgm:cxn modelId="{E54A5CAC-0E6D-49D8-8C4E-0F93D648DE89}" type="presOf" srcId="{7C3E0BF7-2731-4A04-9569-BF2E4AFB12D1}" destId="{FB483798-3597-4F78-9DBB-C40884BA8459}" srcOrd="0" destOrd="0" presId="urn:microsoft.com/office/officeart/2005/8/layout/hProcess9"/>
    <dgm:cxn modelId="{90D993AD-5433-49B1-86E2-17B79E1B3BCF}" type="presOf" srcId="{39F71A57-CE4B-4538-918F-3B360CBEAB59}" destId="{05BFF9AF-7F8F-4D21-ADA8-113A31358583}" srcOrd="0" destOrd="0" presId="urn:microsoft.com/office/officeart/2005/8/layout/hProcess9"/>
    <dgm:cxn modelId="{F2BA98CC-90A4-4B82-AA72-9985B9FE18FB}" srcId="{8754C605-7B5D-4E48-B33E-642038D17157}" destId="{7C3E0BF7-2731-4A04-9569-BF2E4AFB12D1}" srcOrd="0" destOrd="0" parTransId="{F8B38005-022C-43FB-A74B-7CB6582D50ED}" sibTransId="{1A5D889C-95E7-4909-841E-2F832A69BC3A}"/>
    <dgm:cxn modelId="{F3580FD4-BE07-422C-8B1A-B76A64754333}" srcId="{8754C605-7B5D-4E48-B33E-642038D17157}" destId="{BDCB5F69-9C39-4B1D-BA38-C9538C46AA6F}" srcOrd="3" destOrd="0" parTransId="{DFBA199E-0E90-45EF-A53D-0762F6188A86}" sibTransId="{4A6E7093-3674-41B8-B0A4-0000AF3C6607}"/>
    <dgm:cxn modelId="{DF378ED6-E194-4D1B-8209-4DC58878EA2E}" type="presOf" srcId="{FACA3FB0-B254-4EEE-99BC-D48A841C8C4E}" destId="{F34C3B9E-D275-4BBB-897E-16B0064CC612}" srcOrd="0" destOrd="0" presId="urn:microsoft.com/office/officeart/2005/8/layout/hProcess9"/>
    <dgm:cxn modelId="{BCDBA6F6-2D6F-44BB-AAD3-AF69F026AD2F}" srcId="{8754C605-7B5D-4E48-B33E-642038D17157}" destId="{39F71A57-CE4B-4538-918F-3B360CBEAB59}" srcOrd="2" destOrd="0" parTransId="{933CCCE8-12B5-4970-AA49-B852EBB60CA2}" sibTransId="{D38670C4-A490-418A-B294-9BDB68138ED1}"/>
    <dgm:cxn modelId="{BBDCB5F0-6E66-41AD-AAB8-8BD0E6D12421}" type="presParOf" srcId="{C30250B7-BE93-457D-9E35-206E796FBEDC}" destId="{EA4235F8-65B2-4D9A-B3A3-791A7E15DE15}" srcOrd="0" destOrd="0" presId="urn:microsoft.com/office/officeart/2005/8/layout/hProcess9"/>
    <dgm:cxn modelId="{17C34336-2BDE-46F3-9183-920E12CD0F0E}" type="presParOf" srcId="{C30250B7-BE93-457D-9E35-206E796FBEDC}" destId="{BB1145F3-070E-4976-9A11-2301201DEE2F}" srcOrd="1" destOrd="0" presId="urn:microsoft.com/office/officeart/2005/8/layout/hProcess9"/>
    <dgm:cxn modelId="{848591D3-F807-4443-9D54-2DB035583EF3}" type="presParOf" srcId="{BB1145F3-070E-4976-9A11-2301201DEE2F}" destId="{FB483798-3597-4F78-9DBB-C40884BA8459}" srcOrd="0" destOrd="0" presId="urn:microsoft.com/office/officeart/2005/8/layout/hProcess9"/>
    <dgm:cxn modelId="{91EF5AF0-FE3A-4A7B-B90A-04806DAECEE3}" type="presParOf" srcId="{BB1145F3-070E-4976-9A11-2301201DEE2F}" destId="{718D6113-1646-46E7-86C7-30495B45F4A8}" srcOrd="1" destOrd="0" presId="urn:microsoft.com/office/officeart/2005/8/layout/hProcess9"/>
    <dgm:cxn modelId="{E629A958-01FD-4618-A1BE-14236B1D1EF7}" type="presParOf" srcId="{BB1145F3-070E-4976-9A11-2301201DEE2F}" destId="{F34C3B9E-D275-4BBB-897E-16B0064CC612}" srcOrd="2" destOrd="0" presId="urn:microsoft.com/office/officeart/2005/8/layout/hProcess9"/>
    <dgm:cxn modelId="{B54C2C0C-F04F-44E7-83B2-C7852CC0D20B}" type="presParOf" srcId="{BB1145F3-070E-4976-9A11-2301201DEE2F}" destId="{F43468A3-B776-456C-91F4-3DC226045034}" srcOrd="3" destOrd="0" presId="urn:microsoft.com/office/officeart/2005/8/layout/hProcess9"/>
    <dgm:cxn modelId="{AAE8AC13-5C34-4122-87C7-8467F67AE58B}" type="presParOf" srcId="{BB1145F3-070E-4976-9A11-2301201DEE2F}" destId="{05BFF9AF-7F8F-4D21-ADA8-113A31358583}" srcOrd="4" destOrd="0" presId="urn:microsoft.com/office/officeart/2005/8/layout/hProcess9"/>
    <dgm:cxn modelId="{0D88286D-646B-4E06-A0BA-DD702CDD89FF}" type="presParOf" srcId="{BB1145F3-070E-4976-9A11-2301201DEE2F}" destId="{9BE72051-37DB-42E0-BEFC-3E764EB57967}" srcOrd="5" destOrd="0" presId="urn:microsoft.com/office/officeart/2005/8/layout/hProcess9"/>
    <dgm:cxn modelId="{CC13AEC6-2955-42CF-A01B-FAE77EA89F1C}" type="presParOf" srcId="{BB1145F3-070E-4976-9A11-2301201DEE2F}" destId="{4E7B93ED-35DA-4B26-A87C-92C00D7DC65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235F8-65B2-4D9A-B3A3-791A7E15DE15}">
      <dsp:nvSpPr>
        <dsp:cNvPr id="0" name=""/>
        <dsp:cNvSpPr/>
      </dsp:nvSpPr>
      <dsp:spPr>
        <a:xfrm>
          <a:off x="914161" y="0"/>
          <a:ext cx="10360501" cy="5000635"/>
        </a:xfrm>
        <a:prstGeom prst="rightArrow">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B483798-3597-4F78-9DBB-C40884BA8459}">
      <dsp:nvSpPr>
        <dsp:cNvPr id="0" name=""/>
        <dsp:cNvSpPr/>
      </dsp:nvSpPr>
      <dsp:spPr>
        <a:xfrm>
          <a:off x="631" y="1500190"/>
          <a:ext cx="2862354" cy="2000254"/>
        </a:xfrm>
        <a:prstGeom prst="round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0</a:t>
          </a:r>
        </a:p>
        <a:p>
          <a:pPr marL="0" lvl="0" indent="0" algn="ctr" defTabSz="933450">
            <a:lnSpc>
              <a:spcPct val="90000"/>
            </a:lnSpc>
            <a:spcBef>
              <a:spcPct val="0"/>
            </a:spcBef>
            <a:spcAft>
              <a:spcPct val="35000"/>
            </a:spcAft>
            <a:buNone/>
          </a:pPr>
          <a:r>
            <a:rPr lang="en-IN" sz="2100" kern="1200" dirty="0"/>
            <a:t>XML-RPC / SOAP</a:t>
          </a:r>
        </a:p>
        <a:p>
          <a:pPr marL="0" lvl="0" indent="0" algn="ctr" defTabSz="933450">
            <a:lnSpc>
              <a:spcPct val="90000"/>
            </a:lnSpc>
            <a:spcBef>
              <a:spcPct val="0"/>
            </a:spcBef>
            <a:spcAft>
              <a:spcPct val="35000"/>
            </a:spcAft>
            <a:buNone/>
          </a:pPr>
          <a:r>
            <a:rPr lang="en-IN" sz="2100" kern="1200" dirty="0"/>
            <a:t>One URI</a:t>
          </a:r>
        </a:p>
        <a:p>
          <a:pPr marL="0" lvl="0" indent="0" algn="ctr" defTabSz="933450">
            <a:lnSpc>
              <a:spcPct val="90000"/>
            </a:lnSpc>
            <a:spcBef>
              <a:spcPct val="0"/>
            </a:spcBef>
            <a:spcAft>
              <a:spcPct val="35000"/>
            </a:spcAft>
            <a:buNone/>
          </a:pPr>
          <a:r>
            <a:rPr lang="en-IN" sz="2100" kern="1200" dirty="0"/>
            <a:t>One HTTP method</a:t>
          </a:r>
        </a:p>
      </dsp:txBody>
      <dsp:txXfrm>
        <a:off x="98275" y="1597834"/>
        <a:ext cx="2667066" cy="1804966"/>
      </dsp:txXfrm>
    </dsp:sp>
    <dsp:sp modelId="{F34C3B9E-D275-4BBB-897E-16B0064CC612}">
      <dsp:nvSpPr>
        <dsp:cNvPr id="0" name=""/>
        <dsp:cNvSpPr/>
      </dsp:nvSpPr>
      <dsp:spPr>
        <a:xfrm>
          <a:off x="3109604" y="1500190"/>
          <a:ext cx="2862354" cy="2000254"/>
        </a:xfrm>
        <a:prstGeom prst="roundRect">
          <a:avLst/>
        </a:prstGeom>
        <a:solidFill>
          <a:schemeClr val="accent2">
            <a:hueOff val="-485121"/>
            <a:satOff val="-27976"/>
            <a:lumOff val="287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1 – Add URIs</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One HTTP method</a:t>
          </a:r>
        </a:p>
      </dsp:txBody>
      <dsp:txXfrm>
        <a:off x="3207248" y="1597834"/>
        <a:ext cx="2667066" cy="1804966"/>
      </dsp:txXfrm>
    </dsp:sp>
    <dsp:sp modelId="{05BFF9AF-7F8F-4D21-ADA8-113A31358583}">
      <dsp:nvSpPr>
        <dsp:cNvPr id="0" name=""/>
        <dsp:cNvSpPr/>
      </dsp:nvSpPr>
      <dsp:spPr>
        <a:xfrm>
          <a:off x="6216866" y="1500190"/>
          <a:ext cx="2862354" cy="2000254"/>
        </a:xfrm>
        <a:prstGeom prst="roundRect">
          <a:avLst/>
        </a:prstGeom>
        <a:solidFill>
          <a:schemeClr val="accent2">
            <a:hueOff val="-970242"/>
            <a:satOff val="-55952"/>
            <a:lumOff val="575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2 – Add HTTP</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Use of HTTP verbs</a:t>
          </a:r>
        </a:p>
      </dsp:txBody>
      <dsp:txXfrm>
        <a:off x="6314510" y="1597834"/>
        <a:ext cx="2667066" cy="1804966"/>
      </dsp:txXfrm>
    </dsp:sp>
    <dsp:sp modelId="{4E7B93ED-35DA-4B26-A87C-92C00D7DC653}">
      <dsp:nvSpPr>
        <dsp:cNvPr id="0" name=""/>
        <dsp:cNvSpPr/>
      </dsp:nvSpPr>
      <dsp:spPr>
        <a:xfrm>
          <a:off x="9324127" y="1500190"/>
          <a:ext cx="2862354" cy="2000254"/>
        </a:xfrm>
        <a:prstGeom prst="roundRect">
          <a:avLst/>
        </a:prstGeom>
        <a:solidFill>
          <a:schemeClr val="accent2">
            <a:hueOff val="-1455363"/>
            <a:satOff val="-83928"/>
            <a:lumOff val="862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Level 3 – Add HATEOAS</a:t>
          </a:r>
        </a:p>
        <a:p>
          <a:pPr marL="0" lvl="0" indent="0" algn="ctr" defTabSz="933450">
            <a:lnSpc>
              <a:spcPct val="90000"/>
            </a:lnSpc>
            <a:spcBef>
              <a:spcPct val="0"/>
            </a:spcBef>
            <a:spcAft>
              <a:spcPct val="35000"/>
            </a:spcAft>
            <a:buNone/>
          </a:pPr>
          <a:r>
            <a:rPr lang="en-IN" sz="2100" kern="1200" dirty="0"/>
            <a:t>Many URIs / Resources</a:t>
          </a:r>
        </a:p>
        <a:p>
          <a:pPr marL="0" lvl="0" indent="0" algn="ctr" defTabSz="933450">
            <a:lnSpc>
              <a:spcPct val="90000"/>
            </a:lnSpc>
            <a:spcBef>
              <a:spcPct val="0"/>
            </a:spcBef>
            <a:spcAft>
              <a:spcPct val="35000"/>
            </a:spcAft>
            <a:buNone/>
          </a:pPr>
          <a:r>
            <a:rPr lang="en-IN" sz="2100" kern="1200" dirty="0"/>
            <a:t>Use of HTTP verbs</a:t>
          </a:r>
        </a:p>
        <a:p>
          <a:pPr marL="0" lvl="0" indent="0" algn="ctr" defTabSz="933450">
            <a:lnSpc>
              <a:spcPct val="90000"/>
            </a:lnSpc>
            <a:spcBef>
              <a:spcPct val="0"/>
            </a:spcBef>
            <a:spcAft>
              <a:spcPct val="35000"/>
            </a:spcAft>
            <a:buNone/>
          </a:pPr>
          <a:r>
            <a:rPr lang="en-IN" sz="2100" kern="1200" dirty="0"/>
            <a:t>Hypermedia</a:t>
          </a:r>
        </a:p>
      </dsp:txBody>
      <dsp:txXfrm>
        <a:off x="9421771" y="1597834"/>
        <a:ext cx="2667066" cy="18049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150D4-CE1F-4721-BA17-6BE40BD36F73}"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83579-D211-4FEC-9CAE-182E512DE798}" type="slidenum">
              <a:rPr lang="en-IN" smtClean="0"/>
              <a:t>‹#›</a:t>
            </a:fld>
            <a:endParaRPr lang="en-IN"/>
          </a:p>
        </p:txBody>
      </p:sp>
    </p:spTree>
    <p:extLst>
      <p:ext uri="{BB962C8B-B14F-4D97-AF65-F5344CB8AC3E}">
        <p14:creationId xmlns:p14="http://schemas.microsoft.com/office/powerpoint/2010/main" val="343626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REST is also resource-centric; that is, RESTful APIs use HTTP verbs to act on or</a:t>
            </a:r>
          </a:p>
          <a:p>
            <a:r>
              <a:rPr lang="en-IN" sz="1200" kern="1200" baseline="0" dirty="0">
                <a:solidFill>
                  <a:schemeClr val="tx1"/>
                </a:solidFill>
                <a:latin typeface="+mn-lt"/>
                <a:ea typeface="+mn-ea"/>
                <a:cs typeface="+mn-cs"/>
              </a:rPr>
              <a:t>fetch information about resources. These would be the nouns in REST parlance</a:t>
            </a:r>
          </a:p>
          <a:p>
            <a:r>
              <a:rPr lang="en-IN" sz="1200" kern="1200" baseline="0" dirty="0">
                <a:solidFill>
                  <a:schemeClr val="tx1"/>
                </a:solidFill>
                <a:latin typeface="+mn-lt"/>
                <a:ea typeface="+mn-ea"/>
                <a:cs typeface="+mn-cs"/>
              </a:rPr>
              <a:t>(e.g., Tasks, Users, Customers, and Orders). Thus, you have verbs acting on nouns.</a:t>
            </a:r>
          </a:p>
          <a:p>
            <a:r>
              <a:rPr lang="en-IN" sz="1200" kern="1200" baseline="0" dirty="0">
                <a:solidFill>
                  <a:schemeClr val="tx1"/>
                </a:solidFill>
                <a:latin typeface="+mn-lt"/>
                <a:ea typeface="+mn-ea"/>
                <a:cs typeface="+mn-cs"/>
              </a:rPr>
              <a:t>Another way of saying this is that you perform actions against a resource.</a:t>
            </a:r>
          </a:p>
          <a:p>
            <a:r>
              <a:rPr lang="en-IN" sz="1200" kern="1200" baseline="0" dirty="0">
                <a:solidFill>
                  <a:schemeClr val="tx1"/>
                </a:solidFill>
                <a:latin typeface="+mn-lt"/>
                <a:ea typeface="+mn-ea"/>
                <a:cs typeface="+mn-cs"/>
              </a:rPr>
              <a:t>Additionally, REST takes advantage of other aspects of HTTP systems, such as the</a:t>
            </a:r>
          </a:p>
          <a:p>
            <a:r>
              <a:rPr lang="en-IN" sz="1200" kern="1200" baseline="0" dirty="0">
                <a:solidFill>
                  <a:schemeClr val="tx1"/>
                </a:solidFill>
                <a:latin typeface="+mn-lt"/>
                <a:ea typeface="+mn-ea"/>
                <a:cs typeface="+mn-cs"/>
              </a:rPr>
              <a:t>following:</a:t>
            </a:r>
          </a:p>
          <a:p>
            <a:r>
              <a:rPr lang="en-IN" sz="1200" kern="1200" baseline="0" dirty="0">
                <a:solidFill>
                  <a:schemeClr val="tx1"/>
                </a:solidFill>
                <a:latin typeface="+mn-lt"/>
                <a:ea typeface="+mn-ea"/>
                <a:cs typeface="+mn-cs"/>
              </a:rPr>
              <a:t>·· Caching</a:t>
            </a:r>
          </a:p>
          <a:p>
            <a:r>
              <a:rPr lang="en-IN" sz="1200" kern="1200" baseline="0" dirty="0">
                <a:solidFill>
                  <a:schemeClr val="tx1"/>
                </a:solidFill>
                <a:latin typeface="+mn-lt"/>
                <a:ea typeface="+mn-ea"/>
                <a:cs typeface="+mn-cs"/>
              </a:rPr>
              <a:t>·· Security</a:t>
            </a:r>
          </a:p>
          <a:p>
            <a:r>
              <a:rPr lang="en-IN" sz="1200" kern="1200" baseline="0" dirty="0">
                <a:solidFill>
                  <a:schemeClr val="tx1"/>
                </a:solidFill>
                <a:latin typeface="+mn-lt"/>
                <a:ea typeface="+mn-ea"/>
                <a:cs typeface="+mn-cs"/>
              </a:rPr>
              <a:t>Statelessness</a:t>
            </a:r>
          </a:p>
          <a:p>
            <a:r>
              <a:rPr lang="en-IN" sz="1200" kern="1200" baseline="0" dirty="0">
                <a:solidFill>
                  <a:schemeClr val="tx1"/>
                </a:solidFill>
                <a:latin typeface="+mn-lt"/>
                <a:ea typeface="+mn-ea"/>
                <a:cs typeface="+mn-cs"/>
              </a:rPr>
              <a:t>·· Network layering (with various firewalls and gateways in between</a:t>
            </a:r>
          </a:p>
          <a:p>
            <a:r>
              <a:rPr lang="en-IN" sz="1200" kern="1200" baseline="0" dirty="0">
                <a:solidFill>
                  <a:schemeClr val="tx1"/>
                </a:solidFill>
                <a:latin typeface="+mn-lt"/>
                <a:ea typeface="+mn-ea"/>
                <a:cs typeface="+mn-cs"/>
              </a:rPr>
              <a:t>client and server)</a:t>
            </a:r>
            <a:endParaRPr lang="en-IN" dirty="0"/>
          </a:p>
        </p:txBody>
      </p:sp>
      <p:sp>
        <p:nvSpPr>
          <p:cNvPr id="4" name="Slide Number Placeholder 3"/>
          <p:cNvSpPr>
            <a:spLocks noGrp="1"/>
          </p:cNvSpPr>
          <p:nvPr>
            <p:ph type="sldNum" sz="quarter" idx="10"/>
          </p:nvPr>
        </p:nvSpPr>
        <p:spPr/>
        <p:txBody>
          <a:bodyPr/>
          <a:lstStyle/>
          <a:p>
            <a:fld id="{4FB51707-ED4D-445C-B976-56791BEFFFB1}" type="slidenum">
              <a:rPr lang="en-IN" smtClean="0"/>
              <a:pPr/>
              <a:t>24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IN" sz="900" dirty="0">
                <a:solidFill>
                  <a:schemeClr val="bg2"/>
                </a:solidFill>
                <a:latin typeface="Agency FB" pitchFamily="34" charset="0"/>
              </a:rPr>
              <a:t>building a RESTful interface means you end up with an API that is very resource-centric. As such, you need to intentionally design the interface with resources being at the centre. Unlike RPC-style interfaces, where arbitrary service methods (i.e., the verbs) and their associated request and response messages rule the day, a REST interface will revolve around the resources (i.e., the nouns). The actions available to those resources are constrained by the use of HTTP. This is why you must map the available HTTP verbs into the API; you don’t have the freedom to create other actions or verbs.</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900" dirty="0">
                <a:solidFill>
                  <a:schemeClr val="bg2"/>
                </a:solidFill>
                <a:latin typeface="Agency FB" pitchFamily="34" charset="0"/>
              </a:rPr>
              <a:t>REST architecture is agnostic about any specific protocol.</a:t>
            </a:r>
          </a:p>
          <a:p>
            <a:r>
              <a:rPr lang="en-IN" sz="900" dirty="0">
                <a:solidFill>
                  <a:schemeClr val="bg2"/>
                </a:solidFill>
                <a:latin typeface="Agency FB" pitchFamily="34" charset="0"/>
              </a:rPr>
              <a:t>That includes the HTTP protocol. In other words, all you need is a protocol that provides</a:t>
            </a:r>
          </a:p>
          <a:p>
            <a:r>
              <a:rPr lang="en-IN" sz="900" dirty="0">
                <a:solidFill>
                  <a:schemeClr val="bg2"/>
                </a:solidFill>
                <a:latin typeface="Agency FB" pitchFamily="34" charset="0"/>
              </a:rPr>
              <a:t>a language and mechanism for describing both states (i.e., </a:t>
            </a:r>
            <a:r>
              <a:rPr lang="en-IN" sz="900" i="1" dirty="0">
                <a:solidFill>
                  <a:schemeClr val="bg2"/>
                </a:solidFill>
                <a:latin typeface="Agency FB" pitchFamily="34" charset="0"/>
              </a:rPr>
              <a:t>representations) and state</a:t>
            </a:r>
          </a:p>
          <a:p>
            <a:r>
              <a:rPr lang="en-IN" sz="900" dirty="0">
                <a:solidFill>
                  <a:schemeClr val="bg2"/>
                </a:solidFill>
                <a:latin typeface="Agency FB" pitchFamily="34" charset="0"/>
              </a:rPr>
              <a:t>changes. However, since this book is about building a REST service with ASP.NET, you’ll</a:t>
            </a:r>
          </a:p>
          <a:p>
            <a:r>
              <a:rPr lang="en-IN" sz="900" dirty="0">
                <a:solidFill>
                  <a:schemeClr val="bg2"/>
                </a:solidFill>
                <a:latin typeface="Agency FB" pitchFamily="34" charset="0"/>
              </a:rPr>
              <a:t>focus on REST with HTTP. Fortunately, the HTTP protocol itself covers most of what you</a:t>
            </a:r>
          </a:p>
          <a:p>
            <a:r>
              <a:rPr lang="en-IN" sz="900" dirty="0">
                <a:solidFill>
                  <a:schemeClr val="bg2"/>
                </a:solidFill>
                <a:latin typeface="Agency FB" pitchFamily="34" charset="0"/>
              </a:rPr>
              <a:t>need.</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900" dirty="0">
                <a:solidFill>
                  <a:schemeClr val="bg2"/>
                </a:solidFill>
                <a:latin typeface="Agency FB" pitchFamily="34" charset="0"/>
              </a:rPr>
              <a:t>you can see that certain GET operations will return</a:t>
            </a:r>
          </a:p>
          <a:p>
            <a:r>
              <a:rPr lang="en-IN" sz="900" dirty="0">
                <a:solidFill>
                  <a:schemeClr val="bg2"/>
                </a:solidFill>
                <a:latin typeface="Agency FB" pitchFamily="34" charset="0"/>
              </a:rPr>
              <a:t>collections of resources. One of the guiding principles of REST with HTTP is that callers</a:t>
            </a:r>
          </a:p>
          <a:p>
            <a:r>
              <a:rPr lang="en-IN" sz="900" dirty="0">
                <a:solidFill>
                  <a:schemeClr val="bg2"/>
                </a:solidFill>
                <a:latin typeface="Agency FB" pitchFamily="34" charset="0"/>
              </a:rPr>
              <a:t>make transitions through application state only by navigating hypermedia provided</a:t>
            </a:r>
          </a:p>
          <a:p>
            <a:r>
              <a:rPr lang="en-IN" sz="900" dirty="0">
                <a:solidFill>
                  <a:schemeClr val="bg2"/>
                </a:solidFill>
                <a:latin typeface="Agency FB" pitchFamily="34" charset="0"/>
              </a:rPr>
              <a:t>by the server. In other words, given a root or starting URI, the caller should be able to</a:t>
            </a:r>
          </a:p>
          <a:p>
            <a:r>
              <a:rPr lang="en-IN" sz="900" dirty="0">
                <a:solidFill>
                  <a:schemeClr val="bg2"/>
                </a:solidFill>
                <a:latin typeface="Agency FB" pitchFamily="34" charset="0"/>
              </a:rPr>
              <a:t>navigate the collection of resources without needing prior knowledge of the URI scheme.</a:t>
            </a:r>
          </a:p>
          <a:p>
            <a:r>
              <a:rPr lang="en-IN" sz="900" dirty="0">
                <a:solidFill>
                  <a:schemeClr val="bg2"/>
                </a:solidFill>
                <a:latin typeface="Agency FB" pitchFamily="34" charset="0"/>
              </a:rPr>
              <a:t>Thus, whenever a resource is returned from the service, whether in a collection or by</a:t>
            </a:r>
          </a:p>
          <a:p>
            <a:r>
              <a:rPr lang="en-IN" sz="900" dirty="0">
                <a:solidFill>
                  <a:schemeClr val="bg2"/>
                </a:solidFill>
                <a:latin typeface="Agency FB" pitchFamily="34" charset="0"/>
              </a:rPr>
              <a:t>itself, the returned data should include the URI required to turn around and perform</a:t>
            </a:r>
          </a:p>
          <a:p>
            <a:r>
              <a:rPr lang="en-IN" sz="900" dirty="0">
                <a:solidFill>
                  <a:schemeClr val="bg2"/>
                </a:solidFill>
                <a:latin typeface="Agency FB" pitchFamily="34" charset="0"/>
              </a:rPr>
              <a:t>another GET to retrieve just that resource.</a:t>
            </a:r>
          </a:p>
          <a:p>
            <a:r>
              <a:rPr lang="en-IN" sz="900" dirty="0">
                <a:solidFill>
                  <a:schemeClr val="bg2"/>
                </a:solidFill>
                <a:latin typeface="Agency FB" pitchFamily="34" charset="0"/>
              </a:rPr>
              <a:t>Here’s an example of an XML response message that illustrates how each element in</a:t>
            </a:r>
          </a:p>
          <a:p>
            <a:r>
              <a:rPr lang="en-IN" sz="900" dirty="0">
                <a:solidFill>
                  <a:schemeClr val="bg2"/>
                </a:solidFill>
                <a:latin typeface="Agency FB" pitchFamily="34" charset="0"/>
              </a:rPr>
              <a:t>the collection should contain a URI to the resource:</a:t>
            </a:r>
          </a:p>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7CD4-DDB9-FE11-79A8-EB6995C65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BC83C7-B7BF-B754-18E2-7327BBF21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D952C7-0E04-F880-B459-C03105132484}"/>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A94D53CD-332B-2DB3-6EBE-3D2AEF068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3CF8F-BC28-4F2F-67E5-18EBF8F9DA20}"/>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340684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CEDD-F403-A16B-AE18-43A18931BF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F3E3DE-A42A-9BFB-94D3-C3B9D28A0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D8A53-09EE-356E-540E-F89EBAD7CEBB}"/>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B505A741-91FD-926A-7183-AB356D43A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D3645-2754-C8AA-EF5A-9E91958F8ACF}"/>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281677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E389F-758F-9D1E-B543-D481964EBC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FA886-44C3-17FB-9B51-02A9C0C90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DACB2-860D-8918-F234-D4A5C2F3121A}"/>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250565B0-70F2-2921-B0A3-7AA4F2B7D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145CB-4592-CE91-06BC-CB309A31DB04}"/>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118557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42043351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29370092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22358060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A570-E38A-8860-D089-688153A2F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10C179-E237-4040-509B-AC34FD9F6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E3913-9DEE-64F9-D39D-643449766CB9}"/>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E1C4C9C9-242D-376D-0746-25CE6FEC0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C7801-C231-4A19-0ED7-70D859F9F4A0}"/>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401028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B865-EFA8-DA7C-FE13-400AD4A56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A4E65A-2E0C-E86B-93FA-A32C52DF9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D1FFBF-F992-A13B-7BCE-CE312389E158}"/>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DD739D80-2874-1F6E-A813-4D988F11A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1222B5-0608-9F64-DDD9-7862B592E116}"/>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115762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D665-C4FF-AE9C-3B64-F71AFDDA7A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209E2-6EA5-BB58-F0F2-5259D8B8F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FB88B5-1D2D-A981-2158-3986D0DBE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8118F-1242-CD95-0B11-4074E8B79471}"/>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6" name="Footer Placeholder 5">
            <a:extLst>
              <a:ext uri="{FF2B5EF4-FFF2-40B4-BE49-F238E27FC236}">
                <a16:creationId xmlns:a16="http://schemas.microsoft.com/office/drawing/2014/main" id="{31967B6F-8795-66AA-EFDC-933B6E7DF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F7423-6ACD-DD47-595D-E9FEF9B70A46}"/>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70098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B6BC-0D85-5519-ACCB-88D3D9F997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223FB-7395-6744-2395-9ACBAE48E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E9CBE-A12D-49AE-6962-9A1CF52E3D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995C3C-4460-51E5-BAF7-6A6239E5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4CDF1-A44C-3A6F-B2A8-88623AF64A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F57795-61C4-3FD7-ED1B-AD3AF3B13900}"/>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8" name="Footer Placeholder 7">
            <a:extLst>
              <a:ext uri="{FF2B5EF4-FFF2-40B4-BE49-F238E27FC236}">
                <a16:creationId xmlns:a16="http://schemas.microsoft.com/office/drawing/2014/main" id="{4BDF7C62-C88B-AC55-2248-00EFE793E3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7D2FC-0632-EC78-3579-593B54F6C263}"/>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89419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AFEA-0121-F78F-7DFF-142F7B0D8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3208CB-5892-B875-CAE4-1BC076A3DD19}"/>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4" name="Footer Placeholder 3">
            <a:extLst>
              <a:ext uri="{FF2B5EF4-FFF2-40B4-BE49-F238E27FC236}">
                <a16:creationId xmlns:a16="http://schemas.microsoft.com/office/drawing/2014/main" id="{64FB5CDC-B0B1-B84E-3DD3-493944D807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AF8B68-3680-4167-3A8E-77453A99575A}"/>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113007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ECADC-AA72-4297-B372-77E02C7026BD}"/>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3" name="Footer Placeholder 2">
            <a:extLst>
              <a:ext uri="{FF2B5EF4-FFF2-40B4-BE49-F238E27FC236}">
                <a16:creationId xmlns:a16="http://schemas.microsoft.com/office/drawing/2014/main" id="{60C1728C-CF15-16F5-3192-ED8D3967D3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437A9A-B52E-890C-E735-9284731355A0}"/>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201652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4493-13EF-9336-CF44-498068161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19CC08-BF1B-939C-8CE5-BF097BE21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C68A-7E4A-F48A-D729-385645FBD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3104C-1AC4-B687-A545-394BF72F0500}"/>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6" name="Footer Placeholder 5">
            <a:extLst>
              <a:ext uri="{FF2B5EF4-FFF2-40B4-BE49-F238E27FC236}">
                <a16:creationId xmlns:a16="http://schemas.microsoft.com/office/drawing/2014/main" id="{145FCEAE-8B56-B303-CAE1-2EE72C493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2A564-96C0-EAB5-B2ED-719B449C398E}"/>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178597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A51E-4408-EFA3-F993-F4D454C2B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3DCCB6-F0F3-70A0-CDFE-A753B088A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978A6B-05D5-99B8-39B6-26F2F59BC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3A5F6-EEF6-FFE3-25D4-3A0BCD1E9CBB}"/>
              </a:ext>
            </a:extLst>
          </p:cNvPr>
          <p:cNvSpPr>
            <a:spLocks noGrp="1"/>
          </p:cNvSpPr>
          <p:nvPr>
            <p:ph type="dt" sz="half" idx="10"/>
          </p:nvPr>
        </p:nvSpPr>
        <p:spPr/>
        <p:txBody>
          <a:bodyPr/>
          <a:lstStyle/>
          <a:p>
            <a:fld id="{AED1DA6A-E12A-438C-9E6D-3EBD7327BD41}" type="datetimeFigureOut">
              <a:rPr lang="en-IN" smtClean="0"/>
              <a:t>11-08-2023</a:t>
            </a:fld>
            <a:endParaRPr lang="en-IN"/>
          </a:p>
        </p:txBody>
      </p:sp>
      <p:sp>
        <p:nvSpPr>
          <p:cNvPr id="6" name="Footer Placeholder 5">
            <a:extLst>
              <a:ext uri="{FF2B5EF4-FFF2-40B4-BE49-F238E27FC236}">
                <a16:creationId xmlns:a16="http://schemas.microsoft.com/office/drawing/2014/main" id="{B16C24D3-6231-8DDB-6C61-862BEEBAE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1CB36-5290-1121-EA5B-BB7AC57E06FD}"/>
              </a:ext>
            </a:extLst>
          </p:cNvPr>
          <p:cNvSpPr>
            <a:spLocks noGrp="1"/>
          </p:cNvSpPr>
          <p:nvPr>
            <p:ph type="sldNum" sz="quarter" idx="12"/>
          </p:nvPr>
        </p:nvSpPr>
        <p:spPr/>
        <p:txBody>
          <a:bodyPr/>
          <a:lstStyle/>
          <a:p>
            <a:fld id="{C2A5AAAB-0E38-4CDF-B93D-4CD2BF473D55}" type="slidenum">
              <a:rPr lang="en-IN" smtClean="0"/>
              <a:t>‹#›</a:t>
            </a:fld>
            <a:endParaRPr lang="en-IN"/>
          </a:p>
        </p:txBody>
      </p:sp>
    </p:spTree>
    <p:extLst>
      <p:ext uri="{BB962C8B-B14F-4D97-AF65-F5344CB8AC3E}">
        <p14:creationId xmlns:p14="http://schemas.microsoft.com/office/powerpoint/2010/main" val="317808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E4D91-A353-8DFD-EA27-BC6AA1CD5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9307FD-0164-75BB-9F79-C118236F5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84C9D-0B7F-50DA-BB2D-5CC3D99B4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1DA6A-E12A-438C-9E6D-3EBD7327BD41}" type="datetimeFigureOut">
              <a:rPr lang="en-IN" smtClean="0"/>
              <a:t>11-08-2023</a:t>
            </a:fld>
            <a:endParaRPr lang="en-IN"/>
          </a:p>
        </p:txBody>
      </p:sp>
      <p:sp>
        <p:nvSpPr>
          <p:cNvPr id="5" name="Footer Placeholder 4">
            <a:extLst>
              <a:ext uri="{FF2B5EF4-FFF2-40B4-BE49-F238E27FC236}">
                <a16:creationId xmlns:a16="http://schemas.microsoft.com/office/drawing/2014/main" id="{80780959-C952-614C-E6BD-01BB64991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4369E2-70A3-279B-DEB1-442709D02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5AAAB-0E38-4CDF-B93D-4CD2BF473D55}" type="slidenum">
              <a:rPr lang="en-IN" smtClean="0"/>
              <a:t>‹#›</a:t>
            </a:fld>
            <a:endParaRPr lang="en-IN"/>
          </a:p>
        </p:txBody>
      </p:sp>
    </p:spTree>
    <p:extLst>
      <p:ext uri="{BB962C8B-B14F-4D97-AF65-F5344CB8AC3E}">
        <p14:creationId xmlns:p14="http://schemas.microsoft.com/office/powerpoint/2010/main" val="378085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AF7A-46DE-503C-7663-1DCAECFB966E}"/>
              </a:ext>
            </a:extLst>
          </p:cNvPr>
          <p:cNvSpPr>
            <a:spLocks noGrp="1"/>
          </p:cNvSpPr>
          <p:nvPr>
            <p:ph type="ctrTitle"/>
          </p:nvPr>
        </p:nvSpPr>
        <p:spPr/>
        <p:txBody>
          <a:bodyPr/>
          <a:lstStyle/>
          <a:p>
            <a:r>
              <a:rPr lang="en-US" dirty="0"/>
              <a:t>ASP.NET MVC Core </a:t>
            </a:r>
            <a:endParaRPr lang="en-IN" dirty="0"/>
          </a:p>
        </p:txBody>
      </p:sp>
      <p:sp>
        <p:nvSpPr>
          <p:cNvPr id="3" name="Subtitle 2">
            <a:extLst>
              <a:ext uri="{FF2B5EF4-FFF2-40B4-BE49-F238E27FC236}">
                <a16:creationId xmlns:a16="http://schemas.microsoft.com/office/drawing/2014/main" id="{290EF4D1-D4E2-B5C2-40B8-4D79003130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26C3-30D1-448A-AF87-FDECFEEC67BD}"/>
              </a:ext>
            </a:extLst>
          </p:cNvPr>
          <p:cNvSpPr>
            <a:spLocks noGrp="1"/>
          </p:cNvSpPr>
          <p:nvPr>
            <p:ph type="title"/>
          </p:nvPr>
        </p:nvSpPr>
        <p:spPr/>
        <p:txBody>
          <a:bodyPr/>
          <a:lstStyle/>
          <a:p>
            <a:r>
              <a:rPr lang="en-US" dirty="0"/>
              <a:t>Razor View Engine</a:t>
            </a:r>
            <a:endParaRPr lang="en-IN" dirty="0"/>
          </a:p>
        </p:txBody>
      </p:sp>
      <p:sp>
        <p:nvSpPr>
          <p:cNvPr id="3" name="Content Placeholder 2">
            <a:extLst>
              <a:ext uri="{FF2B5EF4-FFF2-40B4-BE49-F238E27FC236}">
                <a16:creationId xmlns:a16="http://schemas.microsoft.com/office/drawing/2014/main" id="{50BA9262-9888-C73B-8F41-2794222898E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6984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558D-753B-2253-6539-6A8FEF8E8E6D}"/>
              </a:ext>
            </a:extLst>
          </p:cNvPr>
          <p:cNvSpPr>
            <a:spLocks noGrp="1"/>
          </p:cNvSpPr>
          <p:nvPr>
            <p:ph type="title"/>
          </p:nvPr>
        </p:nvSpPr>
        <p:spPr/>
        <p:txBody>
          <a:bodyPr/>
          <a:lstStyle/>
          <a:p>
            <a:r>
              <a:rPr lang="en-US" dirty="0"/>
              <a:t>Razor View Engine</a:t>
            </a:r>
            <a:endParaRPr lang="en-IN" dirty="0"/>
          </a:p>
        </p:txBody>
      </p:sp>
      <p:sp>
        <p:nvSpPr>
          <p:cNvPr id="3" name="Content Placeholder 2">
            <a:extLst>
              <a:ext uri="{FF2B5EF4-FFF2-40B4-BE49-F238E27FC236}">
                <a16:creationId xmlns:a16="http://schemas.microsoft.com/office/drawing/2014/main" id="{ABDFE06C-E018-A32D-CA22-CD78CC648FFC}"/>
              </a:ext>
            </a:extLst>
          </p:cNvPr>
          <p:cNvSpPr>
            <a:spLocks noGrp="1"/>
          </p:cNvSpPr>
          <p:nvPr>
            <p:ph idx="1"/>
          </p:nvPr>
        </p:nvSpPr>
        <p:spPr/>
        <p:txBody>
          <a:bodyPr/>
          <a:lstStyle/>
          <a:p>
            <a:r>
              <a:rPr lang="en-US" dirty="0"/>
              <a:t>Syntax</a:t>
            </a:r>
          </a:p>
          <a:p>
            <a:pPr lvl="1"/>
            <a:r>
              <a:rPr lang="en-US" dirty="0"/>
              <a:t>@Implicit Expression</a:t>
            </a:r>
          </a:p>
          <a:p>
            <a:pPr lvl="1"/>
            <a:r>
              <a:rPr lang="en-US" dirty="0"/>
              <a:t>@(Explicit Expression) </a:t>
            </a:r>
          </a:p>
          <a:p>
            <a:pPr lvl="1"/>
            <a:r>
              <a:rPr lang="en-IN" dirty="0"/>
              <a:t>@{ server Side  Code Block }</a:t>
            </a:r>
          </a:p>
          <a:p>
            <a:pPr lvl="1"/>
            <a:r>
              <a:rPr lang="en-IN" dirty="0"/>
              <a:t>@: Single line Client side code</a:t>
            </a:r>
          </a:p>
          <a:p>
            <a:pPr lvl="1"/>
            <a:r>
              <a:rPr lang="en-IN" dirty="0"/>
              <a:t>@Programming Constructs</a:t>
            </a:r>
          </a:p>
          <a:p>
            <a:pPr lvl="2"/>
            <a:r>
              <a:rPr lang="en-IN" dirty="0"/>
              <a:t>@For,@if….</a:t>
            </a:r>
          </a:p>
          <a:p>
            <a:pPr lvl="1"/>
            <a:r>
              <a:rPr lang="en-IN" dirty="0"/>
              <a:t>&lt;text&gt;&lt;/text&gt;</a:t>
            </a:r>
          </a:p>
        </p:txBody>
      </p:sp>
    </p:spTree>
    <p:extLst>
      <p:ext uri="{BB962C8B-B14F-4D97-AF65-F5344CB8AC3E}">
        <p14:creationId xmlns:p14="http://schemas.microsoft.com/office/powerpoint/2010/main" val="395059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25D9-9BED-D016-4F49-8085891ACD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AADDE2-6736-96FD-8CB5-4F34FB72B2DE}"/>
              </a:ext>
            </a:extLst>
          </p:cNvPr>
          <p:cNvSpPr>
            <a:spLocks noGrp="1"/>
          </p:cNvSpPr>
          <p:nvPr>
            <p:ph idx="1"/>
          </p:nvPr>
        </p:nvSpPr>
        <p:spPr/>
        <p:txBody>
          <a:bodyPr/>
          <a:lstStyle/>
          <a:p>
            <a:r>
              <a:rPr lang="en-US" dirty="0"/>
              <a:t>Layout</a:t>
            </a:r>
          </a:p>
          <a:p>
            <a:pPr lvl="1"/>
            <a:r>
              <a:rPr lang="en-US" dirty="0"/>
              <a:t>UI</a:t>
            </a:r>
          </a:p>
          <a:p>
            <a:pPr lvl="2"/>
            <a:r>
              <a:rPr lang="en-US" dirty="0"/>
              <a:t>MDI</a:t>
            </a:r>
          </a:p>
          <a:p>
            <a:pPr lvl="2"/>
            <a:r>
              <a:rPr lang="en-US" dirty="0"/>
              <a:t>SDI</a:t>
            </a:r>
            <a:endParaRPr lang="en-IN" dirty="0"/>
          </a:p>
        </p:txBody>
      </p:sp>
    </p:spTree>
    <p:extLst>
      <p:ext uri="{BB962C8B-B14F-4D97-AF65-F5344CB8AC3E}">
        <p14:creationId xmlns:p14="http://schemas.microsoft.com/office/powerpoint/2010/main" val="175908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F604-D879-578A-CEE8-2FF037F53EFB}"/>
              </a:ext>
            </a:extLst>
          </p:cNvPr>
          <p:cNvSpPr>
            <a:spLocks noGrp="1"/>
          </p:cNvSpPr>
          <p:nvPr>
            <p:ph type="title"/>
          </p:nvPr>
        </p:nvSpPr>
        <p:spPr/>
        <p:txBody>
          <a:bodyPr/>
          <a:lstStyle/>
          <a:p>
            <a:r>
              <a:rPr lang="en-US" dirty="0"/>
              <a:t>Validation</a:t>
            </a:r>
            <a:endParaRPr lang="en-IN" dirty="0"/>
          </a:p>
        </p:txBody>
      </p:sp>
      <p:sp>
        <p:nvSpPr>
          <p:cNvPr id="3" name="Content Placeholder 2">
            <a:extLst>
              <a:ext uri="{FF2B5EF4-FFF2-40B4-BE49-F238E27FC236}">
                <a16:creationId xmlns:a16="http://schemas.microsoft.com/office/drawing/2014/main" id="{3662312C-8DAF-35B7-7588-48DF33BA0E82}"/>
              </a:ext>
            </a:extLst>
          </p:cNvPr>
          <p:cNvSpPr>
            <a:spLocks noGrp="1"/>
          </p:cNvSpPr>
          <p:nvPr>
            <p:ph idx="1"/>
          </p:nvPr>
        </p:nvSpPr>
        <p:spPr/>
        <p:txBody>
          <a:bodyPr/>
          <a:lstStyle/>
          <a:p>
            <a:r>
              <a:rPr lang="en-US" dirty="0"/>
              <a:t>Server Side </a:t>
            </a:r>
          </a:p>
          <a:p>
            <a:pPr lvl="1"/>
            <a:r>
              <a:rPr lang="en-US" dirty="0"/>
              <a:t>Inbuilt</a:t>
            </a:r>
          </a:p>
          <a:p>
            <a:pPr lvl="1"/>
            <a:r>
              <a:rPr lang="en-US" dirty="0"/>
              <a:t>Custom</a:t>
            </a:r>
          </a:p>
          <a:p>
            <a:r>
              <a:rPr lang="en-US" dirty="0"/>
              <a:t>Client Side</a:t>
            </a:r>
          </a:p>
          <a:p>
            <a:pPr lvl="1"/>
            <a:r>
              <a:rPr lang="en-US" dirty="0"/>
              <a:t>Inbuilt</a:t>
            </a:r>
          </a:p>
          <a:p>
            <a:pPr lvl="1"/>
            <a:r>
              <a:rPr lang="en-US" dirty="0"/>
              <a:t>Custom</a:t>
            </a:r>
            <a:endParaRPr lang="en-IN" dirty="0"/>
          </a:p>
        </p:txBody>
      </p:sp>
    </p:spTree>
    <p:extLst>
      <p:ext uri="{BB962C8B-B14F-4D97-AF65-F5344CB8AC3E}">
        <p14:creationId xmlns:p14="http://schemas.microsoft.com/office/powerpoint/2010/main" val="36723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C54E-8420-8FAE-160A-6CCBD34954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E11689-F4D5-6FBE-B33F-E1469BC9EE53}"/>
              </a:ext>
            </a:extLst>
          </p:cNvPr>
          <p:cNvSpPr>
            <a:spLocks noGrp="1"/>
          </p:cNvSpPr>
          <p:nvPr>
            <p:ph idx="1"/>
          </p:nvPr>
        </p:nvSpPr>
        <p:spPr/>
        <p:txBody>
          <a:bodyPr>
            <a:normAutofit/>
          </a:bodyPr>
          <a:lstStyle/>
          <a:p>
            <a:r>
              <a:rPr lang="en-US" dirty="0"/>
              <a:t>Custom Validation</a:t>
            </a:r>
          </a:p>
          <a:p>
            <a:pPr lvl="1"/>
            <a:r>
              <a:rPr lang="en-US" dirty="0"/>
              <a:t>Two Approach</a:t>
            </a:r>
          </a:p>
          <a:p>
            <a:pPr lvl="2"/>
            <a:r>
              <a:rPr lang="en-US" dirty="0"/>
              <a:t>1.  Inherit form any Validation Attribute </a:t>
            </a:r>
          </a:p>
          <a:p>
            <a:pPr lvl="3"/>
            <a:r>
              <a:rPr lang="en-IN" sz="1600" dirty="0">
                <a:solidFill>
                  <a:srgbClr val="000000"/>
                </a:solidFill>
                <a:latin typeface="Cascadia Mono" panose="020B0609020000020004" pitchFamily="49" charset="0"/>
              </a:rPr>
              <a:t>public class </a:t>
            </a:r>
            <a:r>
              <a:rPr lang="en-IN" sz="1600" dirty="0" err="1">
                <a:solidFill>
                  <a:srgbClr val="000000"/>
                </a:solidFill>
                <a:latin typeface="Cascadia Mono" panose="020B0609020000020004" pitchFamily="49" charset="0"/>
              </a:rPr>
              <a:t>OnlyAlphaAttribute</a:t>
            </a:r>
            <a:r>
              <a:rPr lang="en-IN" sz="1600" dirty="0">
                <a:solidFill>
                  <a:srgbClr val="000000"/>
                </a:solidFill>
                <a:latin typeface="Cascadia Mono" panose="020B0609020000020004" pitchFamily="49" charset="0"/>
              </a:rPr>
              <a:t> : </a:t>
            </a:r>
            <a:r>
              <a:rPr lang="en-IN" sz="1600" dirty="0" err="1">
                <a:solidFill>
                  <a:srgbClr val="000000"/>
                </a:solidFill>
                <a:latin typeface="Cascadia Mono" panose="020B0609020000020004" pitchFamily="49" charset="0"/>
              </a:rPr>
              <a:t>RegularExpressionAttribute</a:t>
            </a:r>
            <a:endParaRPr lang="en-IN" sz="1600" dirty="0">
              <a:solidFill>
                <a:srgbClr val="000000"/>
              </a:solidFill>
              <a:latin typeface="Cascadia Mono" panose="020B0609020000020004" pitchFamily="49" charset="0"/>
            </a:endParaRPr>
          </a:p>
          <a:p>
            <a:pPr lvl="2"/>
            <a:r>
              <a:rPr lang="en-IN" sz="1800" dirty="0">
                <a:solidFill>
                  <a:srgbClr val="000000"/>
                </a:solidFill>
                <a:latin typeface="Cascadia Mono" panose="020B0609020000020004" pitchFamily="49" charset="0"/>
              </a:rPr>
              <a:t>2. Inherit from </a:t>
            </a:r>
            <a:r>
              <a:rPr lang="en-IN" sz="1800" dirty="0" err="1">
                <a:solidFill>
                  <a:srgbClr val="000000"/>
                </a:solidFill>
                <a:latin typeface="Cascadia Mono" panose="020B0609020000020004" pitchFamily="49" charset="0"/>
              </a:rPr>
              <a:t>ValidationAttribute</a:t>
            </a:r>
            <a:r>
              <a:rPr lang="en-IN" sz="1800" dirty="0">
                <a:solidFill>
                  <a:srgbClr val="000000"/>
                </a:solidFill>
                <a:latin typeface="Cascadia Mono" panose="020B0609020000020004" pitchFamily="49" charset="0"/>
              </a:rPr>
              <a:t> </a:t>
            </a:r>
          </a:p>
          <a:p>
            <a:pPr lvl="3"/>
            <a:r>
              <a:rPr lang="en-IN" sz="1600" dirty="0">
                <a:solidFill>
                  <a:srgbClr val="000000"/>
                </a:solidFill>
                <a:latin typeface="Cascadia Mono" panose="020B0609020000020004" pitchFamily="49" charset="0"/>
              </a:rPr>
              <a:t>public class </a:t>
            </a:r>
            <a:r>
              <a:rPr lang="en-IN" sz="1600" dirty="0" err="1">
                <a:solidFill>
                  <a:srgbClr val="000000"/>
                </a:solidFill>
                <a:latin typeface="Cascadia Mono" panose="020B0609020000020004" pitchFamily="49" charset="0"/>
              </a:rPr>
              <a:t>MustContainPrjTypeAttribute</a:t>
            </a:r>
            <a:r>
              <a:rPr lang="en-IN" sz="1600" dirty="0">
                <a:solidFill>
                  <a:srgbClr val="000000"/>
                </a:solidFill>
                <a:latin typeface="Cascadia Mono" panose="020B0609020000020004" pitchFamily="49" charset="0"/>
              </a:rPr>
              <a:t> : </a:t>
            </a:r>
            <a:r>
              <a:rPr lang="en-IN" sz="1600" dirty="0" err="1">
                <a:solidFill>
                  <a:srgbClr val="000000"/>
                </a:solidFill>
                <a:latin typeface="Cascadia Mono" panose="020B0609020000020004" pitchFamily="49" charset="0"/>
              </a:rPr>
              <a:t>ValidationAttribute</a:t>
            </a:r>
            <a:r>
              <a:rPr lang="en-IN" sz="1600" dirty="0">
                <a:solidFill>
                  <a:srgbClr val="000000"/>
                </a:solidFill>
                <a:latin typeface="Cascadia Mono" panose="020B0609020000020004" pitchFamily="49" charset="0"/>
              </a:rPr>
              <a:t> </a:t>
            </a:r>
          </a:p>
          <a:p>
            <a:pPr lvl="1"/>
            <a:r>
              <a:rPr lang="en-IN" sz="1800" dirty="0">
                <a:solidFill>
                  <a:srgbClr val="000000"/>
                </a:solidFill>
                <a:latin typeface="Cascadia Mono" panose="020B0609020000020004" pitchFamily="49" charset="0"/>
              </a:rPr>
              <a:t>    </a:t>
            </a:r>
            <a:endParaRPr lang="en-IN" dirty="0"/>
          </a:p>
        </p:txBody>
      </p:sp>
    </p:spTree>
    <p:extLst>
      <p:ext uri="{BB962C8B-B14F-4D97-AF65-F5344CB8AC3E}">
        <p14:creationId xmlns:p14="http://schemas.microsoft.com/office/powerpoint/2010/main" val="257191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EB98-C3D5-8254-274C-99A89ECE4298}"/>
              </a:ext>
            </a:extLst>
          </p:cNvPr>
          <p:cNvSpPr>
            <a:spLocks noGrp="1"/>
          </p:cNvSpPr>
          <p:nvPr>
            <p:ph type="title"/>
          </p:nvPr>
        </p:nvSpPr>
        <p:spPr/>
        <p:txBody>
          <a:bodyPr/>
          <a:lstStyle/>
          <a:p>
            <a:r>
              <a:rPr lang="en-US" dirty="0"/>
              <a:t>State Management =&gt; Techniques</a:t>
            </a:r>
            <a:endParaRPr lang="en-IN" dirty="0"/>
          </a:p>
        </p:txBody>
      </p:sp>
      <p:sp>
        <p:nvSpPr>
          <p:cNvPr id="3" name="Content Placeholder 2">
            <a:extLst>
              <a:ext uri="{FF2B5EF4-FFF2-40B4-BE49-F238E27FC236}">
                <a16:creationId xmlns:a16="http://schemas.microsoft.com/office/drawing/2014/main" id="{8B2FEF5A-83B2-44DE-0A73-8595643640E4}"/>
              </a:ext>
            </a:extLst>
          </p:cNvPr>
          <p:cNvSpPr>
            <a:spLocks noGrp="1"/>
          </p:cNvSpPr>
          <p:nvPr>
            <p:ph idx="1"/>
          </p:nvPr>
        </p:nvSpPr>
        <p:spPr>
          <a:xfrm>
            <a:off x="838200" y="1825625"/>
            <a:ext cx="3698289" cy="4351338"/>
          </a:xfrm>
        </p:spPr>
        <p:txBody>
          <a:bodyPr/>
          <a:lstStyle/>
          <a:p>
            <a:r>
              <a:rPr lang="en-US" dirty="0"/>
              <a:t>Client Side </a:t>
            </a:r>
          </a:p>
          <a:p>
            <a:pPr lvl="1"/>
            <a:r>
              <a:rPr lang="en-US" dirty="0"/>
              <a:t>URL </a:t>
            </a:r>
          </a:p>
          <a:p>
            <a:pPr lvl="1"/>
            <a:r>
              <a:rPr lang="en-IN" dirty="0"/>
              <a:t>Hidden Variables</a:t>
            </a:r>
          </a:p>
          <a:p>
            <a:pPr lvl="1"/>
            <a:r>
              <a:rPr lang="en-IN" dirty="0"/>
              <a:t>Cookies</a:t>
            </a:r>
          </a:p>
        </p:txBody>
      </p:sp>
      <p:sp>
        <p:nvSpPr>
          <p:cNvPr id="4" name="Content Placeholder 2">
            <a:extLst>
              <a:ext uri="{FF2B5EF4-FFF2-40B4-BE49-F238E27FC236}">
                <a16:creationId xmlns:a16="http://schemas.microsoft.com/office/drawing/2014/main" id="{A89BC54D-7343-B62D-5DE7-138C2CEEA252}"/>
              </a:ext>
            </a:extLst>
          </p:cNvPr>
          <p:cNvSpPr txBox="1">
            <a:spLocks/>
          </p:cNvSpPr>
          <p:nvPr/>
        </p:nvSpPr>
        <p:spPr>
          <a:xfrm>
            <a:off x="4850906" y="1840205"/>
            <a:ext cx="75867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Server Side </a:t>
            </a:r>
          </a:p>
          <a:p>
            <a:pPr lvl="1"/>
            <a:r>
              <a:rPr lang="en-US" dirty="0"/>
              <a:t>Between</a:t>
            </a:r>
          </a:p>
          <a:p>
            <a:pPr lvl="2"/>
            <a:r>
              <a:rPr lang="en-US" dirty="0"/>
              <a:t>Controller to View</a:t>
            </a:r>
          </a:p>
          <a:p>
            <a:pPr lvl="2"/>
            <a:r>
              <a:rPr lang="en-US" dirty="0"/>
              <a:t>Controller to Controller</a:t>
            </a:r>
          </a:p>
          <a:p>
            <a:pPr lvl="1"/>
            <a:r>
              <a:rPr lang="en-US" dirty="0"/>
              <a:t>User Level</a:t>
            </a:r>
          </a:p>
          <a:p>
            <a:pPr lvl="2"/>
            <a:r>
              <a:rPr lang="en-US" dirty="0"/>
              <a:t>Session State</a:t>
            </a:r>
          </a:p>
          <a:p>
            <a:pPr lvl="2"/>
            <a:endParaRPr lang="en-US" dirty="0"/>
          </a:p>
        </p:txBody>
      </p:sp>
    </p:spTree>
    <p:extLst>
      <p:ext uri="{BB962C8B-B14F-4D97-AF65-F5344CB8AC3E}">
        <p14:creationId xmlns:p14="http://schemas.microsoft.com/office/powerpoint/2010/main" val="317713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BA40-C4D4-F39B-4E24-9F3EE280D806}"/>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27A5B614-8256-FB64-8BFD-6F5AC3CF752C}"/>
              </a:ext>
            </a:extLst>
          </p:cNvPr>
          <p:cNvSpPr>
            <a:spLocks noGrp="1"/>
          </p:cNvSpPr>
          <p:nvPr>
            <p:ph idx="1"/>
          </p:nvPr>
        </p:nvSpPr>
        <p:spPr/>
        <p:txBody>
          <a:bodyPr/>
          <a:lstStyle/>
          <a:p>
            <a:r>
              <a:rPr lang="en-US" dirty="0"/>
              <a:t>Intro to WEB API</a:t>
            </a:r>
          </a:p>
          <a:p>
            <a:pPr lvl="1"/>
            <a:r>
              <a:rPr lang="en-US" dirty="0"/>
              <a:t>REST vs SOA</a:t>
            </a:r>
          </a:p>
          <a:p>
            <a:pPr lvl="1"/>
            <a:r>
              <a:rPr lang="en-US" dirty="0"/>
              <a:t>Create RESTFul Service using Core WEB API</a:t>
            </a:r>
          </a:p>
          <a:p>
            <a:pPr lvl="1"/>
            <a:r>
              <a:rPr lang="en-IN" dirty="0"/>
              <a:t>Meta Data</a:t>
            </a:r>
          </a:p>
          <a:p>
            <a:pPr lvl="1"/>
            <a:r>
              <a:rPr lang="en-US" dirty="0"/>
              <a:t>CRUD using EF Core (Code First Approach)</a:t>
            </a:r>
          </a:p>
          <a:p>
            <a:pPr lvl="1"/>
            <a:r>
              <a:rPr lang="en-US" dirty="0"/>
              <a:t>CONNEG </a:t>
            </a:r>
          </a:p>
          <a:p>
            <a:pPr lvl="1"/>
            <a:endParaRPr lang="en-IN" dirty="0"/>
          </a:p>
        </p:txBody>
      </p:sp>
    </p:spTree>
    <p:extLst>
      <p:ext uri="{BB962C8B-B14F-4D97-AF65-F5344CB8AC3E}">
        <p14:creationId xmlns:p14="http://schemas.microsoft.com/office/powerpoint/2010/main" val="290633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18A4E-6C4E-F3C9-233F-B89419B4E608}"/>
              </a:ext>
            </a:extLst>
          </p:cNvPr>
          <p:cNvSpPr/>
          <p:nvPr/>
        </p:nvSpPr>
        <p:spPr>
          <a:xfrm>
            <a:off x="346228" y="1882065"/>
            <a:ext cx="2183907" cy="905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Single Tier(app.exe)</a:t>
            </a:r>
            <a:endParaRPr lang="en-IN" dirty="0"/>
          </a:p>
        </p:txBody>
      </p:sp>
      <p:sp>
        <p:nvSpPr>
          <p:cNvPr id="2" name="Title 1">
            <a:extLst>
              <a:ext uri="{FF2B5EF4-FFF2-40B4-BE49-F238E27FC236}">
                <a16:creationId xmlns:a16="http://schemas.microsoft.com/office/drawing/2014/main" id="{41F2D4C4-BCA5-5DB2-30D9-04B679F7F80D}"/>
              </a:ext>
            </a:extLst>
          </p:cNvPr>
          <p:cNvSpPr>
            <a:spLocks noGrp="1"/>
          </p:cNvSpPr>
          <p:nvPr>
            <p:ph type="title"/>
          </p:nvPr>
        </p:nvSpPr>
        <p:spPr>
          <a:xfrm>
            <a:off x="523044" y="23823"/>
            <a:ext cx="10515600" cy="1325563"/>
          </a:xfrm>
        </p:spPr>
        <p:txBody>
          <a:bodyPr/>
          <a:lstStyle/>
          <a:p>
            <a:r>
              <a:rPr lang="en-US" dirty="0"/>
              <a:t>Flow of Architecture</a:t>
            </a:r>
            <a:endParaRPr lang="en-IN" dirty="0"/>
          </a:p>
        </p:txBody>
      </p:sp>
      <p:sp>
        <p:nvSpPr>
          <p:cNvPr id="8" name="Rectangle 7">
            <a:extLst>
              <a:ext uri="{FF2B5EF4-FFF2-40B4-BE49-F238E27FC236}">
                <a16:creationId xmlns:a16="http://schemas.microsoft.com/office/drawing/2014/main" id="{1AF2B522-391B-20CE-97D9-6D60626F1811}"/>
              </a:ext>
            </a:extLst>
          </p:cNvPr>
          <p:cNvSpPr/>
          <p:nvPr/>
        </p:nvSpPr>
        <p:spPr>
          <a:xfrm>
            <a:off x="4685930" y="1882065"/>
            <a:ext cx="2583402" cy="9055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Two Tier(app.exe + </a:t>
            </a:r>
            <a:r>
              <a:rPr lang="en-US" dirty="0" err="1"/>
              <a:t>product.dbf</a:t>
            </a:r>
            <a:r>
              <a:rPr lang="en-US" dirty="0"/>
              <a:t>)</a:t>
            </a:r>
            <a:endParaRPr lang="en-IN" dirty="0"/>
          </a:p>
        </p:txBody>
      </p:sp>
      <p:sp>
        <p:nvSpPr>
          <p:cNvPr id="13" name="Rectangle 12">
            <a:extLst>
              <a:ext uri="{FF2B5EF4-FFF2-40B4-BE49-F238E27FC236}">
                <a16:creationId xmlns:a16="http://schemas.microsoft.com/office/drawing/2014/main" id="{A39A5298-1BE8-0A8D-10AE-F956A66A4092}"/>
              </a:ext>
            </a:extLst>
          </p:cNvPr>
          <p:cNvSpPr/>
          <p:nvPr/>
        </p:nvSpPr>
        <p:spPr>
          <a:xfrm>
            <a:off x="9107010" y="1782702"/>
            <a:ext cx="2583402" cy="9249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Three Tier(app.exe + </a:t>
            </a:r>
            <a:r>
              <a:rPr lang="en-US" dirty="0" err="1"/>
              <a:t>dll</a:t>
            </a:r>
            <a:r>
              <a:rPr lang="en-US" dirty="0"/>
              <a:t>(s) + </a:t>
            </a:r>
            <a:r>
              <a:rPr lang="en-US" dirty="0" err="1"/>
              <a:t>product.dbf</a:t>
            </a:r>
            <a:r>
              <a:rPr lang="en-US" dirty="0"/>
              <a:t>)</a:t>
            </a:r>
            <a:endParaRPr lang="en-IN" dirty="0"/>
          </a:p>
        </p:txBody>
      </p:sp>
      <p:sp>
        <p:nvSpPr>
          <p:cNvPr id="18" name="Arrow: Right 17">
            <a:extLst>
              <a:ext uri="{FF2B5EF4-FFF2-40B4-BE49-F238E27FC236}">
                <a16:creationId xmlns:a16="http://schemas.microsoft.com/office/drawing/2014/main" id="{29C801F0-919F-31B8-C6BA-9354A817D094}"/>
              </a:ext>
            </a:extLst>
          </p:cNvPr>
          <p:cNvSpPr/>
          <p:nvPr/>
        </p:nvSpPr>
        <p:spPr>
          <a:xfrm>
            <a:off x="2834935" y="1882065"/>
            <a:ext cx="1491448"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DBMS</a:t>
            </a:r>
            <a:endParaRPr lang="en-IN" dirty="0"/>
          </a:p>
        </p:txBody>
      </p:sp>
      <p:sp>
        <p:nvSpPr>
          <p:cNvPr id="19" name="Arrow: Right 18">
            <a:extLst>
              <a:ext uri="{FF2B5EF4-FFF2-40B4-BE49-F238E27FC236}">
                <a16:creationId xmlns:a16="http://schemas.microsoft.com/office/drawing/2014/main" id="{5D19F141-9398-E0AA-7C14-6782D0BFC4A8}"/>
              </a:ext>
            </a:extLst>
          </p:cNvPr>
          <p:cNvSpPr/>
          <p:nvPr/>
        </p:nvSpPr>
        <p:spPr>
          <a:xfrm>
            <a:off x="7482398" y="1922014"/>
            <a:ext cx="1624612" cy="82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EXE</a:t>
            </a:r>
            <a:endParaRPr lang="en-IN" dirty="0"/>
          </a:p>
        </p:txBody>
      </p:sp>
      <p:sp>
        <p:nvSpPr>
          <p:cNvPr id="3" name="Rectangle 2">
            <a:extLst>
              <a:ext uri="{FF2B5EF4-FFF2-40B4-BE49-F238E27FC236}">
                <a16:creationId xmlns:a16="http://schemas.microsoft.com/office/drawing/2014/main" id="{64B9C499-07AD-D378-7E8E-D2FD058F84A3}"/>
              </a:ext>
            </a:extLst>
          </p:cNvPr>
          <p:cNvSpPr/>
          <p:nvPr/>
        </p:nvSpPr>
        <p:spPr>
          <a:xfrm>
            <a:off x="2297836" y="3413607"/>
            <a:ext cx="1839159" cy="736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 Tier</a:t>
            </a:r>
            <a:endParaRPr lang="en-IN" dirty="0"/>
          </a:p>
        </p:txBody>
      </p:sp>
      <p:sp>
        <p:nvSpPr>
          <p:cNvPr id="15" name="Arrow: Right 14">
            <a:extLst>
              <a:ext uri="{FF2B5EF4-FFF2-40B4-BE49-F238E27FC236}">
                <a16:creationId xmlns:a16="http://schemas.microsoft.com/office/drawing/2014/main" id="{3758112E-6E40-7F3B-083F-2F4512EF4CC2}"/>
              </a:ext>
            </a:extLst>
          </p:cNvPr>
          <p:cNvSpPr/>
          <p:nvPr/>
        </p:nvSpPr>
        <p:spPr>
          <a:xfrm>
            <a:off x="346228" y="3284737"/>
            <a:ext cx="1624612" cy="99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Computing</a:t>
            </a:r>
            <a:endParaRPr lang="en-IN" dirty="0"/>
          </a:p>
        </p:txBody>
      </p:sp>
      <p:sp>
        <p:nvSpPr>
          <p:cNvPr id="23" name="Rectangle 22">
            <a:extLst>
              <a:ext uri="{FF2B5EF4-FFF2-40B4-BE49-F238E27FC236}">
                <a16:creationId xmlns:a16="http://schemas.microsoft.com/office/drawing/2014/main" id="{4727B51B-E529-0920-A219-4154F87BA954}"/>
              </a:ext>
            </a:extLst>
          </p:cNvPr>
          <p:cNvSpPr/>
          <p:nvPr/>
        </p:nvSpPr>
        <p:spPr>
          <a:xfrm>
            <a:off x="7847116" y="3302780"/>
            <a:ext cx="1839159" cy="736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SOA(Web Service)</a:t>
            </a:r>
            <a:endParaRPr lang="en-IN" dirty="0"/>
          </a:p>
        </p:txBody>
      </p:sp>
      <p:sp>
        <p:nvSpPr>
          <p:cNvPr id="24" name="Arrow: Right 23">
            <a:extLst>
              <a:ext uri="{FF2B5EF4-FFF2-40B4-BE49-F238E27FC236}">
                <a16:creationId xmlns:a16="http://schemas.microsoft.com/office/drawing/2014/main" id="{D96E031A-0D0C-E78D-327B-F3D6C09AD7F4}"/>
              </a:ext>
            </a:extLst>
          </p:cNvPr>
          <p:cNvSpPr/>
          <p:nvPr/>
        </p:nvSpPr>
        <p:spPr>
          <a:xfrm>
            <a:off x="4760642" y="3063082"/>
            <a:ext cx="2865275" cy="1215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Redundancy and Integration</a:t>
            </a:r>
            <a:endParaRPr lang="en-IN" dirty="0"/>
          </a:p>
        </p:txBody>
      </p:sp>
      <p:sp>
        <p:nvSpPr>
          <p:cNvPr id="25" name="Arrow: Right 24">
            <a:extLst>
              <a:ext uri="{FF2B5EF4-FFF2-40B4-BE49-F238E27FC236}">
                <a16:creationId xmlns:a16="http://schemas.microsoft.com/office/drawing/2014/main" id="{C3E5916E-2918-C166-FFD9-FEBB3144BDCD}"/>
              </a:ext>
            </a:extLst>
          </p:cNvPr>
          <p:cNvSpPr/>
          <p:nvPr/>
        </p:nvSpPr>
        <p:spPr>
          <a:xfrm>
            <a:off x="346228" y="4665071"/>
            <a:ext cx="1992304" cy="1215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Computing </a:t>
            </a:r>
            <a:endParaRPr lang="en-IN" dirty="0"/>
          </a:p>
        </p:txBody>
      </p:sp>
      <p:sp>
        <p:nvSpPr>
          <p:cNvPr id="26" name="Rectangle 25">
            <a:extLst>
              <a:ext uri="{FF2B5EF4-FFF2-40B4-BE49-F238E27FC236}">
                <a16:creationId xmlns:a16="http://schemas.microsoft.com/office/drawing/2014/main" id="{C8FAAEFE-E835-B48E-FB42-595BB380F2A0}"/>
              </a:ext>
            </a:extLst>
          </p:cNvPr>
          <p:cNvSpPr/>
          <p:nvPr/>
        </p:nvSpPr>
        <p:spPr>
          <a:xfrm>
            <a:off x="2487224" y="4904769"/>
            <a:ext cx="1839159" cy="736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Microservice Architecture</a:t>
            </a:r>
            <a:endParaRPr lang="en-IN" dirty="0"/>
          </a:p>
        </p:txBody>
      </p:sp>
    </p:spTree>
    <p:extLst>
      <p:ext uri="{BB962C8B-B14F-4D97-AF65-F5344CB8AC3E}">
        <p14:creationId xmlns:p14="http://schemas.microsoft.com/office/powerpoint/2010/main" val="212779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14290"/>
            <a:ext cx="7467600" cy="511156"/>
          </a:xfrm>
        </p:spPr>
        <p:txBody>
          <a:bodyPr>
            <a:normAutofit fontScale="90000"/>
          </a:bodyPr>
          <a:lstStyle/>
          <a:p>
            <a:r>
              <a:rPr lang="en-IN" dirty="0"/>
              <a:t>Common Application Architecture</a:t>
            </a:r>
          </a:p>
        </p:txBody>
      </p:sp>
      <p:pic>
        <p:nvPicPr>
          <p:cNvPr id="1026" name="Picture 2"/>
          <p:cNvPicPr>
            <a:picLocks noChangeAspect="1" noChangeArrowheads="1"/>
          </p:cNvPicPr>
          <p:nvPr/>
        </p:nvPicPr>
        <p:blipFill>
          <a:blip r:embed="rId2"/>
          <a:srcRect/>
          <a:stretch>
            <a:fillRect/>
          </a:stretch>
        </p:blipFill>
        <p:spPr bwMode="auto">
          <a:xfrm>
            <a:off x="2423592" y="1124745"/>
            <a:ext cx="6929486" cy="5075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6E1B-9BA2-F6AC-C3D0-5360794D1235}"/>
              </a:ext>
            </a:extLst>
          </p:cNvPr>
          <p:cNvSpPr>
            <a:spLocks noGrp="1"/>
          </p:cNvSpPr>
          <p:nvPr>
            <p:ph type="title"/>
          </p:nvPr>
        </p:nvSpPr>
        <p:spPr/>
        <p:txBody>
          <a:bodyPr/>
          <a:lstStyle/>
          <a:p>
            <a:r>
              <a:rPr lang="en-US" dirty="0"/>
              <a:t>SOA Basic Architecture</a:t>
            </a:r>
            <a:endParaRPr lang="en-IN" dirty="0"/>
          </a:p>
        </p:txBody>
      </p:sp>
      <p:sp>
        <p:nvSpPr>
          <p:cNvPr id="4" name="Isosceles Triangle 3">
            <a:extLst>
              <a:ext uri="{FF2B5EF4-FFF2-40B4-BE49-F238E27FC236}">
                <a16:creationId xmlns:a16="http://schemas.microsoft.com/office/drawing/2014/main" id="{064C459E-8E60-D7CF-3FBF-EA7B720EF6D2}"/>
              </a:ext>
            </a:extLst>
          </p:cNvPr>
          <p:cNvSpPr/>
          <p:nvPr/>
        </p:nvSpPr>
        <p:spPr>
          <a:xfrm>
            <a:off x="4178130" y="2665521"/>
            <a:ext cx="2982897" cy="21750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4F3C4EC-6D83-1D42-2DFB-1A4115471E5C}"/>
              </a:ext>
            </a:extLst>
          </p:cNvPr>
          <p:cNvSpPr txBox="1"/>
          <p:nvPr/>
        </p:nvSpPr>
        <p:spPr>
          <a:xfrm>
            <a:off x="4932046" y="2170483"/>
            <a:ext cx="1694631" cy="369332"/>
          </a:xfrm>
          <a:prstGeom prst="rect">
            <a:avLst/>
          </a:prstGeom>
          <a:noFill/>
        </p:spPr>
        <p:txBody>
          <a:bodyPr wrap="none" rtlCol="0">
            <a:spAutoFit/>
          </a:bodyPr>
          <a:lstStyle/>
          <a:p>
            <a:r>
              <a:rPr lang="en-US" dirty="0"/>
              <a:t>Discovery Agent</a:t>
            </a:r>
            <a:endParaRPr lang="en-IN" dirty="0"/>
          </a:p>
        </p:txBody>
      </p:sp>
      <p:sp>
        <p:nvSpPr>
          <p:cNvPr id="6" name="TextBox 5">
            <a:extLst>
              <a:ext uri="{FF2B5EF4-FFF2-40B4-BE49-F238E27FC236}">
                <a16:creationId xmlns:a16="http://schemas.microsoft.com/office/drawing/2014/main" id="{5C8B12FF-BFBB-7A92-7D20-58D4DCF38F41}"/>
              </a:ext>
            </a:extLst>
          </p:cNvPr>
          <p:cNvSpPr txBox="1"/>
          <p:nvPr/>
        </p:nvSpPr>
        <p:spPr>
          <a:xfrm>
            <a:off x="2112886" y="4655884"/>
            <a:ext cx="1869935" cy="369332"/>
          </a:xfrm>
          <a:prstGeom prst="rect">
            <a:avLst/>
          </a:prstGeom>
          <a:noFill/>
        </p:spPr>
        <p:txBody>
          <a:bodyPr wrap="none" rtlCol="0">
            <a:spAutoFit/>
          </a:bodyPr>
          <a:lstStyle/>
          <a:p>
            <a:r>
              <a:rPr lang="en-US" dirty="0"/>
              <a:t>Service Consumer</a:t>
            </a:r>
            <a:endParaRPr lang="en-IN" dirty="0"/>
          </a:p>
        </p:txBody>
      </p:sp>
      <p:sp>
        <p:nvSpPr>
          <p:cNvPr id="7" name="TextBox 6">
            <a:extLst>
              <a:ext uri="{FF2B5EF4-FFF2-40B4-BE49-F238E27FC236}">
                <a16:creationId xmlns:a16="http://schemas.microsoft.com/office/drawing/2014/main" id="{E1DB52E7-B7A5-2620-5222-848D8E54AE52}"/>
              </a:ext>
            </a:extLst>
          </p:cNvPr>
          <p:cNvSpPr txBox="1"/>
          <p:nvPr/>
        </p:nvSpPr>
        <p:spPr>
          <a:xfrm>
            <a:off x="7481210" y="4547586"/>
            <a:ext cx="1701684" cy="369332"/>
          </a:xfrm>
          <a:prstGeom prst="rect">
            <a:avLst/>
          </a:prstGeom>
          <a:noFill/>
        </p:spPr>
        <p:txBody>
          <a:bodyPr wrap="none" rtlCol="0">
            <a:spAutoFit/>
          </a:bodyPr>
          <a:lstStyle/>
          <a:p>
            <a:r>
              <a:rPr lang="en-US" dirty="0"/>
              <a:t>Service Provider</a:t>
            </a:r>
            <a:endParaRPr lang="en-IN" dirty="0"/>
          </a:p>
        </p:txBody>
      </p:sp>
      <p:cxnSp>
        <p:nvCxnSpPr>
          <p:cNvPr id="8" name="Straight Arrow Connector 7">
            <a:extLst>
              <a:ext uri="{FF2B5EF4-FFF2-40B4-BE49-F238E27FC236}">
                <a16:creationId xmlns:a16="http://schemas.microsoft.com/office/drawing/2014/main" id="{19D65285-B481-604C-216A-A6764762C62E}"/>
              </a:ext>
            </a:extLst>
          </p:cNvPr>
          <p:cNvCxnSpPr/>
          <p:nvPr/>
        </p:nvCxnSpPr>
        <p:spPr>
          <a:xfrm flipV="1">
            <a:off x="4178130" y="2938509"/>
            <a:ext cx="882141" cy="129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C632D63-E44A-B40C-ADCB-6404FDC704EA}"/>
              </a:ext>
            </a:extLst>
          </p:cNvPr>
          <p:cNvCxnSpPr/>
          <p:nvPr/>
        </p:nvCxnSpPr>
        <p:spPr>
          <a:xfrm flipH="1" flipV="1">
            <a:off x="6329778" y="2867488"/>
            <a:ext cx="932155" cy="141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38F27B-9CB3-CB98-C62D-4ED2B78C6DCF}"/>
              </a:ext>
            </a:extLst>
          </p:cNvPr>
          <p:cNvSpPr txBox="1"/>
          <p:nvPr/>
        </p:nvSpPr>
        <p:spPr>
          <a:xfrm>
            <a:off x="6888949" y="3124432"/>
            <a:ext cx="1555682" cy="369332"/>
          </a:xfrm>
          <a:prstGeom prst="rect">
            <a:avLst/>
          </a:prstGeom>
          <a:noFill/>
        </p:spPr>
        <p:txBody>
          <a:bodyPr wrap="none" rtlCol="0">
            <a:spAutoFit/>
          </a:bodyPr>
          <a:lstStyle/>
          <a:p>
            <a:r>
              <a:rPr lang="en-US" dirty="0">
                <a:solidFill>
                  <a:srgbClr val="FF0000"/>
                </a:solidFill>
              </a:rPr>
              <a:t>Publish(WSDL)</a:t>
            </a:r>
            <a:endParaRPr lang="en-IN" dirty="0">
              <a:solidFill>
                <a:srgbClr val="FF0000"/>
              </a:solidFill>
            </a:endParaRPr>
          </a:p>
        </p:txBody>
      </p:sp>
      <p:sp>
        <p:nvSpPr>
          <p:cNvPr id="11" name="TextBox 10">
            <a:extLst>
              <a:ext uri="{FF2B5EF4-FFF2-40B4-BE49-F238E27FC236}">
                <a16:creationId xmlns:a16="http://schemas.microsoft.com/office/drawing/2014/main" id="{F0F6D810-17F9-3CF3-3CB7-811268BAA49C}"/>
              </a:ext>
            </a:extLst>
          </p:cNvPr>
          <p:cNvSpPr txBox="1"/>
          <p:nvPr/>
        </p:nvSpPr>
        <p:spPr>
          <a:xfrm>
            <a:off x="3550651" y="3026777"/>
            <a:ext cx="1278363" cy="369332"/>
          </a:xfrm>
          <a:prstGeom prst="rect">
            <a:avLst/>
          </a:prstGeom>
          <a:noFill/>
        </p:spPr>
        <p:txBody>
          <a:bodyPr wrap="none" rtlCol="0">
            <a:spAutoFit/>
          </a:bodyPr>
          <a:lstStyle/>
          <a:p>
            <a:r>
              <a:rPr lang="en-US" dirty="0">
                <a:solidFill>
                  <a:srgbClr val="FF0000"/>
                </a:solidFill>
              </a:rPr>
              <a:t>Find(WSDL)</a:t>
            </a:r>
            <a:endParaRPr lang="en-IN" dirty="0">
              <a:solidFill>
                <a:srgbClr val="FF0000"/>
              </a:solidFill>
            </a:endParaRPr>
          </a:p>
        </p:txBody>
      </p:sp>
      <p:cxnSp>
        <p:nvCxnSpPr>
          <p:cNvPr id="12" name="Straight Arrow Connector 11">
            <a:extLst>
              <a:ext uri="{FF2B5EF4-FFF2-40B4-BE49-F238E27FC236}">
                <a16:creationId xmlns:a16="http://schemas.microsoft.com/office/drawing/2014/main" id="{E8628982-9F48-2E4A-7442-01B28D1E73AD}"/>
              </a:ext>
            </a:extLst>
          </p:cNvPr>
          <p:cNvCxnSpPr/>
          <p:nvPr/>
        </p:nvCxnSpPr>
        <p:spPr>
          <a:xfrm>
            <a:off x="4696842" y="5113484"/>
            <a:ext cx="20990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DC0F22-8000-C607-7B22-97AAE1900102}"/>
              </a:ext>
            </a:extLst>
          </p:cNvPr>
          <p:cNvSpPr txBox="1"/>
          <p:nvPr/>
        </p:nvSpPr>
        <p:spPr>
          <a:xfrm>
            <a:off x="4189832" y="5125222"/>
            <a:ext cx="3001078" cy="1200329"/>
          </a:xfrm>
          <a:prstGeom prst="rect">
            <a:avLst/>
          </a:prstGeom>
          <a:noFill/>
        </p:spPr>
        <p:txBody>
          <a:bodyPr wrap="none" rtlCol="0">
            <a:spAutoFit/>
          </a:bodyPr>
          <a:lstStyle/>
          <a:p>
            <a:pPr algn="ctr"/>
            <a:r>
              <a:rPr lang="en-US" dirty="0">
                <a:solidFill>
                  <a:srgbClr val="FF0000"/>
                </a:solidFill>
              </a:rPr>
              <a:t>Interact</a:t>
            </a:r>
          </a:p>
          <a:p>
            <a:pPr algn="ctr"/>
            <a:r>
              <a:rPr lang="en-IN" dirty="0">
                <a:solidFill>
                  <a:srgbClr val="FF0000"/>
                </a:solidFill>
              </a:rPr>
              <a:t>SOAP</a:t>
            </a:r>
          </a:p>
          <a:p>
            <a:pPr marL="285750" indent="-285750" algn="ctr">
              <a:buFont typeface="Wingdings" panose="05000000000000000000" pitchFamily="2" charset="2"/>
              <a:buChar char="à"/>
            </a:pPr>
            <a:r>
              <a:rPr lang="en-IN" dirty="0">
                <a:solidFill>
                  <a:srgbClr val="FF0000"/>
                </a:solidFill>
                <a:sym typeface="Wingdings" panose="05000000000000000000" pitchFamily="2" charset="2"/>
              </a:rPr>
              <a:t>Request(Add100,200)</a:t>
            </a:r>
          </a:p>
          <a:p>
            <a:pPr algn="ctr"/>
            <a:r>
              <a:rPr lang="en-IN" dirty="0">
                <a:solidFill>
                  <a:srgbClr val="FF0000"/>
                </a:solidFill>
                <a:sym typeface="Wingdings" panose="05000000000000000000" pitchFamily="2" charset="2"/>
              </a:rPr>
              <a:t> Response (</a:t>
            </a:r>
            <a:r>
              <a:rPr lang="en-IN" dirty="0" err="1">
                <a:solidFill>
                  <a:srgbClr val="FF0000"/>
                </a:solidFill>
                <a:sym typeface="Wingdings" panose="05000000000000000000" pitchFamily="2" charset="2"/>
              </a:rPr>
              <a:t>AddResult</a:t>
            </a:r>
            <a:r>
              <a:rPr lang="en-IN" dirty="0">
                <a:solidFill>
                  <a:srgbClr val="FF0000"/>
                </a:solidFill>
                <a:sym typeface="Wingdings" panose="05000000000000000000" pitchFamily="2" charset="2"/>
              </a:rPr>
              <a:t>(300))</a:t>
            </a:r>
            <a:endParaRPr lang="en-IN" dirty="0">
              <a:solidFill>
                <a:srgbClr val="FF0000"/>
              </a:solidFill>
            </a:endParaRPr>
          </a:p>
        </p:txBody>
      </p:sp>
    </p:spTree>
    <p:extLst>
      <p:ext uri="{BB962C8B-B14F-4D97-AF65-F5344CB8AC3E}">
        <p14:creationId xmlns:p14="http://schemas.microsoft.com/office/powerpoint/2010/main" val="15502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C1F613-D3BA-853C-C0ED-E53492F46111}"/>
              </a:ext>
            </a:extLst>
          </p:cNvPr>
          <p:cNvSpPr>
            <a:spLocks noGrp="1"/>
          </p:cNvSpPr>
          <p:nvPr>
            <p:ph type="title"/>
          </p:nvPr>
        </p:nvSpPr>
        <p:spPr/>
        <p:txBody>
          <a:bodyPr/>
          <a:lstStyle/>
          <a:p>
            <a:r>
              <a:rPr lang="en-US" dirty="0"/>
              <a:t>Agenda</a:t>
            </a:r>
            <a:endParaRPr lang="en-IN" dirty="0"/>
          </a:p>
        </p:txBody>
      </p:sp>
      <p:sp>
        <p:nvSpPr>
          <p:cNvPr id="5" name="Content Placeholder 4">
            <a:extLst>
              <a:ext uri="{FF2B5EF4-FFF2-40B4-BE49-F238E27FC236}">
                <a16:creationId xmlns:a16="http://schemas.microsoft.com/office/drawing/2014/main" id="{381D279C-1650-33EB-4893-202F556D9E69}"/>
              </a:ext>
            </a:extLst>
          </p:cNvPr>
          <p:cNvSpPr>
            <a:spLocks noGrp="1"/>
          </p:cNvSpPr>
          <p:nvPr>
            <p:ph idx="1"/>
          </p:nvPr>
        </p:nvSpPr>
        <p:spPr/>
        <p:txBody>
          <a:bodyPr/>
          <a:lstStyle/>
          <a:p>
            <a:r>
              <a:rPr lang="en-IN" dirty="0"/>
              <a:t>What is ASP.NET Core?</a:t>
            </a:r>
          </a:p>
          <a:p>
            <a:r>
              <a:rPr lang="en-IN" dirty="0"/>
              <a:t>ASP.NET Core Features</a:t>
            </a:r>
          </a:p>
          <a:p>
            <a:r>
              <a:rPr lang="en-IN" dirty="0"/>
              <a:t>Advantages of ASP.NET Core</a:t>
            </a:r>
          </a:p>
          <a:p>
            <a:r>
              <a:rPr lang="en-IN" dirty="0"/>
              <a:t>MVC Pattern </a:t>
            </a:r>
          </a:p>
          <a:p>
            <a:r>
              <a:rPr lang="en-IN" dirty="0"/>
              <a:t>Understanding ASP.NET Core MVC </a:t>
            </a:r>
          </a:p>
          <a:p>
            <a:r>
              <a:rPr lang="en-IN" dirty="0"/>
              <a:t>ASP.NET Core vs. ASP.NET MVC vs. ASP.NET Web Forms</a:t>
            </a:r>
          </a:p>
          <a:p>
            <a:endParaRPr lang="en-IN" dirty="0"/>
          </a:p>
        </p:txBody>
      </p:sp>
    </p:spTree>
    <p:extLst>
      <p:ext uri="{BB962C8B-B14F-4D97-AF65-F5344CB8AC3E}">
        <p14:creationId xmlns:p14="http://schemas.microsoft.com/office/powerpoint/2010/main" val="239098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26F0F-4640-48EA-F9E4-5419CAA42AF4}"/>
              </a:ext>
            </a:extLst>
          </p:cNvPr>
          <p:cNvSpPr>
            <a:spLocks noGrp="1"/>
          </p:cNvSpPr>
          <p:nvPr>
            <p:ph type="title"/>
          </p:nvPr>
        </p:nvSpPr>
        <p:spPr/>
        <p:txBody>
          <a:bodyPr/>
          <a:lstStyle/>
          <a:p>
            <a:r>
              <a:rPr lang="en-US" dirty="0"/>
              <a:t>WEB SERVICE</a:t>
            </a:r>
            <a:endParaRPr lang="en-IN" dirty="0"/>
          </a:p>
        </p:txBody>
      </p:sp>
      <p:sp>
        <p:nvSpPr>
          <p:cNvPr id="5" name="Text Placeholder 4">
            <a:extLst>
              <a:ext uri="{FF2B5EF4-FFF2-40B4-BE49-F238E27FC236}">
                <a16:creationId xmlns:a16="http://schemas.microsoft.com/office/drawing/2014/main" id="{CBF5CB9D-75E4-FBC6-0799-D3A71915CEE7}"/>
              </a:ext>
            </a:extLst>
          </p:cNvPr>
          <p:cNvSpPr>
            <a:spLocks noGrp="1"/>
          </p:cNvSpPr>
          <p:nvPr>
            <p:ph type="body" idx="1"/>
          </p:nvPr>
        </p:nvSpPr>
        <p:spPr/>
        <p:txBody>
          <a:bodyPr/>
          <a:lstStyle/>
          <a:p>
            <a:r>
              <a:rPr lang="en-US" dirty="0"/>
              <a:t>SOAP BASED</a:t>
            </a:r>
            <a:endParaRPr lang="en-IN" dirty="0"/>
          </a:p>
        </p:txBody>
      </p:sp>
      <p:sp>
        <p:nvSpPr>
          <p:cNvPr id="6" name="Content Placeholder 5">
            <a:extLst>
              <a:ext uri="{FF2B5EF4-FFF2-40B4-BE49-F238E27FC236}">
                <a16:creationId xmlns:a16="http://schemas.microsoft.com/office/drawing/2014/main" id="{FECDBE32-EE78-A78C-D5D6-A8F269D34F5B}"/>
              </a:ext>
            </a:extLst>
          </p:cNvPr>
          <p:cNvSpPr>
            <a:spLocks noGrp="1"/>
          </p:cNvSpPr>
          <p:nvPr>
            <p:ph sz="half" idx="2"/>
          </p:nvPr>
        </p:nvSpPr>
        <p:spPr/>
        <p:txBody>
          <a:bodyPr/>
          <a:lstStyle/>
          <a:p>
            <a:r>
              <a:rPr lang="en-US" dirty="0"/>
              <a:t>METHOD IS DESCRIBED USING WSDL AND REPRESENTED USING SOPA REQUEST/RESPONSE</a:t>
            </a:r>
          </a:p>
          <a:p>
            <a:r>
              <a:rPr lang="en-US" dirty="0"/>
              <a:t>ANY TRANSPORT PROTOCOL</a:t>
            </a:r>
          </a:p>
          <a:p>
            <a:r>
              <a:rPr lang="en-US" dirty="0"/>
              <a:t>IDKUUDKM </a:t>
            </a:r>
          </a:p>
          <a:p>
            <a:r>
              <a:rPr lang="en-US" dirty="0"/>
              <a:t>DATA FORMAT (Mostly any)</a:t>
            </a:r>
          </a:p>
          <a:p>
            <a:endParaRPr lang="en-IN" dirty="0"/>
          </a:p>
        </p:txBody>
      </p:sp>
      <p:sp>
        <p:nvSpPr>
          <p:cNvPr id="7" name="Text Placeholder 6">
            <a:extLst>
              <a:ext uri="{FF2B5EF4-FFF2-40B4-BE49-F238E27FC236}">
                <a16:creationId xmlns:a16="http://schemas.microsoft.com/office/drawing/2014/main" id="{5F725355-ADF0-76CF-E011-2A5489CF947F}"/>
              </a:ext>
            </a:extLst>
          </p:cNvPr>
          <p:cNvSpPr>
            <a:spLocks noGrp="1"/>
          </p:cNvSpPr>
          <p:nvPr>
            <p:ph type="body" sz="quarter" idx="3"/>
          </p:nvPr>
        </p:nvSpPr>
        <p:spPr/>
        <p:txBody>
          <a:bodyPr/>
          <a:lstStyle/>
          <a:p>
            <a:r>
              <a:rPr lang="en-US" dirty="0"/>
              <a:t>REST BASED</a:t>
            </a:r>
            <a:endParaRPr lang="en-IN" dirty="0"/>
          </a:p>
        </p:txBody>
      </p:sp>
      <p:sp>
        <p:nvSpPr>
          <p:cNvPr id="8" name="Content Placeholder 7">
            <a:extLst>
              <a:ext uri="{FF2B5EF4-FFF2-40B4-BE49-F238E27FC236}">
                <a16:creationId xmlns:a16="http://schemas.microsoft.com/office/drawing/2014/main" id="{F7C449E5-7E00-37D6-7316-2E5A84338B32}"/>
              </a:ext>
            </a:extLst>
          </p:cNvPr>
          <p:cNvSpPr>
            <a:spLocks noGrp="1"/>
          </p:cNvSpPr>
          <p:nvPr>
            <p:ph sz="quarter" idx="4"/>
          </p:nvPr>
        </p:nvSpPr>
        <p:spPr/>
        <p:txBody>
          <a:bodyPr/>
          <a:lstStyle/>
          <a:p>
            <a:r>
              <a:rPr lang="en-US" dirty="0"/>
              <a:t>VENDOR SPECIFIC</a:t>
            </a:r>
          </a:p>
          <a:p>
            <a:r>
              <a:rPr lang="en-US" dirty="0"/>
              <a:t>ONLY HTTP </a:t>
            </a:r>
          </a:p>
          <a:p>
            <a:r>
              <a:rPr lang="en-US" dirty="0"/>
              <a:t>MOSTLY IKUUKM</a:t>
            </a:r>
          </a:p>
          <a:p>
            <a:r>
              <a:rPr lang="en-US" dirty="0"/>
              <a:t>DATA FORMAT</a:t>
            </a:r>
          </a:p>
          <a:p>
            <a:pPr lvl="1"/>
            <a:r>
              <a:rPr lang="en-US" dirty="0"/>
              <a:t>XML, JSON</a:t>
            </a:r>
            <a:endParaRPr lang="en-IN" dirty="0"/>
          </a:p>
        </p:txBody>
      </p:sp>
    </p:spTree>
    <p:extLst>
      <p:ext uri="{BB962C8B-B14F-4D97-AF65-F5344CB8AC3E}">
        <p14:creationId xmlns:p14="http://schemas.microsoft.com/office/powerpoint/2010/main" val="199985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5BD-7192-9744-2468-084953B8C521}"/>
              </a:ext>
            </a:extLst>
          </p:cNvPr>
          <p:cNvSpPr>
            <a:spLocks noGrp="1"/>
          </p:cNvSpPr>
          <p:nvPr>
            <p:ph type="title"/>
          </p:nvPr>
        </p:nvSpPr>
        <p:spPr/>
        <p:txBody>
          <a:bodyPr/>
          <a:lstStyle/>
          <a:p>
            <a:r>
              <a:rPr lang="en-US" dirty="0"/>
              <a:t>REST vs SOA</a:t>
            </a:r>
            <a:endParaRPr lang="en-IN" dirty="0"/>
          </a:p>
        </p:txBody>
      </p:sp>
      <p:sp>
        <p:nvSpPr>
          <p:cNvPr id="3" name="Content Placeholder 2">
            <a:extLst>
              <a:ext uri="{FF2B5EF4-FFF2-40B4-BE49-F238E27FC236}">
                <a16:creationId xmlns:a16="http://schemas.microsoft.com/office/drawing/2014/main" id="{3287145F-189F-6CE3-FD53-37D9DFFF693F}"/>
              </a:ext>
            </a:extLst>
          </p:cNvPr>
          <p:cNvSpPr>
            <a:spLocks noGrp="1"/>
          </p:cNvSpPr>
          <p:nvPr>
            <p:ph idx="1"/>
          </p:nvPr>
        </p:nvSpPr>
        <p:spPr/>
        <p:txBody>
          <a:bodyPr/>
          <a:lstStyle/>
          <a:p>
            <a:r>
              <a:rPr lang="en-US" dirty="0"/>
              <a:t>SOA=&gt;Architectural Pattern/ Style, Implementation of SOA is WEB Service Technology, APIs that Confine  to SOA is  ASP.NET Web Service(BP1.1) Later WCF(BP1.1-ws-*)</a:t>
            </a:r>
          </a:p>
          <a:p>
            <a:endParaRPr lang="en-IN" dirty="0"/>
          </a:p>
        </p:txBody>
      </p:sp>
    </p:spTree>
    <p:extLst>
      <p:ext uri="{BB962C8B-B14F-4D97-AF65-F5344CB8AC3E}">
        <p14:creationId xmlns:p14="http://schemas.microsoft.com/office/powerpoint/2010/main" val="102875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ED5C-3013-020B-CB99-6698A0EC158E}"/>
              </a:ext>
            </a:extLst>
          </p:cNvPr>
          <p:cNvSpPr>
            <a:spLocks noGrp="1"/>
          </p:cNvSpPr>
          <p:nvPr>
            <p:ph type="title"/>
          </p:nvPr>
        </p:nvSpPr>
        <p:spPr/>
        <p:txBody>
          <a:bodyPr/>
          <a:lstStyle/>
          <a:p>
            <a:r>
              <a:rPr lang="en-US" dirty="0"/>
              <a:t>WEB</a:t>
            </a:r>
            <a:endParaRPr lang="en-IN" dirty="0"/>
          </a:p>
        </p:txBody>
      </p:sp>
      <p:sp>
        <p:nvSpPr>
          <p:cNvPr id="3" name="Content Placeholder 2">
            <a:extLst>
              <a:ext uri="{FF2B5EF4-FFF2-40B4-BE49-F238E27FC236}">
                <a16:creationId xmlns:a16="http://schemas.microsoft.com/office/drawing/2014/main" id="{7EE6DA90-E7F3-65EB-FAA8-C4A0098FF086}"/>
              </a:ext>
            </a:extLst>
          </p:cNvPr>
          <p:cNvSpPr>
            <a:spLocks noGrp="1"/>
          </p:cNvSpPr>
          <p:nvPr>
            <p:ph idx="1"/>
          </p:nvPr>
        </p:nvSpPr>
        <p:spPr/>
        <p:txBody>
          <a:bodyPr/>
          <a:lstStyle/>
          <a:p>
            <a:r>
              <a:rPr lang="en-US" dirty="0"/>
              <a:t>URL</a:t>
            </a:r>
          </a:p>
          <a:p>
            <a:pPr lvl="1"/>
            <a:r>
              <a:rPr lang="en-US" dirty="0"/>
              <a:t>NOUN</a:t>
            </a:r>
          </a:p>
          <a:p>
            <a:r>
              <a:rPr lang="en-US" dirty="0"/>
              <a:t>HTTP VERB</a:t>
            </a:r>
          </a:p>
          <a:p>
            <a:pPr lvl="1"/>
            <a:r>
              <a:rPr lang="en-US" dirty="0"/>
              <a:t>GET,POST,PUT…</a:t>
            </a:r>
          </a:p>
          <a:p>
            <a:r>
              <a:rPr lang="en-US" dirty="0"/>
              <a:t>HYPER TEXT</a:t>
            </a:r>
          </a:p>
          <a:p>
            <a:pPr lvl="1"/>
            <a:r>
              <a:rPr lang="en-US" dirty="0"/>
              <a:t>SELF DESCRIBING</a:t>
            </a:r>
            <a:endParaRPr lang="en-IN" dirty="0"/>
          </a:p>
        </p:txBody>
      </p:sp>
    </p:spTree>
    <p:extLst>
      <p:ext uri="{BB962C8B-B14F-4D97-AF65-F5344CB8AC3E}">
        <p14:creationId xmlns:p14="http://schemas.microsoft.com/office/powerpoint/2010/main" val="276758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t>Intro to RESTful</a:t>
            </a:r>
          </a:p>
        </p:txBody>
      </p:sp>
    </p:spTree>
    <p:extLst>
      <p:ext uri="{BB962C8B-B14F-4D97-AF65-F5344CB8AC3E}">
        <p14:creationId xmlns:p14="http://schemas.microsoft.com/office/powerpoint/2010/main" val="21761797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30" y="274638"/>
            <a:ext cx="10969943" cy="725470"/>
          </a:xfrm>
        </p:spPr>
        <p:txBody>
          <a:bodyPr>
            <a:normAutofit/>
          </a:bodyPr>
          <a:lstStyle/>
          <a:p>
            <a:r>
              <a:rPr lang="en-IN" dirty="0"/>
              <a:t>What Is a RESTful Service?</a:t>
            </a:r>
          </a:p>
        </p:txBody>
      </p:sp>
      <p:sp>
        <p:nvSpPr>
          <p:cNvPr id="3" name="Content Placeholder 2"/>
          <p:cNvSpPr>
            <a:spLocks noGrp="1"/>
          </p:cNvSpPr>
          <p:nvPr>
            <p:ph idx="1"/>
          </p:nvPr>
        </p:nvSpPr>
        <p:spPr>
          <a:xfrm>
            <a:off x="572902" y="1285860"/>
            <a:ext cx="11008071" cy="5357850"/>
          </a:xfrm>
        </p:spPr>
        <p:txBody>
          <a:bodyPr>
            <a:normAutofit fontScale="85000" lnSpcReduction="10000"/>
          </a:bodyPr>
          <a:lstStyle/>
          <a:p>
            <a:pPr>
              <a:lnSpc>
                <a:spcPct val="150000"/>
              </a:lnSpc>
              <a:buFont typeface="Wingdings" pitchFamily="2" charset="2"/>
              <a:buChar char="v"/>
            </a:pPr>
            <a:r>
              <a:rPr lang="en-IN" dirty="0"/>
              <a:t>Representational State Transfer (REST) is an architectural style. </a:t>
            </a:r>
          </a:p>
          <a:p>
            <a:pPr>
              <a:lnSpc>
                <a:spcPct val="150000"/>
              </a:lnSpc>
              <a:buFont typeface="Wingdings" pitchFamily="2" charset="2"/>
              <a:buChar char="v"/>
            </a:pPr>
            <a:r>
              <a:rPr lang="en-IN" dirty="0"/>
              <a:t>The term REST was introduced and defined by Roy T. Fielding in his doctoral dissertation in the year 2000. </a:t>
            </a:r>
          </a:p>
          <a:p>
            <a:pPr>
              <a:lnSpc>
                <a:spcPct val="150000"/>
              </a:lnSpc>
              <a:buFont typeface="Wingdings" pitchFamily="2" charset="2"/>
              <a:buChar char="v"/>
            </a:pPr>
            <a:r>
              <a:rPr lang="en-IN" dirty="0"/>
              <a:t>November 2008, Leonard Richardson created a maturity model for REST</a:t>
            </a:r>
          </a:p>
          <a:p>
            <a:pPr>
              <a:lnSpc>
                <a:spcPct val="150000"/>
              </a:lnSpc>
              <a:buFont typeface="Wingdings" pitchFamily="2" charset="2"/>
              <a:buChar char="v"/>
            </a:pPr>
            <a:r>
              <a:rPr lang="en-IN" dirty="0"/>
              <a:t>Richardson’s REST Maturity Model (RMM) provides service API developers the type of improvement map for building RESTful web services.</a:t>
            </a:r>
          </a:p>
          <a:p>
            <a:pPr>
              <a:lnSpc>
                <a:spcPct val="150000"/>
              </a:lnSpc>
              <a:buFont typeface="Wingdings" pitchFamily="2" charset="2"/>
              <a:buChar char="v"/>
            </a:pPr>
            <a:r>
              <a:rPr lang="en-IN" dirty="0"/>
              <a:t>RMM starts at level 0 with a RPC-style interface, and then progresses up through three more levels—at which point you’ve achieved an API interface design that is, at least, according to Roy Fielding pre-condition for a RESTful service.</a:t>
            </a:r>
          </a:p>
          <a:p>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Maturity Model (RMM)</a:t>
            </a:r>
          </a:p>
        </p:txBody>
      </p:sp>
      <p:graphicFrame>
        <p:nvGraphicFramePr>
          <p:cNvPr id="5" name="Diagram 4"/>
          <p:cNvGraphicFramePr/>
          <p:nvPr/>
        </p:nvGraphicFramePr>
        <p:xfrm>
          <a:off x="1589" y="1857364"/>
          <a:ext cx="12188825" cy="500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duotone>
              <a:schemeClr val="accent6">
                <a:shade val="45000"/>
                <a:satMod val="135000"/>
              </a:schemeClr>
              <a:prstClr val="white"/>
            </a:duotone>
            <a:lum/>
          </a:blip>
          <a:stretch>
            <a:fillRect/>
          </a:stretch>
        </p:blipFill>
        <p:spPr bwMode="auto">
          <a:xfrm>
            <a:off x="3382140" y="1828800"/>
            <a:ext cx="8252420" cy="4464424"/>
          </a:xfrm>
          <a:prstGeom prst="rect">
            <a:avLst/>
          </a:prstGeom>
          <a:ln w="12700">
            <a:solidFill>
              <a:schemeClr val="tx1"/>
            </a:solidFill>
          </a:ln>
          <a:effectLst>
            <a:softEdge rad="112500"/>
          </a:effectLst>
        </p:spPr>
      </p:pic>
      <p:grpSp>
        <p:nvGrpSpPr>
          <p:cNvPr id="7" name="Diagram group"/>
          <p:cNvGrpSpPr/>
          <p:nvPr/>
        </p:nvGrpSpPr>
        <p:grpSpPr>
          <a:xfrm>
            <a:off x="301766" y="2254061"/>
            <a:ext cx="2874777" cy="2000254"/>
            <a:chOff x="0" y="1500190"/>
            <a:chExt cx="2874777" cy="2000254"/>
          </a:xfrm>
        </p:grpSpPr>
        <p:grpSp>
          <p:nvGrpSpPr>
            <p:cNvPr id="8" name="Group 7"/>
            <p:cNvGrpSpPr/>
            <p:nvPr/>
          </p:nvGrpSpPr>
          <p:grpSpPr>
            <a:xfrm>
              <a:off x="0" y="1500190"/>
              <a:ext cx="2874777" cy="2000254"/>
              <a:chOff x="0" y="1500190"/>
              <a:chExt cx="2874777" cy="2000254"/>
            </a:xfrm>
          </p:grpSpPr>
          <p:sp>
            <p:nvSpPr>
              <p:cNvPr id="9" name="Rounded Rectangle 8"/>
              <p:cNvSpPr/>
              <p:nvPr/>
            </p:nvSpPr>
            <p:spPr>
              <a:xfrm>
                <a:off x="0" y="1500190"/>
                <a:ext cx="2874777" cy="2000254"/>
              </a:xfrm>
              <a:prstGeom prst="roundRect">
                <a:avLst/>
              </a:prstGeom>
              <a:sp3d extrusionH="381000" contourW="38100" prstMaterial="matte">
                <a:contourClr>
                  <a:schemeClr val="lt1"/>
                </a:contourClr>
              </a:sp3d>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p:cNvSpPr/>
              <p:nvPr/>
            </p:nvSpPr>
            <p:spPr>
              <a:xfrm>
                <a:off x="97644" y="1597834"/>
                <a:ext cx="2679489" cy="1804966"/>
              </a:xfrm>
              <a:prstGeom prst="rect">
                <a:avLst/>
              </a:prstGeom>
              <a:ln>
                <a:noFill/>
              </a:ln>
              <a:effectLst/>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0</a:t>
                </a:r>
              </a:p>
              <a:p>
                <a:pPr algn="ctr" defTabSz="844550">
                  <a:lnSpc>
                    <a:spcPct val="90000"/>
                  </a:lnSpc>
                  <a:spcBef>
                    <a:spcPct val="0"/>
                  </a:spcBef>
                  <a:spcAft>
                    <a:spcPct val="35000"/>
                  </a:spcAft>
                </a:pPr>
                <a:r>
                  <a:rPr lang="en-IN" sz="1900" dirty="0"/>
                  <a:t>XML-RPC / SOAP</a:t>
                </a:r>
              </a:p>
              <a:p>
                <a:pPr algn="ctr" defTabSz="844550">
                  <a:lnSpc>
                    <a:spcPct val="90000"/>
                  </a:lnSpc>
                  <a:spcBef>
                    <a:spcPct val="0"/>
                  </a:spcBef>
                  <a:spcAft>
                    <a:spcPct val="35000"/>
                  </a:spcAft>
                </a:pPr>
                <a:r>
                  <a:rPr lang="en-IN" sz="1900" dirty="0"/>
                  <a:t>One URI</a:t>
                </a:r>
              </a:p>
              <a:p>
                <a:pPr algn="ctr" defTabSz="844550">
                  <a:lnSpc>
                    <a:spcPct val="90000"/>
                  </a:lnSpc>
                  <a:spcBef>
                    <a:spcPct val="0"/>
                  </a:spcBef>
                  <a:spcAft>
                    <a:spcPct val="35000"/>
                  </a:spcAft>
                </a:pPr>
                <a:r>
                  <a:rPr lang="en-IN" sz="1900" dirty="0"/>
                  <a:t>One HTTP method</a:t>
                </a:r>
              </a:p>
            </p:txBody>
          </p:sp>
        </p:grpSp>
      </p:grpSp>
      <p:sp>
        <p:nvSpPr>
          <p:cNvPr id="11" name="Rectangle 10"/>
          <p:cNvSpPr/>
          <p:nvPr/>
        </p:nvSpPr>
        <p:spPr>
          <a:xfrm>
            <a:off x="512577" y="529390"/>
            <a:ext cx="10475259" cy="954107"/>
          </a:xfrm>
          <a:prstGeom prst="rect">
            <a:avLst/>
          </a:prstGeom>
        </p:spPr>
        <p:txBody>
          <a:bodyPr wrap="square">
            <a:spAutoFit/>
          </a:bodyPr>
          <a:lstStyle/>
          <a:p>
            <a:r>
              <a:rPr lang="en-IN" sz="2800" dirty="0">
                <a:solidFill>
                  <a:schemeClr val="bg2"/>
                </a:solidFill>
                <a:latin typeface="Agency FB" pitchFamily="34" charset="0"/>
              </a:rPr>
              <a:t>At Level 0, the API resembles most SOAP services. That is, the interface is characterized by having a single URI that supports only a single HTTP method or verb.</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441342" y="1844793"/>
            <a:ext cx="3213848" cy="2460811"/>
            <a:chOff x="3011086" y="1232214"/>
            <a:chExt cx="2763686" cy="3115395"/>
          </a:xfrm>
        </p:grpSpPr>
        <p:grpSp>
          <p:nvGrpSpPr>
            <p:cNvPr id="5" name="Group 4"/>
            <p:cNvGrpSpPr/>
            <p:nvPr/>
          </p:nvGrpSpPr>
          <p:grpSpPr>
            <a:xfrm>
              <a:off x="3011086" y="1232214"/>
              <a:ext cx="2763686" cy="3115395"/>
              <a:chOff x="3011086" y="1232214"/>
              <a:chExt cx="2763686" cy="3115395"/>
            </a:xfrm>
          </p:grpSpPr>
          <p:sp>
            <p:nvSpPr>
              <p:cNvPr id="6" name="Rounded Rectangle 5"/>
              <p:cNvSpPr/>
              <p:nvPr/>
            </p:nvSpPr>
            <p:spPr>
              <a:xfrm>
                <a:off x="3011086" y="1232214"/>
                <a:ext cx="2617834" cy="3115395"/>
              </a:xfrm>
              <a:prstGeom prst="roundRect">
                <a:avLst/>
              </a:prstGeom>
            </p:spPr>
            <p:style>
              <a:lnRef idx="0">
                <a:schemeClr val="lt1">
                  <a:hueOff val="0"/>
                  <a:satOff val="0"/>
                  <a:lumOff val="0"/>
                  <a:alphaOff val="0"/>
                </a:schemeClr>
              </a:lnRef>
              <a:fillRef idx="1">
                <a:schemeClr val="accent2">
                  <a:hueOff val="2073641"/>
                  <a:satOff val="0"/>
                  <a:lumOff val="-6144"/>
                  <a:alphaOff val="0"/>
                </a:schemeClr>
              </a:fillRef>
              <a:effectRef idx="0">
                <a:schemeClr val="accent2">
                  <a:hueOff val="2073641"/>
                  <a:satOff val="0"/>
                  <a:lumOff val="-6144"/>
                  <a:alphaOff val="0"/>
                </a:schemeClr>
              </a:effectRef>
              <a:fontRef idx="minor">
                <a:schemeClr val="lt1"/>
              </a:fontRef>
            </p:style>
          </p:sp>
          <p:sp>
            <p:nvSpPr>
              <p:cNvPr id="7" name="Rounded Rectangle 4"/>
              <p:cNvSpPr/>
              <p:nvPr/>
            </p:nvSpPr>
            <p:spPr>
              <a:xfrm>
                <a:off x="3095283" y="1821269"/>
                <a:ext cx="2679489" cy="18049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1 – Add URIs</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One HTTP method</a:t>
                </a:r>
              </a:p>
            </p:txBody>
          </p:sp>
        </p:grpSp>
      </p:grpSp>
      <p:pic>
        <p:nvPicPr>
          <p:cNvPr id="78850"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504356" y="1366891"/>
            <a:ext cx="6534150" cy="3562350"/>
          </a:xfrm>
          <a:prstGeom prst="rect">
            <a:avLst/>
          </a:prstGeom>
          <a:ln>
            <a:noFill/>
          </a:ln>
          <a:effectLst>
            <a:softEdge rad="112500"/>
          </a:effec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664837" y="2859179"/>
            <a:ext cx="2874777" cy="2000254"/>
            <a:chOff x="6208831" y="1500190"/>
            <a:chExt cx="2874777" cy="2000254"/>
          </a:xfrm>
        </p:grpSpPr>
        <p:grpSp>
          <p:nvGrpSpPr>
            <p:cNvPr id="5" name="Group 4"/>
            <p:cNvGrpSpPr/>
            <p:nvPr/>
          </p:nvGrpSpPr>
          <p:grpSpPr>
            <a:xfrm>
              <a:off x="6208831" y="1500190"/>
              <a:ext cx="2874777" cy="2000254"/>
              <a:chOff x="6208831" y="1500190"/>
              <a:chExt cx="2874777" cy="2000254"/>
            </a:xfrm>
          </p:grpSpPr>
          <p:sp>
            <p:nvSpPr>
              <p:cNvPr id="6" name="Rounded Rectangle 5"/>
              <p:cNvSpPr/>
              <p:nvPr/>
            </p:nvSpPr>
            <p:spPr>
              <a:xfrm>
                <a:off x="6208831" y="1500190"/>
                <a:ext cx="2874777" cy="2000254"/>
              </a:xfrm>
              <a:prstGeom prst="roundRect">
                <a:avLst/>
              </a:prstGeom>
            </p:spPr>
            <p:style>
              <a:lnRef idx="0">
                <a:schemeClr val="lt1">
                  <a:hueOff val="0"/>
                  <a:satOff val="0"/>
                  <a:lumOff val="0"/>
                  <a:alphaOff val="0"/>
                </a:schemeClr>
              </a:lnRef>
              <a:fillRef idx="1">
                <a:schemeClr val="accent2">
                  <a:hueOff val="4147282"/>
                  <a:satOff val="0"/>
                  <a:lumOff val="-12288"/>
                  <a:alphaOff val="0"/>
                </a:schemeClr>
              </a:fillRef>
              <a:effectRef idx="0">
                <a:schemeClr val="accent2">
                  <a:hueOff val="4147282"/>
                  <a:satOff val="0"/>
                  <a:lumOff val="-12288"/>
                  <a:alphaOff val="0"/>
                </a:schemeClr>
              </a:effectRef>
              <a:fontRef idx="minor">
                <a:schemeClr val="lt1"/>
              </a:fontRef>
            </p:style>
          </p:sp>
          <p:sp>
            <p:nvSpPr>
              <p:cNvPr id="7" name="Rounded Rectangle 4"/>
              <p:cNvSpPr/>
              <p:nvPr/>
            </p:nvSpPr>
            <p:spPr>
              <a:xfrm>
                <a:off x="6306475" y="1597834"/>
                <a:ext cx="2679489" cy="18049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2 – Add HTTP</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Use of HTTP verbs</a:t>
                </a:r>
              </a:p>
            </p:txBody>
          </p:sp>
        </p:grpSp>
      </p:grpSp>
      <p:pic>
        <p:nvPicPr>
          <p:cNvPr id="79874"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313145" y="2562225"/>
            <a:ext cx="6362700" cy="3562350"/>
          </a:xfrm>
          <a:prstGeom prst="rect">
            <a:avLst/>
          </a:prstGeom>
          <a:ln w="9525">
            <a:solidFill>
              <a:schemeClr val="tx1"/>
            </a:solidFill>
          </a:ln>
          <a:effectLst>
            <a:softEdge rad="112500"/>
          </a:effec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iagram group"/>
          <p:cNvGrpSpPr/>
          <p:nvPr/>
        </p:nvGrpSpPr>
        <p:grpSpPr>
          <a:xfrm>
            <a:off x="322119" y="1030743"/>
            <a:ext cx="2874777" cy="2000254"/>
            <a:chOff x="9312447" y="1500190"/>
            <a:chExt cx="2874777" cy="2000254"/>
          </a:xfrm>
        </p:grpSpPr>
        <p:grpSp>
          <p:nvGrpSpPr>
            <p:cNvPr id="5" name="Group 4"/>
            <p:cNvGrpSpPr/>
            <p:nvPr/>
          </p:nvGrpSpPr>
          <p:grpSpPr>
            <a:xfrm>
              <a:off x="9312447" y="1500190"/>
              <a:ext cx="2874777" cy="2000254"/>
              <a:chOff x="9312447" y="1500190"/>
              <a:chExt cx="2874777" cy="2000254"/>
            </a:xfrm>
          </p:grpSpPr>
          <p:sp>
            <p:nvSpPr>
              <p:cNvPr id="6" name="Rounded Rectangle 5"/>
              <p:cNvSpPr/>
              <p:nvPr/>
            </p:nvSpPr>
            <p:spPr>
              <a:xfrm>
                <a:off x="9312447" y="1500190"/>
                <a:ext cx="2874777" cy="2000254"/>
              </a:xfrm>
              <a:prstGeom prst="roundRect">
                <a:avLst/>
              </a:prstGeom>
            </p:spPr>
            <p:style>
              <a:lnRef idx="0">
                <a:schemeClr val="lt1">
                  <a:hueOff val="0"/>
                  <a:satOff val="0"/>
                  <a:lumOff val="0"/>
                  <a:alphaOff val="0"/>
                </a:schemeClr>
              </a:lnRef>
              <a:fillRef idx="1">
                <a:schemeClr val="accent2">
                  <a:hueOff val="6220922"/>
                  <a:satOff val="0"/>
                  <a:lumOff val="-18432"/>
                  <a:alphaOff val="0"/>
                </a:schemeClr>
              </a:fillRef>
              <a:effectRef idx="0">
                <a:schemeClr val="accent2">
                  <a:hueOff val="6220922"/>
                  <a:satOff val="0"/>
                  <a:lumOff val="-18432"/>
                  <a:alphaOff val="0"/>
                </a:schemeClr>
              </a:effectRef>
              <a:fontRef idx="minor">
                <a:schemeClr val="lt1"/>
              </a:fontRef>
            </p:style>
          </p:sp>
          <p:sp>
            <p:nvSpPr>
              <p:cNvPr id="7" name="Rounded Rectangle 4"/>
              <p:cNvSpPr/>
              <p:nvPr/>
            </p:nvSpPr>
            <p:spPr>
              <a:xfrm>
                <a:off x="9410091" y="1597834"/>
                <a:ext cx="2679489" cy="18049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algn="ctr" defTabSz="844550">
                  <a:lnSpc>
                    <a:spcPct val="90000"/>
                  </a:lnSpc>
                  <a:spcBef>
                    <a:spcPct val="0"/>
                  </a:spcBef>
                  <a:spcAft>
                    <a:spcPct val="35000"/>
                  </a:spcAft>
                </a:pPr>
                <a:r>
                  <a:rPr lang="en-IN" sz="1900" dirty="0"/>
                  <a:t>Level 3 – Add HATEOAS</a:t>
                </a:r>
              </a:p>
              <a:p>
                <a:pPr algn="ctr" defTabSz="844550">
                  <a:lnSpc>
                    <a:spcPct val="90000"/>
                  </a:lnSpc>
                  <a:spcBef>
                    <a:spcPct val="0"/>
                  </a:spcBef>
                  <a:spcAft>
                    <a:spcPct val="35000"/>
                  </a:spcAft>
                </a:pPr>
                <a:r>
                  <a:rPr lang="en-IN" sz="1900" dirty="0"/>
                  <a:t>Many URIs / Resources</a:t>
                </a:r>
              </a:p>
              <a:p>
                <a:pPr algn="ctr" defTabSz="844550">
                  <a:lnSpc>
                    <a:spcPct val="90000"/>
                  </a:lnSpc>
                  <a:spcBef>
                    <a:spcPct val="0"/>
                  </a:spcBef>
                  <a:spcAft>
                    <a:spcPct val="35000"/>
                  </a:spcAft>
                </a:pPr>
                <a:r>
                  <a:rPr lang="en-IN" sz="1900" dirty="0"/>
                  <a:t>Use of HTTP verbs</a:t>
                </a:r>
              </a:p>
              <a:p>
                <a:pPr algn="ctr" defTabSz="844550">
                  <a:lnSpc>
                    <a:spcPct val="90000"/>
                  </a:lnSpc>
                  <a:spcBef>
                    <a:spcPct val="0"/>
                  </a:spcBef>
                  <a:spcAft>
                    <a:spcPct val="35000"/>
                  </a:spcAft>
                </a:pPr>
                <a:r>
                  <a:rPr lang="en-IN" sz="1900" dirty="0"/>
                  <a:t>Hypermedia</a:t>
                </a:r>
              </a:p>
            </p:txBody>
          </p:sp>
        </p:grpSp>
      </p:grpSp>
      <p:pic>
        <p:nvPicPr>
          <p:cNvPr id="80898" name="Picture 2"/>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5344107" y="399712"/>
            <a:ext cx="6391275" cy="3524250"/>
          </a:xfrm>
          <a:prstGeom prst="rect">
            <a:avLst/>
          </a:prstGeom>
          <a:ln w="9525">
            <a:solidFill>
              <a:schemeClr val="tx1"/>
            </a:solidFill>
          </a:ln>
          <a:effectLst>
            <a:softEdge rad="112500"/>
          </a:effectLst>
        </p:spPr>
      </p:pic>
      <p:pic>
        <p:nvPicPr>
          <p:cNvPr id="80899" name="Picture 3"/>
          <p:cNvPicPr>
            <a:picLocks noChangeAspect="1" noChangeArrowheads="1"/>
          </p:cNvPicPr>
          <p:nvPr/>
        </p:nvPicPr>
        <p:blipFill>
          <a:blip r:embed="rId4"/>
          <a:srcRect l="10329" t="13258" r="45907" b="58144"/>
          <a:stretch>
            <a:fillRect/>
          </a:stretch>
        </p:blipFill>
        <p:spPr bwMode="auto">
          <a:xfrm>
            <a:off x="965415" y="4209909"/>
            <a:ext cx="5694218" cy="2092037"/>
          </a:xfrm>
          <a:prstGeom prst="rect">
            <a:avLst/>
          </a:prstGeom>
          <a:ln w="9525">
            <a:solidFill>
              <a:schemeClr val="tx1"/>
            </a:solidFill>
          </a:ln>
          <a:effectLst>
            <a:softEdge rad="112500"/>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54E8-238F-B649-09EF-AA765306E9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AAD1F5-1E2F-E1E5-0A21-2FA934E06DE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81031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751" y="3076577"/>
            <a:ext cx="10360501" cy="1470025"/>
          </a:xfrm>
        </p:spPr>
        <p:txBody>
          <a:bodyPr>
            <a:normAutofit fontScale="90000"/>
          </a:bodyPr>
          <a:lstStyle/>
          <a:p>
            <a:r>
              <a:rPr lang="sv-SE" sz="6500" dirty="0"/>
              <a:t>HATEOAS</a:t>
            </a:r>
            <a:br>
              <a:rPr lang="sv-SE" dirty="0"/>
            </a:br>
            <a:r>
              <a:rPr lang="sv-SE" dirty="0"/>
              <a:t>Hypermedia as the </a:t>
            </a:r>
            <a:r>
              <a:rPr lang="sv-SE" dirty="0" err="1"/>
              <a:t>engine</a:t>
            </a:r>
            <a:r>
              <a:rPr lang="sv-SE" dirty="0"/>
              <a:t> </a:t>
            </a:r>
            <a:r>
              <a:rPr lang="sv-SE" dirty="0" err="1"/>
              <a:t>of</a:t>
            </a:r>
            <a:r>
              <a:rPr lang="sv-SE" dirty="0"/>
              <a:t> </a:t>
            </a:r>
            <a:r>
              <a:rPr lang="sv-SE" dirty="0" err="1"/>
              <a:t>application</a:t>
            </a:r>
            <a:r>
              <a:rPr lang="sv-SE" dirty="0"/>
              <a:t> </a:t>
            </a:r>
            <a:r>
              <a:rPr lang="sv-SE" dirty="0" err="1"/>
              <a:t>state</a:t>
            </a:r>
            <a:endParaRPr lang="en-US" dirty="0"/>
          </a:p>
        </p:txBody>
      </p:sp>
    </p:spTree>
    <p:extLst>
      <p:ext uri="{BB962C8B-B14F-4D97-AF65-F5344CB8AC3E}">
        <p14:creationId xmlns:p14="http://schemas.microsoft.com/office/powerpoint/2010/main" val="263713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A2DAE-D1F1-9193-7185-F1A4710BA774}"/>
              </a:ext>
            </a:extLst>
          </p:cNvPr>
          <p:cNvSpPr>
            <a:spLocks noGrp="1"/>
          </p:cNvSpPr>
          <p:nvPr>
            <p:ph type="title"/>
          </p:nvPr>
        </p:nvSpPr>
        <p:spPr/>
        <p:txBody>
          <a:bodyPr/>
          <a:lstStyle/>
          <a:p>
            <a:r>
              <a:rPr lang="en-US" dirty="0"/>
              <a:t>EF Core </a:t>
            </a:r>
            <a:endParaRPr lang="en-IN" dirty="0"/>
          </a:p>
        </p:txBody>
      </p:sp>
      <p:sp>
        <p:nvSpPr>
          <p:cNvPr id="5" name="Content Placeholder 4">
            <a:extLst>
              <a:ext uri="{FF2B5EF4-FFF2-40B4-BE49-F238E27FC236}">
                <a16:creationId xmlns:a16="http://schemas.microsoft.com/office/drawing/2014/main" id="{E7A83BC8-DA02-82CE-C14A-6903D5C3095E}"/>
              </a:ext>
            </a:extLst>
          </p:cNvPr>
          <p:cNvSpPr>
            <a:spLocks noGrp="1"/>
          </p:cNvSpPr>
          <p:nvPr>
            <p:ph idx="1"/>
          </p:nvPr>
        </p:nvSpPr>
        <p:spPr/>
        <p:txBody>
          <a:bodyPr/>
          <a:lstStyle/>
          <a:p>
            <a:r>
              <a:rPr lang="en-US" dirty="0"/>
              <a:t>Metadata</a:t>
            </a:r>
          </a:p>
          <a:p>
            <a:pPr lvl="1"/>
            <a:r>
              <a:rPr lang="en-US" dirty="0"/>
              <a:t>XML(EDMX)</a:t>
            </a:r>
          </a:p>
          <a:p>
            <a:pPr lvl="1"/>
            <a:r>
              <a:rPr lang="en-US" dirty="0"/>
              <a:t>Attribute</a:t>
            </a:r>
          </a:p>
          <a:p>
            <a:pPr lvl="1"/>
            <a:r>
              <a:rPr lang="en-US" dirty="0"/>
              <a:t>Fluent API</a:t>
            </a:r>
          </a:p>
          <a:p>
            <a:r>
              <a:rPr lang="en-US" dirty="0"/>
              <a:t>Scenario 1</a:t>
            </a:r>
          </a:p>
          <a:p>
            <a:pPr lvl="1"/>
            <a:r>
              <a:rPr lang="en-US" dirty="0"/>
              <a:t>Based on the Model Generate Database</a:t>
            </a:r>
          </a:p>
          <a:p>
            <a:pPr lvl="2"/>
            <a:r>
              <a:rPr lang="en-US" dirty="0"/>
              <a:t>Code first Database Creation</a:t>
            </a:r>
          </a:p>
          <a:p>
            <a:r>
              <a:rPr lang="en-US" dirty="0"/>
              <a:t>Scenario 2</a:t>
            </a:r>
          </a:p>
          <a:p>
            <a:pPr lvl="1"/>
            <a:r>
              <a:rPr lang="en-US" dirty="0"/>
              <a:t>Generate and Update Database as and When the Model changes </a:t>
            </a:r>
          </a:p>
          <a:p>
            <a:pPr lvl="2"/>
            <a:r>
              <a:rPr lang="en-US" dirty="0"/>
              <a:t>Code first With migration</a:t>
            </a:r>
            <a:endParaRPr lang="en-IN" dirty="0"/>
          </a:p>
        </p:txBody>
      </p:sp>
    </p:spTree>
    <p:extLst>
      <p:ext uri="{BB962C8B-B14F-4D97-AF65-F5344CB8AC3E}">
        <p14:creationId xmlns:p14="http://schemas.microsoft.com/office/powerpoint/2010/main" val="52745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F22F-4DA3-4AA7-8AC9-6F1552341A55}"/>
              </a:ext>
            </a:extLst>
          </p:cNvPr>
          <p:cNvSpPr>
            <a:spLocks noGrp="1"/>
          </p:cNvSpPr>
          <p:nvPr>
            <p:ph type="title"/>
          </p:nvPr>
        </p:nvSpPr>
        <p:spPr/>
        <p:txBody>
          <a:bodyPr/>
          <a:lstStyle/>
          <a:p>
            <a:r>
              <a:rPr lang="en-US" dirty="0"/>
              <a:t>HTTP </a:t>
            </a:r>
            <a:r>
              <a:rPr lang="en-US" dirty="0">
                <a:solidFill>
                  <a:srgbClr val="FF0000"/>
                </a:solidFill>
              </a:rPr>
              <a:t>Pipeline</a:t>
            </a:r>
            <a:endParaRPr lang="en-IN" dirty="0">
              <a:solidFill>
                <a:srgbClr val="FF0000"/>
              </a:solidFill>
            </a:endParaRPr>
          </a:p>
        </p:txBody>
      </p:sp>
      <p:sp>
        <p:nvSpPr>
          <p:cNvPr id="4" name="Rectangle 3">
            <a:extLst>
              <a:ext uri="{FF2B5EF4-FFF2-40B4-BE49-F238E27FC236}">
                <a16:creationId xmlns:a16="http://schemas.microsoft.com/office/drawing/2014/main" id="{1A642744-CCAF-41E0-A197-0FD12CF8BB7C}"/>
              </a:ext>
            </a:extLst>
          </p:cNvPr>
          <p:cNvSpPr/>
          <p:nvPr/>
        </p:nvSpPr>
        <p:spPr>
          <a:xfrm>
            <a:off x="1190847" y="2147777"/>
            <a:ext cx="1945758" cy="62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endParaRPr lang="en-IN" dirty="0"/>
          </a:p>
        </p:txBody>
      </p:sp>
      <p:sp>
        <p:nvSpPr>
          <p:cNvPr id="5" name="Rectangle 4">
            <a:extLst>
              <a:ext uri="{FF2B5EF4-FFF2-40B4-BE49-F238E27FC236}">
                <a16:creationId xmlns:a16="http://schemas.microsoft.com/office/drawing/2014/main" id="{58EE280D-60F3-4386-9004-861DAAF056BE}"/>
              </a:ext>
            </a:extLst>
          </p:cNvPr>
          <p:cNvSpPr/>
          <p:nvPr/>
        </p:nvSpPr>
        <p:spPr>
          <a:xfrm>
            <a:off x="6096001" y="2147776"/>
            <a:ext cx="868326" cy="62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IIS</a:t>
            </a:r>
            <a:endParaRPr lang="en-IN" dirty="0"/>
          </a:p>
        </p:txBody>
      </p:sp>
      <p:cxnSp>
        <p:nvCxnSpPr>
          <p:cNvPr id="7" name="Straight Arrow Connector 6">
            <a:extLst>
              <a:ext uri="{FF2B5EF4-FFF2-40B4-BE49-F238E27FC236}">
                <a16:creationId xmlns:a16="http://schemas.microsoft.com/office/drawing/2014/main" id="{D2F316E7-2E00-41B2-8806-14941EE141DD}"/>
              </a:ext>
            </a:extLst>
          </p:cNvPr>
          <p:cNvCxnSpPr/>
          <p:nvPr/>
        </p:nvCxnSpPr>
        <p:spPr>
          <a:xfrm>
            <a:off x="3264195" y="2328530"/>
            <a:ext cx="2633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A80F4F1-435D-456A-8EA8-77EA3AE6349F}"/>
              </a:ext>
            </a:extLst>
          </p:cNvPr>
          <p:cNvCxnSpPr>
            <a:cxnSpLocks/>
          </p:cNvCxnSpPr>
          <p:nvPr/>
        </p:nvCxnSpPr>
        <p:spPr>
          <a:xfrm flipH="1">
            <a:off x="3253564" y="2647507"/>
            <a:ext cx="2643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30AEF4-0485-4BC6-8351-BB008BA4CDC3}"/>
              </a:ext>
            </a:extLst>
          </p:cNvPr>
          <p:cNvSpPr txBox="1"/>
          <p:nvPr/>
        </p:nvSpPr>
        <p:spPr>
          <a:xfrm>
            <a:off x="3606209" y="1934021"/>
            <a:ext cx="1487651" cy="369332"/>
          </a:xfrm>
          <a:prstGeom prst="rect">
            <a:avLst/>
          </a:prstGeom>
          <a:noFill/>
        </p:spPr>
        <p:txBody>
          <a:bodyPr wrap="none" rtlCol="0">
            <a:spAutoFit/>
          </a:bodyPr>
          <a:lstStyle/>
          <a:p>
            <a:r>
              <a:rPr lang="en-US" dirty="0"/>
              <a:t>HTTP Request</a:t>
            </a:r>
            <a:endParaRPr lang="en-IN" dirty="0"/>
          </a:p>
        </p:txBody>
      </p:sp>
      <p:sp>
        <p:nvSpPr>
          <p:cNvPr id="11" name="TextBox 10">
            <a:extLst>
              <a:ext uri="{FF2B5EF4-FFF2-40B4-BE49-F238E27FC236}">
                <a16:creationId xmlns:a16="http://schemas.microsoft.com/office/drawing/2014/main" id="{9FB80D66-FD82-463A-B1D8-05FF26880EB6}"/>
              </a:ext>
            </a:extLst>
          </p:cNvPr>
          <p:cNvSpPr txBox="1"/>
          <p:nvPr/>
        </p:nvSpPr>
        <p:spPr>
          <a:xfrm>
            <a:off x="3712534" y="2803082"/>
            <a:ext cx="1624868" cy="369332"/>
          </a:xfrm>
          <a:prstGeom prst="rect">
            <a:avLst/>
          </a:prstGeom>
          <a:noFill/>
        </p:spPr>
        <p:txBody>
          <a:bodyPr wrap="none" rtlCol="0">
            <a:spAutoFit/>
          </a:bodyPr>
          <a:lstStyle/>
          <a:p>
            <a:r>
              <a:rPr lang="en-US" dirty="0"/>
              <a:t>HTTP Response</a:t>
            </a:r>
            <a:endParaRPr lang="en-IN" dirty="0"/>
          </a:p>
        </p:txBody>
      </p:sp>
      <p:sp>
        <p:nvSpPr>
          <p:cNvPr id="13" name="Rectangle 12">
            <a:extLst>
              <a:ext uri="{FF2B5EF4-FFF2-40B4-BE49-F238E27FC236}">
                <a16:creationId xmlns:a16="http://schemas.microsoft.com/office/drawing/2014/main" id="{E76D9C58-D701-47A4-B404-CA6C9022C462}"/>
              </a:ext>
            </a:extLst>
          </p:cNvPr>
          <p:cNvSpPr/>
          <p:nvPr/>
        </p:nvSpPr>
        <p:spPr>
          <a:xfrm>
            <a:off x="8254409" y="2147776"/>
            <a:ext cx="3494568" cy="434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ASP.NET Runtime Engine</a:t>
            </a:r>
            <a:endParaRPr lang="en-IN" dirty="0"/>
          </a:p>
        </p:txBody>
      </p:sp>
      <p:cxnSp>
        <p:nvCxnSpPr>
          <p:cNvPr id="15" name="Straight Arrow Connector 14">
            <a:extLst>
              <a:ext uri="{FF2B5EF4-FFF2-40B4-BE49-F238E27FC236}">
                <a16:creationId xmlns:a16="http://schemas.microsoft.com/office/drawing/2014/main" id="{0B368EE0-EC46-4EEE-91B9-11B074BC671B}"/>
              </a:ext>
            </a:extLst>
          </p:cNvPr>
          <p:cNvCxnSpPr>
            <a:cxnSpLocks/>
          </p:cNvCxnSpPr>
          <p:nvPr/>
        </p:nvCxnSpPr>
        <p:spPr>
          <a:xfrm>
            <a:off x="7176977" y="2328530"/>
            <a:ext cx="956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4F024AF-CC2E-4981-A1F0-2D9F4C22C50F}"/>
              </a:ext>
            </a:extLst>
          </p:cNvPr>
          <p:cNvSpPr/>
          <p:nvPr/>
        </p:nvSpPr>
        <p:spPr>
          <a:xfrm>
            <a:off x="8585791" y="2803082"/>
            <a:ext cx="2950535" cy="6259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HTTP Application</a:t>
            </a:r>
            <a:endParaRPr lang="en-IN" dirty="0"/>
          </a:p>
        </p:txBody>
      </p:sp>
      <p:sp>
        <p:nvSpPr>
          <p:cNvPr id="17" name="Rectangle 16">
            <a:extLst>
              <a:ext uri="{FF2B5EF4-FFF2-40B4-BE49-F238E27FC236}">
                <a16:creationId xmlns:a16="http://schemas.microsoft.com/office/drawing/2014/main" id="{256D8145-585D-46DD-A544-2CB1FF1FFAFF}"/>
              </a:ext>
            </a:extLst>
          </p:cNvPr>
          <p:cNvSpPr/>
          <p:nvPr/>
        </p:nvSpPr>
        <p:spPr>
          <a:xfrm>
            <a:off x="8585791" y="3694408"/>
            <a:ext cx="2950535" cy="6259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HTTP Module(s)</a:t>
            </a:r>
            <a:endParaRPr lang="en-IN" dirty="0"/>
          </a:p>
        </p:txBody>
      </p:sp>
      <p:sp>
        <p:nvSpPr>
          <p:cNvPr id="18" name="Rectangle 17">
            <a:extLst>
              <a:ext uri="{FF2B5EF4-FFF2-40B4-BE49-F238E27FC236}">
                <a16:creationId xmlns:a16="http://schemas.microsoft.com/office/drawing/2014/main" id="{82AF5ACF-17E9-43F0-986B-46C41DF524D4}"/>
              </a:ext>
            </a:extLst>
          </p:cNvPr>
          <p:cNvSpPr/>
          <p:nvPr/>
        </p:nvSpPr>
        <p:spPr>
          <a:xfrm>
            <a:off x="8728445" y="3800004"/>
            <a:ext cx="2828261" cy="6259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HTTP Module(s)</a:t>
            </a:r>
            <a:endParaRPr lang="en-IN" dirty="0"/>
          </a:p>
        </p:txBody>
      </p:sp>
      <p:sp>
        <p:nvSpPr>
          <p:cNvPr id="19" name="Rectangle 18">
            <a:extLst>
              <a:ext uri="{FF2B5EF4-FFF2-40B4-BE49-F238E27FC236}">
                <a16:creationId xmlns:a16="http://schemas.microsoft.com/office/drawing/2014/main" id="{36FD9EAB-1F13-453A-A003-8A1B10B72240}"/>
              </a:ext>
            </a:extLst>
          </p:cNvPr>
          <p:cNvSpPr/>
          <p:nvPr/>
        </p:nvSpPr>
        <p:spPr>
          <a:xfrm>
            <a:off x="8828567" y="3886088"/>
            <a:ext cx="2828261" cy="6259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HTTP Module(s)</a:t>
            </a:r>
            <a:endParaRPr lang="en-IN" dirty="0"/>
          </a:p>
        </p:txBody>
      </p:sp>
      <p:cxnSp>
        <p:nvCxnSpPr>
          <p:cNvPr id="21" name="Straight Arrow Connector 20">
            <a:extLst>
              <a:ext uri="{FF2B5EF4-FFF2-40B4-BE49-F238E27FC236}">
                <a16:creationId xmlns:a16="http://schemas.microsoft.com/office/drawing/2014/main" id="{B7511E87-40BB-4080-9790-16A5843F031B}"/>
              </a:ext>
            </a:extLst>
          </p:cNvPr>
          <p:cNvCxnSpPr/>
          <p:nvPr/>
        </p:nvCxnSpPr>
        <p:spPr>
          <a:xfrm>
            <a:off x="9346019" y="3473339"/>
            <a:ext cx="0" cy="2210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2" name="Rectangle 21">
            <a:extLst>
              <a:ext uri="{FF2B5EF4-FFF2-40B4-BE49-F238E27FC236}">
                <a16:creationId xmlns:a16="http://schemas.microsoft.com/office/drawing/2014/main" id="{FF2E8F9C-7353-483E-8FF5-C3F14315F17D}"/>
              </a:ext>
            </a:extLst>
          </p:cNvPr>
          <p:cNvSpPr/>
          <p:nvPr/>
        </p:nvSpPr>
        <p:spPr>
          <a:xfrm>
            <a:off x="8708065" y="4883010"/>
            <a:ext cx="2828261" cy="6259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HTTP Handler</a:t>
            </a:r>
            <a:endParaRPr lang="en-IN" dirty="0"/>
          </a:p>
        </p:txBody>
      </p:sp>
      <p:cxnSp>
        <p:nvCxnSpPr>
          <p:cNvPr id="23" name="Straight Arrow Connector 22">
            <a:extLst>
              <a:ext uri="{FF2B5EF4-FFF2-40B4-BE49-F238E27FC236}">
                <a16:creationId xmlns:a16="http://schemas.microsoft.com/office/drawing/2014/main" id="{6A21BBCF-C52C-4BA0-B198-FFC6D15EB367}"/>
              </a:ext>
            </a:extLst>
          </p:cNvPr>
          <p:cNvCxnSpPr/>
          <p:nvPr/>
        </p:nvCxnSpPr>
        <p:spPr>
          <a:xfrm>
            <a:off x="9441713" y="4512006"/>
            <a:ext cx="0" cy="2210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E3A55675-3D98-4EAB-BD0A-51DDF3DC8320}"/>
              </a:ext>
            </a:extLst>
          </p:cNvPr>
          <p:cNvCxnSpPr>
            <a:cxnSpLocks/>
          </p:cNvCxnSpPr>
          <p:nvPr/>
        </p:nvCxnSpPr>
        <p:spPr>
          <a:xfrm flipH="1">
            <a:off x="7176977" y="2647507"/>
            <a:ext cx="1077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F486A73-0DFF-4257-8661-6209EE1D4409}"/>
              </a:ext>
            </a:extLst>
          </p:cNvPr>
          <p:cNvSpPr txBox="1"/>
          <p:nvPr/>
        </p:nvSpPr>
        <p:spPr>
          <a:xfrm>
            <a:off x="7252759" y="2905385"/>
            <a:ext cx="788999" cy="369332"/>
          </a:xfrm>
          <a:prstGeom prst="rect">
            <a:avLst/>
          </a:prstGeom>
          <a:noFill/>
        </p:spPr>
        <p:txBody>
          <a:bodyPr wrap="none" rtlCol="0">
            <a:spAutoFit/>
          </a:bodyPr>
          <a:lstStyle/>
          <a:p>
            <a:r>
              <a:rPr lang="en-US" dirty="0"/>
              <a:t>HTML </a:t>
            </a:r>
            <a:endParaRPr lang="en-IN" dirty="0"/>
          </a:p>
        </p:txBody>
      </p:sp>
      <p:sp>
        <p:nvSpPr>
          <p:cNvPr id="29" name="Rectangle 28">
            <a:extLst>
              <a:ext uri="{FF2B5EF4-FFF2-40B4-BE49-F238E27FC236}">
                <a16:creationId xmlns:a16="http://schemas.microsoft.com/office/drawing/2014/main" id="{18FCE75D-B9A8-4092-AECE-F5B677BC418C}"/>
              </a:ext>
            </a:extLst>
          </p:cNvPr>
          <p:cNvSpPr/>
          <p:nvPr/>
        </p:nvSpPr>
        <p:spPr>
          <a:xfrm>
            <a:off x="9957116" y="3274717"/>
            <a:ext cx="1699710" cy="3336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HTTP Context</a:t>
            </a:r>
            <a:endParaRPr lang="en-IN" dirty="0"/>
          </a:p>
        </p:txBody>
      </p:sp>
    </p:spTree>
    <p:extLst>
      <p:ext uri="{BB962C8B-B14F-4D97-AF65-F5344CB8AC3E}">
        <p14:creationId xmlns:p14="http://schemas.microsoft.com/office/powerpoint/2010/main" val="10039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6DA1-2A73-E4FB-E865-C9959380C4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73CA36-050B-D28C-3D13-2EE168BDB2C3}"/>
              </a:ext>
            </a:extLst>
          </p:cNvPr>
          <p:cNvSpPr>
            <a:spLocks noGrp="1"/>
          </p:cNvSpPr>
          <p:nvPr>
            <p:ph idx="1"/>
          </p:nvPr>
        </p:nvSpPr>
        <p:spPr/>
        <p:txBody>
          <a:bodyPr/>
          <a:lstStyle/>
          <a:p>
            <a:r>
              <a:rPr lang="en-US" dirty="0"/>
              <a:t>ASP.NET</a:t>
            </a:r>
          </a:p>
          <a:p>
            <a:pPr lvl="1"/>
            <a:r>
              <a:rPr lang="en-US" dirty="0" err="1"/>
              <a:t>System.Web</a:t>
            </a:r>
            <a:endParaRPr lang="en-US" dirty="0"/>
          </a:p>
          <a:p>
            <a:pPr lvl="1"/>
            <a:r>
              <a:rPr lang="en-US" dirty="0"/>
              <a:t>Page Controller Pattern</a:t>
            </a:r>
          </a:p>
          <a:p>
            <a:pPr lvl="2"/>
            <a:r>
              <a:rPr lang="en-US" dirty="0"/>
              <a:t>1:1 </a:t>
            </a:r>
            <a:r>
              <a:rPr lang="en-US" dirty="0" err="1"/>
              <a:t>View:Controller</a:t>
            </a:r>
            <a:endParaRPr lang="en-US" dirty="0"/>
          </a:p>
          <a:p>
            <a:r>
              <a:rPr lang="en-US" dirty="0"/>
              <a:t>ASP.NET MVC</a:t>
            </a:r>
          </a:p>
          <a:p>
            <a:pPr lvl="1"/>
            <a:r>
              <a:rPr lang="en-US" dirty="0" err="1"/>
              <a:t>System.Web.MVC</a:t>
            </a:r>
            <a:endParaRPr lang="en-US" dirty="0"/>
          </a:p>
          <a:p>
            <a:pPr lvl="1"/>
            <a:r>
              <a:rPr lang="en-US" dirty="0"/>
              <a:t>Front Controller Pattern</a:t>
            </a:r>
          </a:p>
          <a:p>
            <a:pPr lvl="2"/>
            <a:r>
              <a:rPr lang="en-US" dirty="0"/>
              <a:t>*:* </a:t>
            </a:r>
            <a:r>
              <a:rPr lang="en-US" dirty="0" err="1"/>
              <a:t>View:Controller</a:t>
            </a:r>
            <a:endParaRPr lang="en-US" dirty="0"/>
          </a:p>
          <a:p>
            <a:pPr lvl="1"/>
            <a:endParaRPr lang="en-US" dirty="0"/>
          </a:p>
          <a:p>
            <a:endParaRPr lang="en-IN" dirty="0"/>
          </a:p>
        </p:txBody>
      </p:sp>
    </p:spTree>
    <p:extLst>
      <p:ext uri="{BB962C8B-B14F-4D97-AF65-F5344CB8AC3E}">
        <p14:creationId xmlns:p14="http://schemas.microsoft.com/office/powerpoint/2010/main" val="307988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0811-CE75-B84F-C70C-FBA9385736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C16FEA-7D56-74C4-2A1B-E682EFC18064}"/>
              </a:ext>
            </a:extLst>
          </p:cNvPr>
          <p:cNvSpPr>
            <a:spLocks noGrp="1"/>
          </p:cNvSpPr>
          <p:nvPr>
            <p:ph idx="1"/>
          </p:nvPr>
        </p:nvSpPr>
        <p:spPr/>
        <p:txBody>
          <a:bodyPr/>
          <a:lstStyle/>
          <a:p>
            <a:endParaRPr lang="en-IN" dirty="0"/>
          </a:p>
        </p:txBody>
      </p:sp>
      <p:sp>
        <p:nvSpPr>
          <p:cNvPr id="4" name="Arrow: Right 3">
            <a:extLst>
              <a:ext uri="{FF2B5EF4-FFF2-40B4-BE49-F238E27FC236}">
                <a16:creationId xmlns:a16="http://schemas.microsoft.com/office/drawing/2014/main" id="{E89DDB1D-678E-7B39-1D5E-9CE27A593957}"/>
              </a:ext>
            </a:extLst>
          </p:cNvPr>
          <p:cNvSpPr/>
          <p:nvPr/>
        </p:nvSpPr>
        <p:spPr>
          <a:xfrm>
            <a:off x="3760433" y="2095354"/>
            <a:ext cx="2644805" cy="2147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Side AP AJAX,Jquery,JUI,HTML5,CSS3..), </a:t>
            </a:r>
            <a:endParaRPr lang="en-IN" dirty="0"/>
          </a:p>
        </p:txBody>
      </p:sp>
      <p:sp>
        <p:nvSpPr>
          <p:cNvPr id="5" name="Rectangle 4">
            <a:extLst>
              <a:ext uri="{FF2B5EF4-FFF2-40B4-BE49-F238E27FC236}">
                <a16:creationId xmlns:a16="http://schemas.microsoft.com/office/drawing/2014/main" id="{B7C2CD0B-7D28-8520-6333-F44AD2093DA7}"/>
              </a:ext>
            </a:extLst>
          </p:cNvPr>
          <p:cNvSpPr/>
          <p:nvPr/>
        </p:nvSpPr>
        <p:spPr>
          <a:xfrm>
            <a:off x="1091953" y="2423604"/>
            <a:ext cx="2414727" cy="149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a:t>
            </a:r>
            <a:endParaRPr lang="en-IN" dirty="0"/>
          </a:p>
        </p:txBody>
      </p:sp>
      <p:sp>
        <p:nvSpPr>
          <p:cNvPr id="6" name="Rectangle 5">
            <a:extLst>
              <a:ext uri="{FF2B5EF4-FFF2-40B4-BE49-F238E27FC236}">
                <a16:creationId xmlns:a16="http://schemas.microsoft.com/office/drawing/2014/main" id="{3EBB8C69-030A-AF58-CEAB-32A8168F55A3}"/>
              </a:ext>
            </a:extLst>
          </p:cNvPr>
          <p:cNvSpPr/>
          <p:nvPr/>
        </p:nvSpPr>
        <p:spPr>
          <a:xfrm>
            <a:off x="6826927" y="2423604"/>
            <a:ext cx="2414727" cy="149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 MVC</a:t>
            </a:r>
            <a:endParaRPr lang="en-IN" dirty="0"/>
          </a:p>
        </p:txBody>
      </p:sp>
      <p:sp>
        <p:nvSpPr>
          <p:cNvPr id="7" name="Arrow: Right 6">
            <a:extLst>
              <a:ext uri="{FF2B5EF4-FFF2-40B4-BE49-F238E27FC236}">
                <a16:creationId xmlns:a16="http://schemas.microsoft.com/office/drawing/2014/main" id="{91509C67-D722-9069-13F0-0259B381C14F}"/>
              </a:ext>
            </a:extLst>
          </p:cNvPr>
          <p:cNvSpPr/>
          <p:nvPr/>
        </p:nvSpPr>
        <p:spPr>
          <a:xfrm>
            <a:off x="9397012" y="2423603"/>
            <a:ext cx="2476870" cy="1491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Computing</a:t>
            </a:r>
            <a:endParaRPr lang="en-IN" dirty="0"/>
          </a:p>
        </p:txBody>
      </p:sp>
      <p:sp>
        <p:nvSpPr>
          <p:cNvPr id="8" name="Rectangle 7">
            <a:extLst>
              <a:ext uri="{FF2B5EF4-FFF2-40B4-BE49-F238E27FC236}">
                <a16:creationId xmlns:a16="http://schemas.microsoft.com/office/drawing/2014/main" id="{920A5A6E-BD5D-49EC-A952-C0225A7461FF}"/>
              </a:ext>
            </a:extLst>
          </p:cNvPr>
          <p:cNvSpPr/>
          <p:nvPr/>
        </p:nvSpPr>
        <p:spPr>
          <a:xfrm>
            <a:off x="9336347" y="4049989"/>
            <a:ext cx="2414727" cy="149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ASP.NET Core</a:t>
            </a:r>
            <a:endParaRPr lang="en-IN" dirty="0"/>
          </a:p>
        </p:txBody>
      </p:sp>
    </p:spTree>
    <p:extLst>
      <p:ext uri="{BB962C8B-B14F-4D97-AF65-F5344CB8AC3E}">
        <p14:creationId xmlns:p14="http://schemas.microsoft.com/office/powerpoint/2010/main" val="387554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705B-B2D4-34F3-F4CB-3CC8FB723EB4}"/>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25759717-5F71-94DA-0E6C-A715550C8BFB}"/>
              </a:ext>
            </a:extLst>
          </p:cNvPr>
          <p:cNvSpPr>
            <a:spLocks noGrp="1"/>
          </p:cNvSpPr>
          <p:nvPr>
            <p:ph idx="1"/>
          </p:nvPr>
        </p:nvSpPr>
        <p:spPr>
          <a:xfrm>
            <a:off x="838200" y="1825625"/>
            <a:ext cx="4071151" cy="4351338"/>
          </a:xfrm>
        </p:spPr>
        <p:txBody>
          <a:bodyPr>
            <a:normAutofit lnSpcReduction="10000"/>
          </a:bodyPr>
          <a:lstStyle/>
          <a:p>
            <a:r>
              <a:rPr lang="en-US" dirty="0">
                <a:solidFill>
                  <a:schemeClr val="accent6"/>
                </a:solidFill>
              </a:rPr>
              <a:t>Model Binders</a:t>
            </a:r>
          </a:p>
          <a:p>
            <a:r>
              <a:rPr lang="en-US" dirty="0">
                <a:solidFill>
                  <a:schemeClr val="accent6"/>
                </a:solidFill>
              </a:rPr>
              <a:t>Dependency Injection</a:t>
            </a:r>
          </a:p>
          <a:p>
            <a:r>
              <a:rPr lang="en-US" dirty="0">
                <a:solidFill>
                  <a:schemeClr val="accent6"/>
                </a:solidFill>
              </a:rPr>
              <a:t>Routing</a:t>
            </a:r>
          </a:p>
          <a:p>
            <a:r>
              <a:rPr lang="en-US" dirty="0"/>
              <a:t>Views</a:t>
            </a:r>
          </a:p>
          <a:p>
            <a:pPr lvl="1"/>
            <a:r>
              <a:rPr lang="en-US" dirty="0"/>
              <a:t>Razor View Engine</a:t>
            </a:r>
          </a:p>
          <a:p>
            <a:pPr lvl="2"/>
            <a:r>
              <a:rPr lang="en-US" dirty="0"/>
              <a:t>Syntax</a:t>
            </a:r>
          </a:p>
          <a:p>
            <a:pPr lvl="2"/>
            <a:r>
              <a:rPr lang="en-US" dirty="0"/>
              <a:t>Layouts</a:t>
            </a:r>
          </a:p>
          <a:p>
            <a:pPr lvl="3"/>
            <a:r>
              <a:rPr lang="en-US" dirty="0"/>
              <a:t>Nested</a:t>
            </a:r>
          </a:p>
          <a:p>
            <a:pPr lvl="3"/>
            <a:r>
              <a:rPr lang="en-US" dirty="0"/>
              <a:t>Sections</a:t>
            </a:r>
          </a:p>
          <a:p>
            <a:pPr lvl="2"/>
            <a:r>
              <a:rPr lang="en-US" dirty="0"/>
              <a:t>HTML Helper</a:t>
            </a:r>
          </a:p>
          <a:p>
            <a:pPr lvl="2"/>
            <a:r>
              <a:rPr lang="en-US" dirty="0"/>
              <a:t>Tag Helper</a:t>
            </a:r>
          </a:p>
          <a:p>
            <a:pPr lvl="3"/>
            <a:r>
              <a:rPr lang="en-US" dirty="0"/>
              <a:t>Custom</a:t>
            </a:r>
          </a:p>
          <a:p>
            <a:endParaRPr lang="en-IN" dirty="0"/>
          </a:p>
        </p:txBody>
      </p:sp>
      <p:sp>
        <p:nvSpPr>
          <p:cNvPr id="4" name="Content Placeholder 2">
            <a:extLst>
              <a:ext uri="{FF2B5EF4-FFF2-40B4-BE49-F238E27FC236}">
                <a16:creationId xmlns:a16="http://schemas.microsoft.com/office/drawing/2014/main" id="{F33436ED-60DD-9A22-3BEE-B8656EDEBF89}"/>
              </a:ext>
            </a:extLst>
          </p:cNvPr>
          <p:cNvSpPr txBox="1">
            <a:spLocks/>
          </p:cNvSpPr>
          <p:nvPr/>
        </p:nvSpPr>
        <p:spPr>
          <a:xfrm>
            <a:off x="5339179" y="1763481"/>
            <a:ext cx="40711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Views</a:t>
            </a:r>
          </a:p>
          <a:p>
            <a:pPr lvl="1"/>
            <a:r>
              <a:rPr lang="en-US" dirty="0"/>
              <a:t>Validation </a:t>
            </a:r>
          </a:p>
          <a:p>
            <a:pPr lvl="2"/>
            <a:r>
              <a:rPr lang="en-US" dirty="0"/>
              <a:t>Client side</a:t>
            </a:r>
          </a:p>
          <a:p>
            <a:pPr lvl="2"/>
            <a:r>
              <a:rPr lang="en-US" dirty="0"/>
              <a:t>Server side</a:t>
            </a:r>
          </a:p>
          <a:p>
            <a:r>
              <a:rPr lang="en-US" dirty="0"/>
              <a:t>State Management</a:t>
            </a:r>
          </a:p>
          <a:p>
            <a:pPr lvl="1"/>
            <a:r>
              <a:rPr lang="en-US" dirty="0"/>
              <a:t>Client Side</a:t>
            </a:r>
          </a:p>
          <a:p>
            <a:pPr lvl="1"/>
            <a:r>
              <a:rPr lang="en-US" dirty="0"/>
              <a:t>Server side</a:t>
            </a:r>
          </a:p>
          <a:p>
            <a:r>
              <a:rPr lang="en-US" dirty="0"/>
              <a:t>Intro to Web API </a:t>
            </a:r>
          </a:p>
          <a:p>
            <a:pPr lvl="1"/>
            <a:endParaRPr lang="en-US" dirty="0"/>
          </a:p>
          <a:p>
            <a:endParaRPr lang="en-IN" dirty="0"/>
          </a:p>
        </p:txBody>
      </p:sp>
    </p:spTree>
    <p:extLst>
      <p:ext uri="{BB962C8B-B14F-4D97-AF65-F5344CB8AC3E}">
        <p14:creationId xmlns:p14="http://schemas.microsoft.com/office/powerpoint/2010/main" val="241660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E24D-D507-9E93-808D-A6BD24085CF7}"/>
              </a:ext>
            </a:extLst>
          </p:cNvPr>
          <p:cNvSpPr>
            <a:spLocks noGrp="1"/>
          </p:cNvSpPr>
          <p:nvPr>
            <p:ph type="title"/>
          </p:nvPr>
        </p:nvSpPr>
        <p:spPr/>
        <p:txBody>
          <a:bodyPr/>
          <a:lstStyle/>
          <a:p>
            <a:r>
              <a:rPr lang="en-US" dirty="0"/>
              <a:t>Model Binders</a:t>
            </a:r>
            <a:endParaRPr lang="en-IN" dirty="0"/>
          </a:p>
        </p:txBody>
      </p:sp>
      <p:sp>
        <p:nvSpPr>
          <p:cNvPr id="3" name="Content Placeholder 2">
            <a:extLst>
              <a:ext uri="{FF2B5EF4-FFF2-40B4-BE49-F238E27FC236}">
                <a16:creationId xmlns:a16="http://schemas.microsoft.com/office/drawing/2014/main" id="{F17AEAE8-B5D0-4DA6-396D-2784156DCD55}"/>
              </a:ext>
            </a:extLst>
          </p:cNvPr>
          <p:cNvSpPr>
            <a:spLocks noGrp="1"/>
          </p:cNvSpPr>
          <p:nvPr>
            <p:ph idx="1"/>
          </p:nvPr>
        </p:nvSpPr>
        <p:spPr/>
        <p:txBody>
          <a:bodyPr>
            <a:normAutofit fontScale="92500" lnSpcReduction="10000"/>
          </a:bodyPr>
          <a:lstStyle/>
          <a:p>
            <a:r>
              <a:rPr lang="en-US" dirty="0"/>
              <a:t>HTTP Request</a:t>
            </a:r>
          </a:p>
          <a:p>
            <a:pPr lvl="1"/>
            <a:r>
              <a:rPr lang="en-US" dirty="0"/>
              <a:t>URL</a:t>
            </a:r>
          </a:p>
          <a:p>
            <a:pPr lvl="2"/>
            <a:r>
              <a:rPr lang="en-US" dirty="0"/>
              <a:t>Query String</a:t>
            </a:r>
          </a:p>
          <a:p>
            <a:pPr lvl="2"/>
            <a:r>
              <a:rPr lang="en-US" dirty="0"/>
              <a:t>Routing</a:t>
            </a:r>
          </a:p>
          <a:p>
            <a:pPr lvl="1"/>
            <a:r>
              <a:rPr lang="en-US" dirty="0"/>
              <a:t>HTTP Body</a:t>
            </a:r>
          </a:p>
          <a:p>
            <a:pPr lvl="2"/>
            <a:r>
              <a:rPr lang="en-US" dirty="0"/>
              <a:t>Standard format</a:t>
            </a:r>
          </a:p>
          <a:p>
            <a:pPr lvl="3"/>
            <a:r>
              <a:rPr lang="en-US" dirty="0"/>
              <a:t>Form Data</a:t>
            </a:r>
          </a:p>
          <a:p>
            <a:pPr lvl="3"/>
            <a:r>
              <a:rPr lang="en-US" dirty="0"/>
              <a:t>MIME Format</a:t>
            </a:r>
          </a:p>
          <a:p>
            <a:pPr lvl="4"/>
            <a:r>
              <a:rPr lang="en-US" dirty="0"/>
              <a:t>JSON</a:t>
            </a:r>
          </a:p>
          <a:p>
            <a:pPr lvl="4"/>
            <a:r>
              <a:rPr lang="en-US" dirty="0"/>
              <a:t>XML</a:t>
            </a:r>
          </a:p>
          <a:p>
            <a:pPr lvl="2"/>
            <a:r>
              <a:rPr lang="en-IN" dirty="0"/>
              <a:t>Custom Format</a:t>
            </a:r>
          </a:p>
          <a:p>
            <a:pPr lvl="1"/>
            <a:r>
              <a:rPr lang="en-IN" dirty="0"/>
              <a:t>HTTP Header</a:t>
            </a:r>
          </a:p>
          <a:p>
            <a:pPr lvl="2"/>
            <a:r>
              <a:rPr lang="en-IN" dirty="0"/>
              <a:t>Inbuilt</a:t>
            </a:r>
          </a:p>
          <a:p>
            <a:pPr lvl="2"/>
            <a:r>
              <a:rPr lang="en-IN" dirty="0"/>
              <a:t>Custom</a:t>
            </a:r>
          </a:p>
        </p:txBody>
      </p:sp>
    </p:spTree>
    <p:extLst>
      <p:ext uri="{BB962C8B-B14F-4D97-AF65-F5344CB8AC3E}">
        <p14:creationId xmlns:p14="http://schemas.microsoft.com/office/powerpoint/2010/main" val="12027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ED7C-DADE-C597-AEE3-343D1A44DA11}"/>
              </a:ext>
            </a:extLst>
          </p:cNvPr>
          <p:cNvSpPr>
            <a:spLocks noGrp="1"/>
          </p:cNvSpPr>
          <p:nvPr>
            <p:ph type="title"/>
          </p:nvPr>
        </p:nvSpPr>
        <p:spPr/>
        <p:txBody>
          <a:bodyPr/>
          <a:lstStyle/>
          <a:p>
            <a:r>
              <a:rPr lang="en-US" dirty="0"/>
              <a:t>Routing</a:t>
            </a:r>
            <a:endParaRPr lang="en-IN" dirty="0"/>
          </a:p>
        </p:txBody>
      </p:sp>
      <p:sp>
        <p:nvSpPr>
          <p:cNvPr id="3" name="Content Placeholder 2">
            <a:extLst>
              <a:ext uri="{FF2B5EF4-FFF2-40B4-BE49-F238E27FC236}">
                <a16:creationId xmlns:a16="http://schemas.microsoft.com/office/drawing/2014/main" id="{40C591B2-7796-A767-4701-A3C70D17B4D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9096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1251</Words>
  <Application>Microsoft Office PowerPoint</Application>
  <PresentationFormat>Widescreen</PresentationFormat>
  <Paragraphs>243</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Agency FB</vt:lpstr>
      <vt:lpstr>Arial</vt:lpstr>
      <vt:lpstr>Calibri</vt:lpstr>
      <vt:lpstr>Calibri Light</vt:lpstr>
      <vt:lpstr>Cascadia Mono</vt:lpstr>
      <vt:lpstr>Segoe UI Light</vt:lpstr>
      <vt:lpstr>Wingdings</vt:lpstr>
      <vt:lpstr>Office Theme</vt:lpstr>
      <vt:lpstr>ASP.NET MVC Core </vt:lpstr>
      <vt:lpstr>Agenda</vt:lpstr>
      <vt:lpstr>PowerPoint Presentation</vt:lpstr>
      <vt:lpstr>HTTP Pipeline</vt:lpstr>
      <vt:lpstr>PowerPoint Presentation</vt:lpstr>
      <vt:lpstr>PowerPoint Presentation</vt:lpstr>
      <vt:lpstr>Agenda </vt:lpstr>
      <vt:lpstr>Model Binders</vt:lpstr>
      <vt:lpstr>Routing</vt:lpstr>
      <vt:lpstr>Razor View Engine</vt:lpstr>
      <vt:lpstr>Razor View Engine</vt:lpstr>
      <vt:lpstr>PowerPoint Presentation</vt:lpstr>
      <vt:lpstr>Validation</vt:lpstr>
      <vt:lpstr>PowerPoint Presentation</vt:lpstr>
      <vt:lpstr>State Management =&gt; Techniques</vt:lpstr>
      <vt:lpstr>Agenda</vt:lpstr>
      <vt:lpstr>Flow of Architecture</vt:lpstr>
      <vt:lpstr>Common Application Architecture</vt:lpstr>
      <vt:lpstr>SOA Basic Architecture</vt:lpstr>
      <vt:lpstr>WEB SERVICE</vt:lpstr>
      <vt:lpstr>REST vs SOA</vt:lpstr>
      <vt:lpstr>WEB</vt:lpstr>
      <vt:lpstr>PowerPoint Presentation</vt:lpstr>
      <vt:lpstr>What Is a RESTful Service?</vt:lpstr>
      <vt:lpstr>REST Maturity Model (RMM)</vt:lpstr>
      <vt:lpstr>PowerPoint Presentation</vt:lpstr>
      <vt:lpstr>PowerPoint Presentation</vt:lpstr>
      <vt:lpstr>PowerPoint Presentation</vt:lpstr>
      <vt:lpstr>PowerPoint Presentation</vt:lpstr>
      <vt:lpstr>HATEOAS Hypermedia as the engine of application state</vt:lpstr>
      <vt:lpstr>EF Core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elang</dc:creator>
  <cp:lastModifiedBy>elang</cp:lastModifiedBy>
  <cp:revision>9</cp:revision>
  <dcterms:created xsi:type="dcterms:W3CDTF">2023-08-08T03:39:36Z</dcterms:created>
  <dcterms:modified xsi:type="dcterms:W3CDTF">2023-08-11T12:37:36Z</dcterms:modified>
</cp:coreProperties>
</file>