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9" r:id="rId4"/>
    <p:sldId id="258" r:id="rId5"/>
    <p:sldId id="629" r:id="rId6"/>
    <p:sldId id="630" r:id="rId7"/>
    <p:sldId id="628" r:id="rId8"/>
    <p:sldId id="262" r:id="rId9"/>
    <p:sldId id="269" r:id="rId10"/>
    <p:sldId id="270" r:id="rId11"/>
    <p:sldId id="267" r:id="rId12"/>
    <p:sldId id="632" r:id="rId13"/>
    <p:sldId id="263" r:id="rId14"/>
    <p:sldId id="264" r:id="rId15"/>
    <p:sldId id="265" r:id="rId16"/>
    <p:sldId id="631" r:id="rId17"/>
    <p:sldId id="633" r:id="rId18"/>
    <p:sldId id="635" r:id="rId19"/>
    <p:sldId id="285" r:id="rId20"/>
    <p:sldId id="287" r:id="rId21"/>
    <p:sldId id="288" r:id="rId22"/>
    <p:sldId id="289" r:id="rId23"/>
    <p:sldId id="299" r:id="rId24"/>
    <p:sldId id="302" r:id="rId25"/>
    <p:sldId id="277" r:id="rId26"/>
    <p:sldId id="627" r:id="rId27"/>
    <p:sldId id="331" r:id="rId28"/>
    <p:sldId id="281" r:id="rId29"/>
    <p:sldId id="261" r:id="rId30"/>
    <p:sldId id="634" r:id="rId31"/>
    <p:sldId id="636" r:id="rId32"/>
    <p:sldId id="637" r:id="rId33"/>
    <p:sldId id="638" r:id="rId34"/>
    <p:sldId id="639" r:id="rId35"/>
    <p:sldId id="640" r:id="rId36"/>
    <p:sldId id="641" r:id="rId37"/>
    <p:sldId id="642" r:id="rId38"/>
    <p:sldId id="643" r:id="rId39"/>
    <p:sldId id="644" r:id="rId40"/>
    <p:sldId id="645" r:id="rId41"/>
    <p:sldId id="646" r:id="rId42"/>
    <p:sldId id="647" r:id="rId43"/>
    <p:sldId id="649" r:id="rId44"/>
    <p:sldId id="650" r:id="rId45"/>
    <p:sldId id="652" r:id="rId46"/>
    <p:sldId id="651" r:id="rId47"/>
    <p:sldId id="648" r:id="rId48"/>
    <p:sldId id="653" r:id="rId49"/>
    <p:sldId id="654" r:id="rId50"/>
    <p:sldId id="655" r:id="rId51"/>
    <p:sldId id="656" r:id="rId52"/>
    <p:sldId id="657" r:id="rId53"/>
    <p:sldId id="658" r:id="rId54"/>
    <p:sldId id="659" r:id="rId55"/>
    <p:sldId id="660" r:id="rId56"/>
    <p:sldId id="661" r:id="rId57"/>
    <p:sldId id="662" r:id="rId58"/>
    <p:sldId id="663" r:id="rId59"/>
    <p:sldId id="664" r:id="rId60"/>
    <p:sldId id="665" r:id="rId61"/>
    <p:sldId id="666" r:id="rId62"/>
    <p:sldId id="667" r:id="rId63"/>
    <p:sldId id="668" r:id="rId64"/>
    <p:sldId id="669" r:id="rId65"/>
    <p:sldId id="670" r:id="rId66"/>
    <p:sldId id="671" r:id="rId67"/>
    <p:sldId id="672" r:id="rId68"/>
    <p:sldId id="673" r:id="rId69"/>
    <p:sldId id="674" r:id="rId70"/>
    <p:sldId id="473" r:id="rId71"/>
    <p:sldId id="756" r:id="rId72"/>
    <p:sldId id="757" r:id="rId73"/>
    <p:sldId id="758" r:id="rId74"/>
    <p:sldId id="306" r:id="rId75"/>
    <p:sldId id="75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26326-BD85-48D0-904C-239FFEC415EE}"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E5CD3-A218-49A3-ADC6-E3A77E85C571}" type="slidenum">
              <a:rPr lang="en-IN" smtClean="0"/>
              <a:t>‹#›</a:t>
            </a:fld>
            <a:endParaRPr lang="en-IN"/>
          </a:p>
        </p:txBody>
      </p:sp>
    </p:spTree>
    <p:extLst>
      <p:ext uri="{BB962C8B-B14F-4D97-AF65-F5344CB8AC3E}">
        <p14:creationId xmlns:p14="http://schemas.microsoft.com/office/powerpoint/2010/main" val="16459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856A4A0-EE1F-4507-B40C-6FF6AD696E52}" type="slidenum">
              <a:rPr lang="en-US"/>
              <a:pPr/>
              <a:t>19</a:t>
            </a:fld>
            <a:endParaRPr lang="en-US"/>
          </a:p>
        </p:txBody>
      </p:sp>
      <p:sp>
        <p:nvSpPr>
          <p:cNvPr id="61443" name="Rectangle 2"/>
          <p:cNvSpPr>
            <a:spLocks noGrp="1" noRot="1" noChangeAspec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xfrm>
            <a:off x="975360" y="4560570"/>
            <a:ext cx="5364480" cy="4320540"/>
          </a:xfrm>
          <a:noFill/>
          <a:ln/>
        </p:spPr>
        <p:txBody>
          <a:bodyPr lIns="96658" tIns="48328" rIns="96658" bIns="48328"/>
          <a:lstStyle/>
          <a:p>
            <a:pPr eaLnBrk="1" hangingPunct="1"/>
            <a:r>
              <a:rPr lang="en-US"/>
              <a:t> “Bringing them closer.” </a:t>
            </a:r>
          </a:p>
          <a:p>
            <a:pPr eaLnBrk="1" hangingPunct="1"/>
            <a:endParaRPr lang="en-US"/>
          </a:p>
          <a:p>
            <a:pPr eaLnBrk="1" hangingPunct="1"/>
            <a:r>
              <a:rPr lang="en-US"/>
              <a:t>.NET – </a:t>
            </a:r>
          </a:p>
          <a:p>
            <a:pPr eaLnBrk="1" hangingPunct="1">
              <a:buFontTx/>
              <a:buChar char="•"/>
            </a:pPr>
            <a:r>
              <a:rPr lang="en-US"/>
              <a:t>Tools and Frameworks; </a:t>
            </a:r>
          </a:p>
          <a:p>
            <a:pPr eaLnBrk="1" hangingPunct="1">
              <a:buFontTx/>
              <a:buChar char="•"/>
            </a:pPr>
            <a:r>
              <a:rPr lang="en-US"/>
              <a:t>Base Infrastructure – Windows, Servers; </a:t>
            </a:r>
          </a:p>
          <a:p>
            <a:pPr eaLnBrk="1" hangingPunct="1">
              <a:buFontTx/>
              <a:buChar char="•"/>
            </a:pPr>
            <a:r>
              <a:rPr lang="en-US"/>
              <a:t>Building Block Services; </a:t>
            </a:r>
          </a:p>
          <a:p>
            <a:pPr eaLnBrk="1" hangingPunct="1">
              <a:buFontTx/>
              <a:buChar char="•"/>
            </a:pPr>
            <a:r>
              <a:rPr lang="en-US"/>
              <a:t>Internet User Experience – on previous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DCF641B-4003-432F-9A4A-91A69B2C8587}" type="slidenum">
              <a:rPr lang="en-US"/>
              <a:pPr/>
              <a:t>23</a:t>
            </a:fld>
            <a:endParaRPr lang="en-US"/>
          </a:p>
        </p:txBody>
      </p:sp>
      <p:sp>
        <p:nvSpPr>
          <p:cNvPr id="62467" name="Rectangle 2"/>
          <p:cNvSpPr>
            <a:spLocks noGrp="1" noRot="1" noChangeAspect="1" noChangeArrowheads="1" noTextEdit="1"/>
          </p:cNvSpPr>
          <p:nvPr>
            <p:ph type="sldImg"/>
          </p:nvPr>
        </p:nvSpPr>
        <p:spPr>
          <a:xfrm>
            <a:off x="457200" y="720725"/>
            <a:ext cx="6400800" cy="3600450"/>
          </a:xfrm>
          <a:ln/>
        </p:spPr>
      </p:sp>
      <p:sp>
        <p:nvSpPr>
          <p:cNvPr id="62468" name="Rectangle 3"/>
          <p:cNvSpPr>
            <a:spLocks noGrp="1" noChangeArrowheads="1"/>
          </p:cNvSpPr>
          <p:nvPr>
            <p:ph type="body" idx="1"/>
          </p:nvPr>
        </p:nvSpPr>
        <p:spPr>
          <a:xfrm>
            <a:off x="243840" y="4560570"/>
            <a:ext cx="6827520" cy="4320540"/>
          </a:xfrm>
          <a:noFill/>
          <a:ln/>
        </p:spPr>
        <p:txBody>
          <a:bodyPr/>
          <a:lstStyle/>
          <a:p>
            <a:pPr eaLnBrk="1" hangingPunct="1"/>
            <a:r>
              <a:rPr lang="en-GB" dirty="0"/>
              <a:t>The .NET framework exposes numerous classes to the developer. These classes allow the development of rich client applications and Web-based applications alike. The classes are shown here, divided into four areas.</a:t>
            </a:r>
          </a:p>
          <a:p>
            <a:pPr eaLnBrk="1" hangingPunct="1"/>
            <a:endParaRPr lang="en-GB" dirty="0"/>
          </a:p>
          <a:p>
            <a:pPr eaLnBrk="1" hangingPunct="1">
              <a:buFontTx/>
              <a:buChar char="•"/>
            </a:pPr>
            <a:r>
              <a:rPr lang="en-GB" dirty="0"/>
              <a:t>ASP.NET provides the core Web infrastructure, such as Web Forms for UI-based development and Web Services for programmatic interface development.</a:t>
            </a:r>
          </a:p>
          <a:p>
            <a:pPr eaLnBrk="1" hangingPunct="1">
              <a:buFontTx/>
              <a:buChar char="•"/>
            </a:pPr>
            <a:r>
              <a:rPr lang="en-GB" dirty="0"/>
              <a:t>User interface development on the Windows platform can be done using Windows Forms.</a:t>
            </a:r>
          </a:p>
          <a:p>
            <a:pPr eaLnBrk="1" hangingPunct="1">
              <a:buFontTx/>
              <a:buChar char="•"/>
            </a:pPr>
            <a:r>
              <a:rPr lang="en-GB" dirty="0"/>
              <a:t>ADO.NET and XML provide the functionality for data access.</a:t>
            </a:r>
          </a:p>
          <a:p>
            <a:pPr eaLnBrk="1" hangingPunct="1">
              <a:buFontTx/>
              <a:buChar char="•"/>
            </a:pPr>
            <a:r>
              <a:rPr lang="en-GB" dirty="0"/>
              <a:t>The core base classes provide infrastructure services such as security and transaction management.</a:t>
            </a:r>
          </a:p>
          <a:p>
            <a:pPr eaLnBrk="1" hangingPunct="1"/>
            <a:endParaRPr lang="en-GB" dirty="0"/>
          </a:p>
          <a:p>
            <a:pPr eaLnBrk="1" hangingPunct="1"/>
            <a:r>
              <a:rPr lang="en-US" dirty="0"/>
              <a:t>You can create code in any of a large number of languages.  This code will integrate in a deep, seamless manner via a standard called the Common Language Specification.</a:t>
            </a:r>
          </a:p>
          <a:p>
            <a:pPr eaLnBrk="1" hangingPunct="1"/>
            <a:endParaRPr lang="en-US" dirty="0"/>
          </a:p>
          <a:p>
            <a:pPr eaLnBrk="1" hangingPunct="1"/>
            <a:r>
              <a:rPr lang="en-US" dirty="0"/>
              <a:t>Visual Studio.NET provides tools that increases your productivity when creating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DC3F2DB-2255-46AB-AABC-BABCE3ADE426}" type="slidenum">
              <a:rPr lang="en-US"/>
              <a:pPr/>
              <a:t>24</a:t>
            </a:fld>
            <a:endParaRPr lang="en-US"/>
          </a:p>
        </p:txBody>
      </p:sp>
      <p:sp>
        <p:nvSpPr>
          <p:cNvPr id="65539" name="Rectangle 2"/>
          <p:cNvSpPr>
            <a:spLocks noGrp="1" noRot="1" noChangeAspec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xfrm>
            <a:off x="243840" y="4560570"/>
            <a:ext cx="6827520" cy="4320540"/>
          </a:xfrm>
          <a:noFill/>
          <a:ln/>
        </p:spPr>
        <p:txBody>
          <a:bodyPr/>
          <a:lstStyle/>
          <a:p>
            <a:pPr eaLnBrk="1" hangingPunct="1"/>
            <a:r>
              <a:rPr lang="en-GB" sz="1000" dirty="0"/>
              <a:t>As a developer you can write code in the language of your choice.  Your code is compiled into an Assembly, which is represented as a DLL or EXE.</a:t>
            </a:r>
          </a:p>
          <a:p>
            <a:pPr eaLnBrk="1" hangingPunct="1"/>
            <a:endParaRPr lang="en-GB"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D14B1C3-9B95-4702-8314-C02DCB8E3C90}" type="slidenum">
              <a:rPr lang="en-US"/>
              <a:pPr/>
              <a:t>25</a:t>
            </a:fld>
            <a:endParaRPr lang="en-US"/>
          </a:p>
        </p:txBody>
      </p:sp>
      <p:sp>
        <p:nvSpPr>
          <p:cNvPr id="67587" name="Rectangle 2"/>
          <p:cNvSpPr>
            <a:spLocks noGrp="1" noRot="1" noChangeAspect="1" noChangeArrowheads="1" noTextEdit="1"/>
          </p:cNvSpPr>
          <p:nvPr>
            <p:ph type="sldImg"/>
          </p:nvPr>
        </p:nvSpPr>
        <p:spPr>
          <a:xfrm>
            <a:off x="457200" y="720725"/>
            <a:ext cx="6400800" cy="3600450"/>
          </a:xfrm>
          <a:ln/>
        </p:spPr>
      </p:sp>
      <p:sp>
        <p:nvSpPr>
          <p:cNvPr id="67588" name="Rectangle 3"/>
          <p:cNvSpPr>
            <a:spLocks noGrp="1" noChangeArrowheads="1"/>
          </p:cNvSpPr>
          <p:nvPr>
            <p:ph type="body" idx="1"/>
          </p:nvPr>
        </p:nvSpPr>
        <p:spPr>
          <a:xfrm>
            <a:off x="243840" y="4560570"/>
            <a:ext cx="6827520" cy="432054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8834D1-2061-45F9-B5E0-7301ECAAC807}" type="slidenum">
              <a:rPr lang="en-US" smtClean="0"/>
              <a:pPr>
                <a:defRPr/>
              </a:pPr>
              <a:t>27</a:t>
            </a:fld>
            <a:endParaRPr lang="en-US"/>
          </a:p>
        </p:txBody>
      </p:sp>
    </p:spTree>
    <p:extLst>
      <p:ext uri="{BB962C8B-B14F-4D97-AF65-F5344CB8AC3E}">
        <p14:creationId xmlns:p14="http://schemas.microsoft.com/office/powerpoint/2010/main" val="125095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3C74FAE-9DB8-40CE-AF0C-F9A77828AB9A}" type="slidenum">
              <a:rPr lang="en-US"/>
              <a:pPr/>
              <a:t>28</a:t>
            </a:fld>
            <a:endParaRPr lang="en-US"/>
          </a:p>
        </p:txBody>
      </p:sp>
      <p:sp>
        <p:nvSpPr>
          <p:cNvPr id="66563" name="Rectangle 2"/>
          <p:cNvSpPr>
            <a:spLocks noGrp="1" noRot="1" noChangeAspect="1" noChangeArrowheads="1" noTextEdit="1"/>
          </p:cNvSpPr>
          <p:nvPr>
            <p:ph type="sldImg"/>
          </p:nvPr>
        </p:nvSpPr>
        <p:spPr>
          <a:xfrm>
            <a:off x="457200" y="720725"/>
            <a:ext cx="6400800" cy="3600450"/>
          </a:xfrm>
          <a:ln/>
        </p:spPr>
      </p:sp>
      <p:sp>
        <p:nvSpPr>
          <p:cNvPr id="66564" name="Rectangle 3"/>
          <p:cNvSpPr>
            <a:spLocks noGrp="1" noChangeArrowheads="1"/>
          </p:cNvSpPr>
          <p:nvPr>
            <p:ph type="body" idx="1"/>
          </p:nvPr>
        </p:nvSpPr>
        <p:spPr>
          <a:xfrm>
            <a:off x="243840" y="4560570"/>
            <a:ext cx="6827520" cy="432054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Objectives:</a:t>
            </a:r>
          </a:p>
          <a:p>
            <a:pPr marL="185760" indent="-185760">
              <a:buFont typeface="Arial" pitchFamily="34" charset="0"/>
              <a:buChar char="•"/>
            </a:pPr>
            <a:r>
              <a:rPr lang="en-US" dirty="0"/>
              <a:t>Explain the three established terms </a:t>
            </a:r>
            <a:r>
              <a:rPr lang="en-US" baseline="0" dirty="0"/>
              <a:t>in the industry for cloud services</a:t>
            </a:r>
            <a:endParaRPr lang="en-US" dirty="0"/>
          </a:p>
          <a:p>
            <a:endParaRPr lang="en-US" dirty="0"/>
          </a:p>
          <a:p>
            <a:r>
              <a:rPr lang="en-US" b="1" dirty="0"/>
              <a:t>Speaking Points:</a:t>
            </a:r>
          </a:p>
          <a:p>
            <a:pPr marL="185760" lvl="1" indent="-185760" defTabSz="990683">
              <a:lnSpc>
                <a:spcPct val="90000"/>
              </a:lnSpc>
              <a:spcAft>
                <a:spcPts val="361"/>
              </a:spcAft>
              <a:defRPr/>
            </a:pPr>
            <a:r>
              <a:rPr lang="en-US" dirty="0"/>
              <a:t>With</a:t>
            </a:r>
            <a:r>
              <a:rPr lang="en-US" baseline="0" dirty="0"/>
              <a:t> this in mind, it’s important to understand how to talk about our Cloud Services offerings.</a:t>
            </a:r>
            <a:endParaRPr lang="en-US" dirty="0"/>
          </a:p>
          <a:p>
            <a:pPr marL="185760" indent="-185760">
              <a:buFont typeface="Arial" pitchFamily="34" charset="0"/>
              <a:buChar char="•"/>
            </a:pPr>
            <a:r>
              <a:rPr lang="en-US" dirty="0"/>
              <a:t>There is a lot of confusion in the industry when it comes to the</a:t>
            </a:r>
            <a:r>
              <a:rPr lang="en-US" baseline="0" dirty="0"/>
              <a:t> cloud.   </a:t>
            </a:r>
          </a:p>
          <a:p>
            <a:pPr marL="185760" indent="-185760">
              <a:buFont typeface="Arial" pitchFamily="34" charset="0"/>
              <a:buChar char="•"/>
            </a:pPr>
            <a:r>
              <a:rPr lang="en-US" baseline="0" dirty="0"/>
              <a:t>It’s important that you understand both what is happening in the industry and how we think about the cloud.  </a:t>
            </a:r>
            <a:endParaRPr lang="en-US" dirty="0"/>
          </a:p>
          <a:p>
            <a:pPr marL="185760" indent="-185760" defTabSz="990683">
              <a:lnSpc>
                <a:spcPct val="90000"/>
              </a:lnSpc>
              <a:spcAft>
                <a:spcPts val="361"/>
              </a:spcAft>
              <a:buFont typeface="Arial" pitchFamily="34" charset="0"/>
              <a:buChar char="•"/>
              <a:defRPr/>
            </a:pPr>
            <a:r>
              <a:rPr lang="en-US" baseline="0" dirty="0"/>
              <a:t>This is the most commonly used taxonomy for differentiating between types of cloud services.</a:t>
            </a:r>
          </a:p>
          <a:p>
            <a:pPr marL="185760" indent="-185760" defTabSz="990683">
              <a:lnSpc>
                <a:spcPct val="90000"/>
              </a:lnSpc>
              <a:spcAft>
                <a:spcPts val="361"/>
              </a:spcAft>
              <a:buFont typeface="Arial" pitchFamily="34" charset="0"/>
              <a:buChar char="•"/>
              <a:defRPr/>
            </a:pPr>
            <a:r>
              <a:rPr lang="en-US" dirty="0"/>
              <a:t>The industry has defined three categories of services:</a:t>
            </a:r>
          </a:p>
          <a:p>
            <a:pPr marL="416518" lvl="1" indent="-185760" defTabSz="990683">
              <a:lnSpc>
                <a:spcPct val="90000"/>
              </a:lnSpc>
              <a:spcAft>
                <a:spcPts val="361"/>
              </a:spcAft>
              <a:buFont typeface="Arial" pitchFamily="34" charset="0"/>
              <a:buChar char="•"/>
              <a:defRPr/>
            </a:pPr>
            <a:r>
              <a:rPr lang="en-US" b="0" dirty="0" err="1"/>
              <a:t>IaaS</a:t>
            </a:r>
            <a:r>
              <a:rPr lang="en-US" dirty="0"/>
              <a:t> – a set of infrastructure</a:t>
            </a:r>
            <a:r>
              <a:rPr lang="en-US" baseline="0" dirty="0"/>
              <a:t> level capabilities such as an operating system, network connectivity, etc. that are delivered as pay for use services and can be used to host applications.  </a:t>
            </a:r>
            <a:endParaRPr lang="en-US" dirty="0"/>
          </a:p>
          <a:p>
            <a:pPr marL="416518" lvl="1" indent="-185760" defTabSz="990683">
              <a:lnSpc>
                <a:spcPct val="90000"/>
              </a:lnSpc>
              <a:spcAft>
                <a:spcPts val="361"/>
              </a:spcAft>
              <a:buFont typeface="Arial" pitchFamily="34" charset="0"/>
              <a:buChar char="•"/>
              <a:defRPr/>
            </a:pPr>
            <a:r>
              <a:rPr lang="en-US" b="0" dirty="0" err="1"/>
              <a:t>PaaS</a:t>
            </a:r>
            <a:r>
              <a:rPr lang="en-US" b="0" dirty="0"/>
              <a:t> – higher level sets of functionality</a:t>
            </a:r>
            <a:r>
              <a:rPr lang="en-US" b="0" baseline="0" dirty="0"/>
              <a:t> that are delivered as consumable services for developers who are building applications.  </a:t>
            </a:r>
            <a:r>
              <a:rPr lang="en-US" b="0" baseline="0" dirty="0" err="1"/>
              <a:t>PaaS</a:t>
            </a:r>
            <a:r>
              <a:rPr lang="en-US" b="0" baseline="0" dirty="0"/>
              <a:t> is about abstracting developers from the underlying infrastructure to enable applications to quickly be composed. </a:t>
            </a:r>
            <a:endParaRPr lang="en-US" b="0" dirty="0"/>
          </a:p>
          <a:p>
            <a:pPr marL="416518" lvl="1" indent="-185760" defTabSz="990683">
              <a:lnSpc>
                <a:spcPct val="90000"/>
              </a:lnSpc>
              <a:spcAft>
                <a:spcPts val="361"/>
              </a:spcAft>
              <a:buFont typeface="Arial" pitchFamily="34" charset="0"/>
              <a:buChar char="•"/>
              <a:defRPr/>
            </a:pPr>
            <a:r>
              <a:rPr lang="en-US" b="0" dirty="0" err="1"/>
              <a:t>SaaS</a:t>
            </a:r>
            <a:r>
              <a:rPr lang="en-US" dirty="0"/>
              <a:t> – applications that are delivered using</a:t>
            </a:r>
            <a:r>
              <a:rPr lang="en-US" baseline="0" dirty="0"/>
              <a:t> a service delivery model where organizations can simply consume and use the application.  Typically an organization would pay for the use of the application or the application could be monetized through ad revenue.  </a:t>
            </a:r>
            <a:endParaRPr lang="en-US" dirty="0"/>
          </a:p>
          <a:p>
            <a:pPr marL="185760" indent="-185760" defTabSz="990683">
              <a:lnSpc>
                <a:spcPct val="90000"/>
              </a:lnSpc>
              <a:spcAft>
                <a:spcPts val="361"/>
              </a:spcAft>
              <a:buFont typeface="Arial" pitchFamily="34" charset="0"/>
              <a:buChar char="•"/>
              <a:defRPr/>
            </a:pPr>
            <a:r>
              <a:rPr lang="en-US" baseline="0" dirty="0"/>
              <a:t>It is important to note that these 3 types of services may exist independently of one another or combined with one another. </a:t>
            </a:r>
          </a:p>
          <a:p>
            <a:pPr marL="185760" indent="-185760" defTabSz="990683">
              <a:lnSpc>
                <a:spcPct val="90000"/>
              </a:lnSpc>
              <a:spcAft>
                <a:spcPts val="361"/>
              </a:spcAft>
              <a:buFont typeface="Arial" pitchFamily="34" charset="0"/>
              <a:buChar char="•"/>
              <a:defRPr/>
            </a:pPr>
            <a:r>
              <a:rPr lang="en-US" baseline="0" dirty="0" err="1"/>
              <a:t>SaaS</a:t>
            </a:r>
            <a:r>
              <a:rPr lang="en-US" baseline="0" dirty="0"/>
              <a:t> offerings needn’t be developed upon </a:t>
            </a:r>
            <a:r>
              <a:rPr lang="en-US" baseline="0" dirty="0" err="1"/>
              <a:t>PaaS</a:t>
            </a:r>
            <a:r>
              <a:rPr lang="en-US" baseline="0" dirty="0"/>
              <a:t> offerings although solutions built on </a:t>
            </a:r>
            <a:r>
              <a:rPr lang="en-US" baseline="0" dirty="0" err="1"/>
              <a:t>PaaS</a:t>
            </a:r>
            <a:r>
              <a:rPr lang="en-US" baseline="0" dirty="0"/>
              <a:t> offerings are often delivered as </a:t>
            </a:r>
            <a:r>
              <a:rPr lang="en-US" baseline="0" dirty="0" err="1"/>
              <a:t>SaaS</a:t>
            </a:r>
            <a:r>
              <a:rPr lang="en-US" baseline="0" dirty="0"/>
              <a:t>. </a:t>
            </a:r>
          </a:p>
          <a:p>
            <a:pPr marL="185760" indent="-185760" defTabSz="990683">
              <a:lnSpc>
                <a:spcPct val="90000"/>
              </a:lnSpc>
              <a:spcAft>
                <a:spcPts val="361"/>
              </a:spcAft>
              <a:buFont typeface="Arial" pitchFamily="34" charset="0"/>
              <a:buChar char="•"/>
              <a:defRPr/>
            </a:pPr>
            <a:r>
              <a:rPr lang="en-US" baseline="0" dirty="0" err="1"/>
              <a:t>PaaS</a:t>
            </a:r>
            <a:r>
              <a:rPr lang="en-US" baseline="0" dirty="0"/>
              <a:t> offerings also needn’t expose </a:t>
            </a:r>
            <a:r>
              <a:rPr lang="en-US" baseline="0" dirty="0" err="1"/>
              <a:t>IaaS</a:t>
            </a:r>
            <a:r>
              <a:rPr lang="en-US" baseline="0" dirty="0"/>
              <a:t> and there’s more to </a:t>
            </a:r>
            <a:r>
              <a:rPr lang="en-US" baseline="0" dirty="0" err="1"/>
              <a:t>PaaS</a:t>
            </a:r>
            <a:r>
              <a:rPr lang="en-US" baseline="0" dirty="0"/>
              <a:t> than just running platforms on </a:t>
            </a:r>
            <a:r>
              <a:rPr lang="en-US" baseline="0" dirty="0" err="1"/>
              <a:t>IaaS</a:t>
            </a:r>
            <a:r>
              <a:rPr lang="en-US" baseline="0" dirty="0"/>
              <a:t>. </a:t>
            </a: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71</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928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24CA-3500-E914-00AC-FCE05971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27F9F2-D423-1B41-CF86-306B91820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091E20-8F40-3DE1-303C-46580C1B56BF}"/>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5" name="Footer Placeholder 4">
            <a:extLst>
              <a:ext uri="{FF2B5EF4-FFF2-40B4-BE49-F238E27FC236}">
                <a16:creationId xmlns:a16="http://schemas.microsoft.com/office/drawing/2014/main" id="{6F5241B5-F730-E398-184F-B8301FF32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9BF44-E87B-B369-9EA8-2642483988E9}"/>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305194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6277-7B8A-9E7E-5C64-E35AB62A38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6FBE5-CD18-7125-B350-52097F176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10FD9-4321-8BB5-5EEE-C76854A58726}"/>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5" name="Footer Placeholder 4">
            <a:extLst>
              <a:ext uri="{FF2B5EF4-FFF2-40B4-BE49-F238E27FC236}">
                <a16:creationId xmlns:a16="http://schemas.microsoft.com/office/drawing/2014/main" id="{7F6CECBD-CEFD-EB53-CCAC-61729FEB9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4E921-88ED-A172-5B23-0DB9E868EE93}"/>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61879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FA062-3250-E830-651E-CB6E1CF41C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5A9E0-17D8-E03A-97DD-246D518AA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D2AAB-5526-4AC8-A3C1-744E43CE8107}"/>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5" name="Footer Placeholder 4">
            <a:extLst>
              <a:ext uri="{FF2B5EF4-FFF2-40B4-BE49-F238E27FC236}">
                <a16:creationId xmlns:a16="http://schemas.microsoft.com/office/drawing/2014/main" id="{BDF994A6-DEC4-F215-36F8-48A2A3943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FFAFCF-99E8-1E5C-BEEA-8EF0030A9DAD}"/>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120256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5B5A-F602-58CA-C2B7-E134CCCB15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815C79-7F1E-658F-74D4-C9C572685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E6646-A484-F4C2-DA40-5DE7D101163B}"/>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5" name="Footer Placeholder 4">
            <a:extLst>
              <a:ext uri="{FF2B5EF4-FFF2-40B4-BE49-F238E27FC236}">
                <a16:creationId xmlns:a16="http://schemas.microsoft.com/office/drawing/2014/main" id="{EF296D28-7B62-9A2D-570E-BB7ED62F2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C129A-0F00-16B8-9D07-21E54588F323}"/>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874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AF72-CFE3-2C5D-6CEE-153CEFAB8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F71194-B06F-3DFF-BFE7-C63498944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9EB5C-7BB0-4568-2B7A-6758E43A3D3E}"/>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5" name="Footer Placeholder 4">
            <a:extLst>
              <a:ext uri="{FF2B5EF4-FFF2-40B4-BE49-F238E27FC236}">
                <a16:creationId xmlns:a16="http://schemas.microsoft.com/office/drawing/2014/main" id="{557937B8-1A62-29B7-A9FF-2305B585E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8F969-94BB-1237-51E6-9B94194A6C91}"/>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87483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A6B0-BBB9-E2A9-8B21-495B3E3D72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3AE3B-D0DE-CEBF-D2C2-1B7DAF1E0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13684B-520E-5032-E0F3-381458BB4B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1B8BEE-4817-3D04-16AC-E3462D5FD554}"/>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6" name="Footer Placeholder 5">
            <a:extLst>
              <a:ext uri="{FF2B5EF4-FFF2-40B4-BE49-F238E27FC236}">
                <a16:creationId xmlns:a16="http://schemas.microsoft.com/office/drawing/2014/main" id="{A1352027-3E8D-B2FE-1CA8-D46134834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3697D-97D5-18CB-3EE2-0C84011EA848}"/>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342243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A0C5-2664-D42A-DDB0-93A477C782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6F3BB-1D86-3078-28CA-359D2BF29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B6BDE-CC4D-E15A-0DC1-A3E573063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CDE083-9CE1-03A9-7953-69B88D0EA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B6DED7-7F30-7067-1E33-BCA5DC5856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F3806F-7B2F-90FC-7E58-57395CAD3CCF}"/>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8" name="Footer Placeholder 7">
            <a:extLst>
              <a:ext uri="{FF2B5EF4-FFF2-40B4-BE49-F238E27FC236}">
                <a16:creationId xmlns:a16="http://schemas.microsoft.com/office/drawing/2014/main" id="{BA5DB402-25BE-470C-E1E3-59541350E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951D31-1AC2-4BE4-7721-F0B21D545D6F}"/>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17245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65A9-078F-96C0-F248-78AF4DDB82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E99E1-027B-2B97-1D35-5E2E9A1A1ADC}"/>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4" name="Footer Placeholder 3">
            <a:extLst>
              <a:ext uri="{FF2B5EF4-FFF2-40B4-BE49-F238E27FC236}">
                <a16:creationId xmlns:a16="http://schemas.microsoft.com/office/drawing/2014/main" id="{4888B800-3AB1-A193-C752-D3C79D0522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19685-5F46-10A8-B50C-5F46B65FB1A8}"/>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33417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F58BC-D426-3FE2-F347-B56084B9EF92}"/>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3" name="Footer Placeholder 2">
            <a:extLst>
              <a:ext uri="{FF2B5EF4-FFF2-40B4-BE49-F238E27FC236}">
                <a16:creationId xmlns:a16="http://schemas.microsoft.com/office/drawing/2014/main" id="{35C8E003-ACBA-CF68-5ACD-5A5BB4ABE2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670938-0D45-B641-64D1-32CBFAEBF182}"/>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53633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49B7-D9DC-F573-2A0C-27EDA342A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953C49-5B35-710E-2C20-32E990C77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CD9CD4-BBD8-E76E-66B9-1CCC1497B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AB7DD-07FE-21E0-6CBF-18B73C668B84}"/>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6" name="Footer Placeholder 5">
            <a:extLst>
              <a:ext uri="{FF2B5EF4-FFF2-40B4-BE49-F238E27FC236}">
                <a16:creationId xmlns:a16="http://schemas.microsoft.com/office/drawing/2014/main" id="{A5808F9D-74AB-796C-4181-32C2A42FF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91DC9-912A-2B72-924D-9DBE6C38F4BD}"/>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226581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997A-9C8F-817E-4EB5-540CF9603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8EEA70-F08C-A7E4-4D22-03769ABEB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465F0-202C-EDAA-4994-1801AFB5C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ADD64-529F-0242-C1E9-05FEA0F114C8}"/>
              </a:ext>
            </a:extLst>
          </p:cNvPr>
          <p:cNvSpPr>
            <a:spLocks noGrp="1"/>
          </p:cNvSpPr>
          <p:nvPr>
            <p:ph type="dt" sz="half" idx="10"/>
          </p:nvPr>
        </p:nvSpPr>
        <p:spPr/>
        <p:txBody>
          <a:bodyPr/>
          <a:lstStyle/>
          <a:p>
            <a:fld id="{301DC6F0-5064-407F-BEAB-B1F2F9C462BC}" type="datetimeFigureOut">
              <a:rPr lang="en-IN" smtClean="0"/>
              <a:t>21-06-2023</a:t>
            </a:fld>
            <a:endParaRPr lang="en-IN"/>
          </a:p>
        </p:txBody>
      </p:sp>
      <p:sp>
        <p:nvSpPr>
          <p:cNvPr id="6" name="Footer Placeholder 5">
            <a:extLst>
              <a:ext uri="{FF2B5EF4-FFF2-40B4-BE49-F238E27FC236}">
                <a16:creationId xmlns:a16="http://schemas.microsoft.com/office/drawing/2014/main" id="{FC02C308-8575-BF0C-68F3-9ACBC0326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46EBC-A688-3518-6597-DDF19ECA2C18}"/>
              </a:ext>
            </a:extLst>
          </p:cNvPr>
          <p:cNvSpPr>
            <a:spLocks noGrp="1"/>
          </p:cNvSpPr>
          <p:nvPr>
            <p:ph type="sldNum" sz="quarter" idx="12"/>
          </p:nvPr>
        </p:nvSpPr>
        <p:spPr/>
        <p:txBody>
          <a:bodyPr/>
          <a:lstStyle/>
          <a:p>
            <a:fld id="{EAB5C1A4-F03A-4989-833F-C52E16083D05}" type="slidenum">
              <a:rPr lang="en-IN" smtClean="0"/>
              <a:t>‹#›</a:t>
            </a:fld>
            <a:endParaRPr lang="en-IN"/>
          </a:p>
        </p:txBody>
      </p:sp>
    </p:spTree>
    <p:extLst>
      <p:ext uri="{BB962C8B-B14F-4D97-AF65-F5344CB8AC3E}">
        <p14:creationId xmlns:p14="http://schemas.microsoft.com/office/powerpoint/2010/main" val="311014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40C43-EFA1-4C7D-EF67-6CB4FBC53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293AB-6C30-0EC9-CA41-2763C6DA7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6843EE-B351-D798-FECB-6D4C89AA6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DC6F0-5064-407F-BEAB-B1F2F9C462BC}" type="datetimeFigureOut">
              <a:rPr lang="en-IN" smtClean="0"/>
              <a:t>21-06-2023</a:t>
            </a:fld>
            <a:endParaRPr lang="en-IN"/>
          </a:p>
        </p:txBody>
      </p:sp>
      <p:sp>
        <p:nvSpPr>
          <p:cNvPr id="5" name="Footer Placeholder 4">
            <a:extLst>
              <a:ext uri="{FF2B5EF4-FFF2-40B4-BE49-F238E27FC236}">
                <a16:creationId xmlns:a16="http://schemas.microsoft.com/office/drawing/2014/main" id="{0F5097D8-4439-3FF7-871D-99F1B9ED5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E5A1DD-4C91-91D5-7EFD-50530FEA40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5C1A4-F03A-4989-833F-C52E16083D05}" type="slidenum">
              <a:rPr lang="en-IN" smtClean="0"/>
              <a:t>‹#›</a:t>
            </a:fld>
            <a:endParaRPr lang="en-IN"/>
          </a:p>
        </p:txBody>
      </p:sp>
    </p:spTree>
    <p:extLst>
      <p:ext uri="{BB962C8B-B14F-4D97-AF65-F5344CB8AC3E}">
        <p14:creationId xmlns:p14="http://schemas.microsoft.com/office/powerpoint/2010/main" val="413933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49CCB-FD30-39E7-9DF8-27731901959C}"/>
              </a:ext>
            </a:extLst>
          </p:cNvPr>
          <p:cNvSpPr>
            <a:spLocks noGrp="1"/>
          </p:cNvSpPr>
          <p:nvPr>
            <p:ph type="title"/>
          </p:nvPr>
        </p:nvSpPr>
        <p:spPr/>
        <p:txBody>
          <a:bodyPr/>
          <a:lstStyle/>
          <a:p>
            <a:r>
              <a:rPr lang="en-US" dirty="0"/>
              <a:t>Agenda</a:t>
            </a:r>
            <a:endParaRPr lang="en-IN" dirty="0"/>
          </a:p>
        </p:txBody>
      </p:sp>
      <p:sp>
        <p:nvSpPr>
          <p:cNvPr id="5" name="Content Placeholder 4">
            <a:extLst>
              <a:ext uri="{FF2B5EF4-FFF2-40B4-BE49-F238E27FC236}">
                <a16:creationId xmlns:a16="http://schemas.microsoft.com/office/drawing/2014/main" id="{B6D05C21-EC25-3F11-2434-3FE3375EC8AC}"/>
              </a:ext>
            </a:extLst>
          </p:cNvPr>
          <p:cNvSpPr>
            <a:spLocks noGrp="1"/>
          </p:cNvSpPr>
          <p:nvPr>
            <p:ph idx="1"/>
          </p:nvPr>
        </p:nvSpPr>
        <p:spPr>
          <a:xfrm>
            <a:off x="838200" y="1606858"/>
            <a:ext cx="10515600" cy="4570105"/>
          </a:xfrm>
        </p:spPr>
        <p:txBody>
          <a:bodyPr/>
          <a:lstStyle/>
          <a:p>
            <a:r>
              <a:rPr lang="en-US" dirty="0"/>
              <a:t>Intro to .NET Framework</a:t>
            </a:r>
          </a:p>
          <a:p>
            <a:r>
              <a:rPr lang="en-US" dirty="0"/>
              <a:t>.NET Framework vs .NET Core</a:t>
            </a:r>
          </a:p>
          <a:p>
            <a:r>
              <a:rPr lang="en-US" dirty="0"/>
              <a:t>Intro to VS </a:t>
            </a:r>
          </a:p>
          <a:p>
            <a:r>
              <a:rPr lang="en-US" dirty="0"/>
              <a:t>Intro to CSharp</a:t>
            </a:r>
          </a:p>
          <a:p>
            <a:pPr lvl="1"/>
            <a:r>
              <a:rPr lang="en-US" dirty="0"/>
              <a:t>Console Project template </a:t>
            </a:r>
          </a:p>
          <a:p>
            <a:pPr lvl="1"/>
            <a:r>
              <a:rPr lang="en-US" dirty="0"/>
              <a:t>Intro to Basic of Programming</a:t>
            </a:r>
          </a:p>
          <a:p>
            <a:pPr lvl="2"/>
            <a:r>
              <a:rPr lang="en-US" dirty="0"/>
              <a:t>Sequence </a:t>
            </a:r>
          </a:p>
          <a:p>
            <a:pPr lvl="2"/>
            <a:r>
              <a:rPr lang="en-US" dirty="0"/>
              <a:t>Selection</a:t>
            </a:r>
          </a:p>
          <a:p>
            <a:pPr lvl="2"/>
            <a:r>
              <a:rPr lang="en-US" dirty="0"/>
              <a:t>Iteration</a:t>
            </a:r>
          </a:p>
          <a:p>
            <a:pPr lvl="1"/>
            <a:r>
              <a:rPr lang="en-US" dirty="0"/>
              <a:t>Intro to OOPs</a:t>
            </a:r>
            <a:endParaRPr lang="en-IN" dirty="0"/>
          </a:p>
        </p:txBody>
      </p:sp>
    </p:spTree>
    <p:extLst>
      <p:ext uri="{BB962C8B-B14F-4D97-AF65-F5344CB8AC3E}">
        <p14:creationId xmlns:p14="http://schemas.microsoft.com/office/powerpoint/2010/main" val="29071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1E7-0887-538A-D6A4-F5481FC71F3B}"/>
              </a:ext>
            </a:extLst>
          </p:cNvPr>
          <p:cNvSpPr>
            <a:spLocks noGrp="1"/>
          </p:cNvSpPr>
          <p:nvPr>
            <p:ph type="title"/>
          </p:nvPr>
        </p:nvSpPr>
        <p:spPr/>
        <p:txBody>
          <a:bodyPr/>
          <a:lstStyle/>
          <a:p>
            <a:r>
              <a:rPr lang="en-US" dirty="0"/>
              <a:t>Out-Process Component</a:t>
            </a:r>
            <a:endParaRPr lang="en-IN" dirty="0"/>
          </a:p>
        </p:txBody>
      </p:sp>
      <p:sp>
        <p:nvSpPr>
          <p:cNvPr id="4" name="Rectangle 3">
            <a:extLst>
              <a:ext uri="{FF2B5EF4-FFF2-40B4-BE49-F238E27FC236}">
                <a16:creationId xmlns:a16="http://schemas.microsoft.com/office/drawing/2014/main" id="{6992AA95-5545-83DB-E59C-57E14192CBA0}"/>
              </a:ext>
            </a:extLst>
          </p:cNvPr>
          <p:cNvSpPr/>
          <p:nvPr/>
        </p:nvSpPr>
        <p:spPr>
          <a:xfrm>
            <a:off x="532660" y="1964184"/>
            <a:ext cx="2583402" cy="34867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NTier(Invapp.exe +</a:t>
            </a:r>
          </a:p>
          <a:p>
            <a:pPr algn="ctr"/>
            <a:r>
              <a:rPr lang="en-US" dirty="0"/>
              <a:t>InvoiceComponent.exe </a:t>
            </a:r>
            <a:r>
              <a:rPr lang="en-US" dirty="0" err="1"/>
              <a:t>product.dbf</a:t>
            </a:r>
            <a:r>
              <a:rPr lang="en-US" dirty="0"/>
              <a:t>)</a:t>
            </a:r>
            <a:endParaRPr lang="en-IN" dirty="0"/>
          </a:p>
        </p:txBody>
      </p:sp>
      <p:sp>
        <p:nvSpPr>
          <p:cNvPr id="5" name="Rectangle 4">
            <a:extLst>
              <a:ext uri="{FF2B5EF4-FFF2-40B4-BE49-F238E27FC236}">
                <a16:creationId xmlns:a16="http://schemas.microsoft.com/office/drawing/2014/main" id="{1CECA2EF-B32D-D99B-BB3A-2E75E2184865}"/>
              </a:ext>
            </a:extLst>
          </p:cNvPr>
          <p:cNvSpPr/>
          <p:nvPr/>
        </p:nvSpPr>
        <p:spPr>
          <a:xfrm>
            <a:off x="701337" y="3094219"/>
            <a:ext cx="2263805"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FB297E2B-BEAB-F923-917F-F1337C429F48}"/>
              </a:ext>
            </a:extLst>
          </p:cNvPr>
          <p:cNvSpPr/>
          <p:nvPr/>
        </p:nvSpPr>
        <p:spPr>
          <a:xfrm>
            <a:off x="701338" y="4435380"/>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7" name="Rectangle 6">
            <a:extLst>
              <a:ext uri="{FF2B5EF4-FFF2-40B4-BE49-F238E27FC236}">
                <a16:creationId xmlns:a16="http://schemas.microsoft.com/office/drawing/2014/main" id="{4CD1EE88-E7B6-C648-56E9-53D0CCDE90A4}"/>
              </a:ext>
            </a:extLst>
          </p:cNvPr>
          <p:cNvSpPr/>
          <p:nvPr/>
        </p:nvSpPr>
        <p:spPr>
          <a:xfrm>
            <a:off x="701338" y="3736994"/>
            <a:ext cx="2263804"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BL(invoiceLib.EXE)</a:t>
            </a:r>
            <a:endParaRPr lang="en-IN" dirty="0"/>
          </a:p>
        </p:txBody>
      </p:sp>
      <p:sp>
        <p:nvSpPr>
          <p:cNvPr id="8" name="Arrow: Right 7">
            <a:extLst>
              <a:ext uri="{FF2B5EF4-FFF2-40B4-BE49-F238E27FC236}">
                <a16:creationId xmlns:a16="http://schemas.microsoft.com/office/drawing/2014/main" id="{77B67247-0B10-096C-849C-D6BAA867ACCA}"/>
              </a:ext>
            </a:extLst>
          </p:cNvPr>
          <p:cNvSpPr/>
          <p:nvPr/>
        </p:nvSpPr>
        <p:spPr>
          <a:xfrm>
            <a:off x="3400148" y="2873894"/>
            <a:ext cx="1740023" cy="843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endParaRPr lang="en-IN" dirty="0"/>
          </a:p>
        </p:txBody>
      </p:sp>
      <p:sp>
        <p:nvSpPr>
          <p:cNvPr id="9" name="Oval 8">
            <a:extLst>
              <a:ext uri="{FF2B5EF4-FFF2-40B4-BE49-F238E27FC236}">
                <a16:creationId xmlns:a16="http://schemas.microsoft.com/office/drawing/2014/main" id="{23C1E9CE-AB6E-47B7-EE97-7D8838499C6C}"/>
              </a:ext>
            </a:extLst>
          </p:cNvPr>
          <p:cNvSpPr/>
          <p:nvPr/>
        </p:nvSpPr>
        <p:spPr>
          <a:xfrm>
            <a:off x="5548543" y="1910666"/>
            <a:ext cx="2396972" cy="1890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InvoiceApp.Exe</a:t>
            </a:r>
            <a:endParaRPr lang="en-IN" dirty="0"/>
          </a:p>
        </p:txBody>
      </p:sp>
      <p:sp>
        <p:nvSpPr>
          <p:cNvPr id="10" name="Oval 9">
            <a:extLst>
              <a:ext uri="{FF2B5EF4-FFF2-40B4-BE49-F238E27FC236}">
                <a16:creationId xmlns:a16="http://schemas.microsoft.com/office/drawing/2014/main" id="{AA65AD9F-DA5A-5BC0-DA94-776D1C028065}"/>
              </a:ext>
            </a:extLst>
          </p:cNvPr>
          <p:cNvSpPr/>
          <p:nvPr/>
        </p:nvSpPr>
        <p:spPr>
          <a:xfrm>
            <a:off x="5331041" y="4358938"/>
            <a:ext cx="2703250" cy="1784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DCOM(</a:t>
            </a:r>
            <a:r>
              <a:rPr lang="en-US" dirty="0" err="1"/>
              <a:t>outprocess</a:t>
            </a:r>
            <a:r>
              <a:rPr lang="en-US" dirty="0"/>
              <a:t> Component).</a:t>
            </a:r>
            <a:r>
              <a:rPr lang="en-US" dirty="0" err="1"/>
              <a:t>GenerateInvoice</a:t>
            </a:r>
            <a:r>
              <a:rPr lang="en-US" dirty="0"/>
              <a:t>()</a:t>
            </a:r>
            <a:endParaRPr lang="en-IN" dirty="0"/>
          </a:p>
        </p:txBody>
      </p:sp>
      <p:cxnSp>
        <p:nvCxnSpPr>
          <p:cNvPr id="12" name="Straight Arrow Connector 11">
            <a:extLst>
              <a:ext uri="{FF2B5EF4-FFF2-40B4-BE49-F238E27FC236}">
                <a16:creationId xmlns:a16="http://schemas.microsoft.com/office/drawing/2014/main" id="{43EF9C2A-0EA7-7E36-CDD9-792888F1F64E}"/>
              </a:ext>
            </a:extLst>
          </p:cNvPr>
          <p:cNvCxnSpPr/>
          <p:nvPr/>
        </p:nvCxnSpPr>
        <p:spPr>
          <a:xfrm>
            <a:off x="6604986" y="2965142"/>
            <a:ext cx="514905" cy="225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19A9D1-07C3-F4E5-1C38-2E133A874839}"/>
              </a:ext>
            </a:extLst>
          </p:cNvPr>
          <p:cNvSpPr txBox="1"/>
          <p:nvPr/>
        </p:nvSpPr>
        <p:spPr>
          <a:xfrm>
            <a:off x="8309499" y="2574524"/>
            <a:ext cx="1064202" cy="369332"/>
          </a:xfrm>
          <a:prstGeom prst="rect">
            <a:avLst/>
          </a:prstGeom>
          <a:noFill/>
        </p:spPr>
        <p:txBody>
          <a:bodyPr wrap="none" rtlCol="0">
            <a:spAutoFit/>
          </a:bodyPr>
          <a:lstStyle/>
          <a:p>
            <a:r>
              <a:rPr lang="en-US" dirty="0"/>
              <a:t>Process 1</a:t>
            </a:r>
            <a:endParaRPr lang="en-IN" dirty="0"/>
          </a:p>
        </p:txBody>
      </p:sp>
      <p:sp>
        <p:nvSpPr>
          <p:cNvPr id="11" name="TextBox 10">
            <a:extLst>
              <a:ext uri="{FF2B5EF4-FFF2-40B4-BE49-F238E27FC236}">
                <a16:creationId xmlns:a16="http://schemas.microsoft.com/office/drawing/2014/main" id="{7C5BF4DC-A72E-E26E-A80B-BFBA718D6D2D}"/>
              </a:ext>
            </a:extLst>
          </p:cNvPr>
          <p:cNvSpPr txBox="1"/>
          <p:nvPr/>
        </p:nvSpPr>
        <p:spPr>
          <a:xfrm>
            <a:off x="8678481" y="4843625"/>
            <a:ext cx="1064202" cy="646331"/>
          </a:xfrm>
          <a:prstGeom prst="rect">
            <a:avLst/>
          </a:prstGeom>
          <a:noFill/>
        </p:spPr>
        <p:txBody>
          <a:bodyPr wrap="none" rtlCol="0">
            <a:spAutoFit/>
          </a:bodyPr>
          <a:lstStyle/>
          <a:p>
            <a:r>
              <a:rPr lang="en-US" dirty="0"/>
              <a:t>Process 2</a:t>
            </a:r>
          </a:p>
          <a:p>
            <a:endParaRPr lang="en-IN" dirty="0"/>
          </a:p>
        </p:txBody>
      </p:sp>
    </p:spTree>
    <p:extLst>
      <p:ext uri="{BB962C8B-B14F-4D97-AF65-F5344CB8AC3E}">
        <p14:creationId xmlns:p14="http://schemas.microsoft.com/office/powerpoint/2010/main" val="331137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94EDE2-56FE-6AD3-AC60-4B03B872F66A}"/>
              </a:ext>
            </a:extLst>
          </p:cNvPr>
          <p:cNvSpPr/>
          <p:nvPr/>
        </p:nvSpPr>
        <p:spPr>
          <a:xfrm>
            <a:off x="5007006" y="2050741"/>
            <a:ext cx="559293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N-Tier(app.exe + </a:t>
            </a:r>
            <a:r>
              <a:rPr lang="en-US" dirty="0" err="1"/>
              <a:t>product.dbf</a:t>
            </a:r>
            <a:r>
              <a:rPr lang="en-US" dirty="0"/>
              <a:t>)</a:t>
            </a:r>
            <a:endParaRPr lang="en-IN" dirty="0"/>
          </a:p>
        </p:txBody>
      </p:sp>
      <p:sp>
        <p:nvSpPr>
          <p:cNvPr id="11" name="Rectangle 10">
            <a:extLst>
              <a:ext uri="{FF2B5EF4-FFF2-40B4-BE49-F238E27FC236}">
                <a16:creationId xmlns:a16="http://schemas.microsoft.com/office/drawing/2014/main" id="{EC646490-9D34-8AB3-9833-AEA59DD90CE8}"/>
              </a:ext>
            </a:extLst>
          </p:cNvPr>
          <p:cNvSpPr/>
          <p:nvPr/>
        </p:nvSpPr>
        <p:spPr>
          <a:xfrm>
            <a:off x="5086905" y="3266983"/>
            <a:ext cx="5122415" cy="7989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B2504B1-9C37-7EF6-5EC7-DEF06A4C6FF6}"/>
              </a:ext>
            </a:extLst>
          </p:cNvPr>
          <p:cNvSpPr>
            <a:spLocks noGrp="1"/>
          </p:cNvSpPr>
          <p:nvPr>
            <p:ph idx="1"/>
          </p:nvPr>
        </p:nvSpPr>
        <p:spPr>
          <a:xfrm>
            <a:off x="838200" y="568171"/>
            <a:ext cx="10515600" cy="5608792"/>
          </a:xfrm>
        </p:spPr>
        <p:txBody>
          <a:bodyPr/>
          <a:lstStyle/>
          <a:p>
            <a:r>
              <a:rPr lang="en-US" dirty="0"/>
              <a:t>N-Tier is Extension to 3-tier where Middle Tier is Distributed</a:t>
            </a:r>
            <a:endParaRPr lang="en-IN" dirty="0"/>
          </a:p>
        </p:txBody>
      </p:sp>
      <p:sp>
        <p:nvSpPr>
          <p:cNvPr id="5" name="Rectangle 4">
            <a:extLst>
              <a:ext uri="{FF2B5EF4-FFF2-40B4-BE49-F238E27FC236}">
                <a16:creationId xmlns:a16="http://schemas.microsoft.com/office/drawing/2014/main" id="{3AB171E4-20B6-B8F6-DE83-46170D21CA5B}"/>
              </a:ext>
            </a:extLst>
          </p:cNvPr>
          <p:cNvSpPr/>
          <p:nvPr/>
        </p:nvSpPr>
        <p:spPr>
          <a:xfrm>
            <a:off x="5291092" y="2652203"/>
            <a:ext cx="4829451"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1C66BF3A-A2DF-E711-FAAA-69B523650B95}"/>
              </a:ext>
            </a:extLst>
          </p:cNvPr>
          <p:cNvSpPr/>
          <p:nvPr/>
        </p:nvSpPr>
        <p:spPr>
          <a:xfrm>
            <a:off x="5291092" y="4196920"/>
            <a:ext cx="4759909"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7" name="Rectangle 6">
            <a:extLst>
              <a:ext uri="{FF2B5EF4-FFF2-40B4-BE49-F238E27FC236}">
                <a16:creationId xmlns:a16="http://schemas.microsoft.com/office/drawing/2014/main" id="{64DE3D8F-32E2-CC50-6EEB-6B63C8F3F14D}"/>
              </a:ext>
            </a:extLst>
          </p:cNvPr>
          <p:cNvSpPr/>
          <p:nvPr/>
        </p:nvSpPr>
        <p:spPr>
          <a:xfrm>
            <a:off x="5291092" y="3382140"/>
            <a:ext cx="1393793"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BL(Com Exe)</a:t>
            </a:r>
            <a:endParaRPr lang="en-IN" dirty="0"/>
          </a:p>
        </p:txBody>
      </p:sp>
      <p:sp>
        <p:nvSpPr>
          <p:cNvPr id="8" name="Arrow: Right 7">
            <a:extLst>
              <a:ext uri="{FF2B5EF4-FFF2-40B4-BE49-F238E27FC236}">
                <a16:creationId xmlns:a16="http://schemas.microsoft.com/office/drawing/2014/main" id="{D6B000AC-25DB-F6A5-DDCC-28291293650D}"/>
              </a:ext>
            </a:extLst>
          </p:cNvPr>
          <p:cNvSpPr/>
          <p:nvPr/>
        </p:nvSpPr>
        <p:spPr>
          <a:xfrm>
            <a:off x="2441359" y="2652203"/>
            <a:ext cx="2479829" cy="1054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Computing</a:t>
            </a:r>
            <a:endParaRPr lang="en-IN" dirty="0"/>
          </a:p>
        </p:txBody>
      </p:sp>
      <p:sp>
        <p:nvSpPr>
          <p:cNvPr id="9" name="Rectangle 8">
            <a:extLst>
              <a:ext uri="{FF2B5EF4-FFF2-40B4-BE49-F238E27FC236}">
                <a16:creationId xmlns:a16="http://schemas.microsoft.com/office/drawing/2014/main" id="{CFB17FD3-6F4C-7480-6B82-1307E6DA5EE3}"/>
              </a:ext>
            </a:extLst>
          </p:cNvPr>
          <p:cNvSpPr/>
          <p:nvPr/>
        </p:nvSpPr>
        <p:spPr>
          <a:xfrm>
            <a:off x="6979329" y="3372567"/>
            <a:ext cx="1393793"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BL(Com Exe)</a:t>
            </a:r>
            <a:endParaRPr lang="en-IN" dirty="0"/>
          </a:p>
        </p:txBody>
      </p:sp>
      <p:sp>
        <p:nvSpPr>
          <p:cNvPr id="10" name="Rectangle 9">
            <a:extLst>
              <a:ext uri="{FF2B5EF4-FFF2-40B4-BE49-F238E27FC236}">
                <a16:creationId xmlns:a16="http://schemas.microsoft.com/office/drawing/2014/main" id="{015910E6-1786-B6EC-A56D-27D9C4C4E359}"/>
              </a:ext>
            </a:extLst>
          </p:cNvPr>
          <p:cNvSpPr/>
          <p:nvPr/>
        </p:nvSpPr>
        <p:spPr>
          <a:xfrm>
            <a:off x="8657208" y="3382140"/>
            <a:ext cx="1393793"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BL(Com Exe)</a:t>
            </a:r>
            <a:endParaRPr lang="en-IN" dirty="0"/>
          </a:p>
        </p:txBody>
      </p:sp>
    </p:spTree>
    <p:extLst>
      <p:ext uri="{BB962C8B-B14F-4D97-AF65-F5344CB8AC3E}">
        <p14:creationId xmlns:p14="http://schemas.microsoft.com/office/powerpoint/2010/main" val="184148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ADD6-8250-8194-545A-9F005574194E}"/>
              </a:ext>
            </a:extLst>
          </p:cNvPr>
          <p:cNvSpPr>
            <a:spLocks noGrp="1"/>
          </p:cNvSpPr>
          <p:nvPr>
            <p:ph type="title"/>
          </p:nvPr>
        </p:nvSpPr>
        <p:spPr/>
        <p:txBody>
          <a:bodyPr/>
          <a:lstStyle/>
          <a:p>
            <a:r>
              <a:rPr lang="en-US" dirty="0"/>
              <a:t>Distributed Computing </a:t>
            </a:r>
            <a:endParaRPr lang="en-IN" dirty="0"/>
          </a:p>
        </p:txBody>
      </p:sp>
      <p:sp>
        <p:nvSpPr>
          <p:cNvPr id="3" name="Content Placeholder 2">
            <a:extLst>
              <a:ext uri="{FF2B5EF4-FFF2-40B4-BE49-F238E27FC236}">
                <a16:creationId xmlns:a16="http://schemas.microsoft.com/office/drawing/2014/main" id="{A7F7F9AF-B5BF-B077-D623-DB714FEA9B97}"/>
              </a:ext>
            </a:extLst>
          </p:cNvPr>
          <p:cNvSpPr>
            <a:spLocks noGrp="1"/>
          </p:cNvSpPr>
          <p:nvPr>
            <p:ph idx="1"/>
          </p:nvPr>
        </p:nvSpPr>
        <p:spPr/>
        <p:txBody>
          <a:bodyPr/>
          <a:lstStyle/>
          <a:p>
            <a:r>
              <a:rPr lang="en-US" dirty="0"/>
              <a:t>IPC (Inter-Process communication(light weight RPC)) </a:t>
            </a:r>
          </a:p>
          <a:p>
            <a:pPr lvl="1"/>
            <a:r>
              <a:rPr lang="en-US" dirty="0"/>
              <a:t>DCOM</a:t>
            </a:r>
          </a:p>
          <a:p>
            <a:pPr lvl="1"/>
            <a:r>
              <a:rPr lang="en-US" dirty="0"/>
              <a:t>REMOTING (.NET)</a:t>
            </a:r>
          </a:p>
          <a:p>
            <a:r>
              <a:rPr lang="en-US" dirty="0"/>
              <a:t>RPC</a:t>
            </a:r>
          </a:p>
          <a:p>
            <a:pPr lvl="1"/>
            <a:r>
              <a:rPr lang="en-US" dirty="0"/>
              <a:t>Intranet</a:t>
            </a:r>
          </a:p>
          <a:p>
            <a:pPr lvl="2"/>
            <a:r>
              <a:rPr lang="en-US" dirty="0"/>
              <a:t>DCOM</a:t>
            </a:r>
          </a:p>
          <a:p>
            <a:pPr lvl="2"/>
            <a:r>
              <a:rPr lang="en-US" dirty="0"/>
              <a:t>REMOTING</a:t>
            </a:r>
          </a:p>
          <a:p>
            <a:pPr lvl="2"/>
            <a:r>
              <a:rPr lang="en-US" dirty="0"/>
              <a:t>MSMQ</a:t>
            </a:r>
          </a:p>
          <a:p>
            <a:pPr lvl="1"/>
            <a:r>
              <a:rPr lang="en-US" dirty="0"/>
              <a:t>Internet</a:t>
            </a:r>
          </a:p>
          <a:p>
            <a:pPr lvl="2"/>
            <a:r>
              <a:rPr lang="en-US" dirty="0"/>
              <a:t>ASP.NET Web Service(WEB SERVICE)</a:t>
            </a:r>
          </a:p>
          <a:p>
            <a:pPr lvl="2"/>
            <a:endParaRPr lang="en-US" dirty="0"/>
          </a:p>
          <a:p>
            <a:pPr lvl="1"/>
            <a:endParaRPr lang="en-IN" dirty="0"/>
          </a:p>
        </p:txBody>
      </p:sp>
    </p:spTree>
    <p:extLst>
      <p:ext uri="{BB962C8B-B14F-4D97-AF65-F5344CB8AC3E}">
        <p14:creationId xmlns:p14="http://schemas.microsoft.com/office/powerpoint/2010/main" val="308475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461B-2B9B-7179-E183-90480784A5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D0E232-A682-1551-DF20-77263D62D91D}"/>
              </a:ext>
            </a:extLst>
          </p:cNvPr>
          <p:cNvSpPr>
            <a:spLocks noGrp="1"/>
          </p:cNvSpPr>
          <p:nvPr>
            <p:ph idx="1"/>
          </p:nvPr>
        </p:nvSpPr>
        <p:spPr/>
        <p:txBody>
          <a:bodyPr/>
          <a:lstStyle/>
          <a:p>
            <a:r>
              <a:rPr lang="en-US" dirty="0" err="1"/>
              <a:t>Stdio.h</a:t>
            </a:r>
            <a:r>
              <a:rPr lang="en-US" dirty="0"/>
              <a:t>=&gt;stdio.lib</a:t>
            </a:r>
          </a:p>
          <a:p>
            <a:endParaRPr lang="en-US" dirty="0"/>
          </a:p>
          <a:p>
            <a:r>
              <a:rPr lang="en-US" dirty="0"/>
              <a:t>API =?</a:t>
            </a:r>
            <a:endParaRPr lang="en-IN" dirty="0"/>
          </a:p>
        </p:txBody>
      </p:sp>
    </p:spTree>
    <p:extLst>
      <p:ext uri="{BB962C8B-B14F-4D97-AF65-F5344CB8AC3E}">
        <p14:creationId xmlns:p14="http://schemas.microsoft.com/office/powerpoint/2010/main" val="9081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E735-C3CA-D37B-2E41-237D9985D1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72E7D9-EF3F-A4B8-B8AB-50399A3A6DAE}"/>
              </a:ext>
            </a:extLst>
          </p:cNvPr>
          <p:cNvSpPr>
            <a:spLocks noGrp="1"/>
          </p:cNvSpPr>
          <p:nvPr>
            <p:ph idx="1"/>
          </p:nvPr>
        </p:nvSpPr>
        <p:spPr/>
        <p:txBody>
          <a:bodyPr/>
          <a:lstStyle/>
          <a:p>
            <a:r>
              <a:rPr lang="en-US" dirty="0"/>
              <a:t>Lib</a:t>
            </a:r>
          </a:p>
          <a:p>
            <a:pPr lvl="1"/>
            <a:r>
              <a:rPr lang="en-US" dirty="0"/>
              <a:t>Static</a:t>
            </a:r>
          </a:p>
          <a:p>
            <a:pPr lvl="1"/>
            <a:r>
              <a:rPr lang="en-US" dirty="0"/>
              <a:t>Dynamic</a:t>
            </a:r>
            <a:endParaRPr lang="en-IN" dirty="0"/>
          </a:p>
        </p:txBody>
      </p:sp>
    </p:spTree>
    <p:extLst>
      <p:ext uri="{BB962C8B-B14F-4D97-AF65-F5344CB8AC3E}">
        <p14:creationId xmlns:p14="http://schemas.microsoft.com/office/powerpoint/2010/main" val="42145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F559613-A022-A4A7-A033-EA51D25F7C5F}"/>
              </a:ext>
            </a:extLst>
          </p:cNvPr>
          <p:cNvSpPr/>
          <p:nvPr/>
        </p:nvSpPr>
        <p:spPr>
          <a:xfrm>
            <a:off x="-31811" y="1136016"/>
            <a:ext cx="9463596" cy="19785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FD6FC97-5428-E35F-C7E6-33861247BFC0}"/>
              </a:ext>
            </a:extLst>
          </p:cNvPr>
          <p:cNvSpPr>
            <a:spLocks noGrp="1"/>
          </p:cNvSpPr>
          <p:nvPr>
            <p:ph type="title"/>
          </p:nvPr>
        </p:nvSpPr>
        <p:spPr>
          <a:xfrm>
            <a:off x="179771" y="72132"/>
            <a:ext cx="10515600" cy="975434"/>
          </a:xfrm>
        </p:spPr>
        <p:txBody>
          <a:bodyPr/>
          <a:lstStyle/>
          <a:p>
            <a:r>
              <a:rPr lang="en-US" dirty="0"/>
              <a:t>Complier</a:t>
            </a:r>
            <a:endParaRPr lang="en-IN" dirty="0"/>
          </a:p>
        </p:txBody>
      </p:sp>
      <p:sp>
        <p:nvSpPr>
          <p:cNvPr id="4" name="Rectangle 3">
            <a:extLst>
              <a:ext uri="{FF2B5EF4-FFF2-40B4-BE49-F238E27FC236}">
                <a16:creationId xmlns:a16="http://schemas.microsoft.com/office/drawing/2014/main" id="{DA703750-EB2F-CDB7-6D97-AF97459D56C9}"/>
              </a:ext>
            </a:extLst>
          </p:cNvPr>
          <p:cNvSpPr/>
          <p:nvPr/>
        </p:nvSpPr>
        <p:spPr>
          <a:xfrm>
            <a:off x="314417" y="1315789"/>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1: Check for Syntax &amp; Semantics </a:t>
            </a:r>
            <a:endParaRPr lang="en-IN" dirty="0"/>
          </a:p>
        </p:txBody>
      </p:sp>
      <p:sp>
        <p:nvSpPr>
          <p:cNvPr id="5" name="Arrow: Right 4">
            <a:extLst>
              <a:ext uri="{FF2B5EF4-FFF2-40B4-BE49-F238E27FC236}">
                <a16:creationId xmlns:a16="http://schemas.microsoft.com/office/drawing/2014/main" id="{D412B0A5-9F27-27DD-C276-9F93C333F21E}"/>
              </a:ext>
            </a:extLst>
          </p:cNvPr>
          <p:cNvSpPr/>
          <p:nvPr/>
        </p:nvSpPr>
        <p:spPr>
          <a:xfrm>
            <a:off x="5099483" y="1404565"/>
            <a:ext cx="2530135" cy="48827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 Logic(Your Code)</a:t>
            </a:r>
            <a:endParaRPr lang="en-IN" dirty="0"/>
          </a:p>
        </p:txBody>
      </p:sp>
      <p:sp>
        <p:nvSpPr>
          <p:cNvPr id="6" name="Oval 5">
            <a:extLst>
              <a:ext uri="{FF2B5EF4-FFF2-40B4-BE49-F238E27FC236}">
                <a16:creationId xmlns:a16="http://schemas.microsoft.com/office/drawing/2014/main" id="{1C74DC38-6182-C017-537A-63C2FD264781}"/>
              </a:ext>
            </a:extLst>
          </p:cNvPr>
          <p:cNvSpPr/>
          <p:nvPr/>
        </p:nvSpPr>
        <p:spPr>
          <a:xfrm>
            <a:off x="7638497" y="1565980"/>
            <a:ext cx="1322773" cy="111858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.OBJ</a:t>
            </a:r>
            <a:endParaRPr lang="en-IN" dirty="0"/>
          </a:p>
        </p:txBody>
      </p:sp>
      <p:sp>
        <p:nvSpPr>
          <p:cNvPr id="7" name="Rectangle 6">
            <a:extLst>
              <a:ext uri="{FF2B5EF4-FFF2-40B4-BE49-F238E27FC236}">
                <a16:creationId xmlns:a16="http://schemas.microsoft.com/office/drawing/2014/main" id="{45FE84D1-3ED9-AB41-DBF9-751370FA2F47}"/>
              </a:ext>
            </a:extLst>
          </p:cNvPr>
          <p:cNvSpPr/>
          <p:nvPr/>
        </p:nvSpPr>
        <p:spPr>
          <a:xfrm>
            <a:off x="314416" y="2245725"/>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2: Linking(</a:t>
            </a:r>
            <a:r>
              <a:rPr lang="en-US" dirty="0">
                <a:solidFill>
                  <a:srgbClr val="FFFF00"/>
                </a:solidFill>
              </a:rPr>
              <a:t>Embedded - </a:t>
            </a:r>
            <a:r>
              <a:rPr lang="en-US" dirty="0"/>
              <a:t>)</a:t>
            </a:r>
            <a:endParaRPr lang="en-IN" dirty="0"/>
          </a:p>
        </p:txBody>
      </p:sp>
      <p:sp>
        <p:nvSpPr>
          <p:cNvPr id="8" name="Rectangle 7">
            <a:extLst>
              <a:ext uri="{FF2B5EF4-FFF2-40B4-BE49-F238E27FC236}">
                <a16:creationId xmlns:a16="http://schemas.microsoft.com/office/drawing/2014/main" id="{2848F5F0-D323-B6BD-8BDA-C76A515FDF46}"/>
              </a:ext>
            </a:extLst>
          </p:cNvPr>
          <p:cNvSpPr/>
          <p:nvPr/>
        </p:nvSpPr>
        <p:spPr>
          <a:xfrm>
            <a:off x="3284738" y="-50526"/>
            <a:ext cx="2876365" cy="85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a:t>
            </a:r>
            <a:endParaRPr lang="en-IN" sz="1200" dirty="0"/>
          </a:p>
        </p:txBody>
      </p:sp>
      <p:sp>
        <p:nvSpPr>
          <p:cNvPr id="9" name="Rectangle 8">
            <a:extLst>
              <a:ext uri="{FF2B5EF4-FFF2-40B4-BE49-F238E27FC236}">
                <a16:creationId xmlns:a16="http://schemas.microsoft.com/office/drawing/2014/main" id="{2EAE10C4-8785-4517-D4C9-33C8E6184BD7}"/>
              </a:ext>
            </a:extLst>
          </p:cNvPr>
          <p:cNvSpPr/>
          <p:nvPr/>
        </p:nvSpPr>
        <p:spPr>
          <a:xfrm>
            <a:off x="4428452" y="31788"/>
            <a:ext cx="1500375" cy="291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APP Logic</a:t>
            </a:r>
            <a:endParaRPr lang="en-IN" sz="1200" dirty="0"/>
          </a:p>
        </p:txBody>
      </p:sp>
      <p:sp>
        <p:nvSpPr>
          <p:cNvPr id="10" name="Rectangle 9">
            <a:extLst>
              <a:ext uri="{FF2B5EF4-FFF2-40B4-BE49-F238E27FC236}">
                <a16:creationId xmlns:a16="http://schemas.microsoft.com/office/drawing/2014/main" id="{E6D7B208-BB6F-C7D5-8742-86A6142446CD}"/>
              </a:ext>
            </a:extLst>
          </p:cNvPr>
          <p:cNvSpPr/>
          <p:nvPr/>
        </p:nvSpPr>
        <p:spPr>
          <a:xfrm>
            <a:off x="4492103" y="441889"/>
            <a:ext cx="1500375" cy="291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APP Infra Logic</a:t>
            </a:r>
            <a:endParaRPr lang="en-IN" sz="1200" dirty="0"/>
          </a:p>
        </p:txBody>
      </p:sp>
      <p:sp>
        <p:nvSpPr>
          <p:cNvPr id="11" name="Rectangle 10">
            <a:extLst>
              <a:ext uri="{FF2B5EF4-FFF2-40B4-BE49-F238E27FC236}">
                <a16:creationId xmlns:a16="http://schemas.microsoft.com/office/drawing/2014/main" id="{81530170-51CB-51B4-CCDF-8EAF6884E660}"/>
              </a:ext>
            </a:extLst>
          </p:cNvPr>
          <p:cNvSpPr/>
          <p:nvPr/>
        </p:nvSpPr>
        <p:spPr>
          <a:xfrm>
            <a:off x="4460292" y="1386811"/>
            <a:ext cx="319596" cy="585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en-IN" dirty="0"/>
          </a:p>
        </p:txBody>
      </p:sp>
      <p:sp>
        <p:nvSpPr>
          <p:cNvPr id="12" name="Rectangle 11">
            <a:extLst>
              <a:ext uri="{FF2B5EF4-FFF2-40B4-BE49-F238E27FC236}">
                <a16:creationId xmlns:a16="http://schemas.microsoft.com/office/drawing/2014/main" id="{D100663C-9275-02AB-C3BF-D25D5582585C}"/>
              </a:ext>
            </a:extLst>
          </p:cNvPr>
          <p:cNvSpPr/>
          <p:nvPr/>
        </p:nvSpPr>
        <p:spPr>
          <a:xfrm>
            <a:off x="4341921" y="2245725"/>
            <a:ext cx="621437"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a:t>
            </a:r>
            <a:endParaRPr lang="en-IN" dirty="0"/>
          </a:p>
        </p:txBody>
      </p:sp>
      <p:sp>
        <p:nvSpPr>
          <p:cNvPr id="13" name="Arrow: Right 12">
            <a:extLst>
              <a:ext uri="{FF2B5EF4-FFF2-40B4-BE49-F238E27FC236}">
                <a16:creationId xmlns:a16="http://schemas.microsoft.com/office/drawing/2014/main" id="{2F7DF783-8BDD-672A-5541-07D81FCDE880}"/>
              </a:ext>
            </a:extLst>
          </p:cNvPr>
          <p:cNvSpPr/>
          <p:nvPr/>
        </p:nvSpPr>
        <p:spPr>
          <a:xfrm>
            <a:off x="5099483" y="2295661"/>
            <a:ext cx="2530135"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Updates Code</a:t>
            </a:r>
            <a:endParaRPr lang="en-IN" dirty="0"/>
          </a:p>
        </p:txBody>
      </p:sp>
      <p:sp>
        <p:nvSpPr>
          <p:cNvPr id="14" name="Rectangle 13">
            <a:extLst>
              <a:ext uri="{FF2B5EF4-FFF2-40B4-BE49-F238E27FC236}">
                <a16:creationId xmlns:a16="http://schemas.microsoft.com/office/drawing/2014/main" id="{4AC07868-E653-B026-050D-9BFAC255DAC8}"/>
              </a:ext>
            </a:extLst>
          </p:cNvPr>
          <p:cNvSpPr/>
          <p:nvPr/>
        </p:nvSpPr>
        <p:spPr>
          <a:xfrm>
            <a:off x="9431785" y="594804"/>
            <a:ext cx="2580444" cy="85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3: System Call Mapping( OS Spec Binding)</a:t>
            </a:r>
            <a:endParaRPr lang="en-IN" dirty="0"/>
          </a:p>
        </p:txBody>
      </p:sp>
      <p:sp>
        <p:nvSpPr>
          <p:cNvPr id="21" name="Arrow: Right 20">
            <a:extLst>
              <a:ext uri="{FF2B5EF4-FFF2-40B4-BE49-F238E27FC236}">
                <a16:creationId xmlns:a16="http://schemas.microsoft.com/office/drawing/2014/main" id="{A7426DD7-2B69-DA06-00A0-5660721DF798}"/>
              </a:ext>
            </a:extLst>
          </p:cNvPr>
          <p:cNvSpPr/>
          <p:nvPr/>
        </p:nvSpPr>
        <p:spPr>
          <a:xfrm>
            <a:off x="9578267" y="1704185"/>
            <a:ext cx="1723007"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Code</a:t>
            </a:r>
            <a:endParaRPr lang="en-IN" dirty="0"/>
          </a:p>
        </p:txBody>
      </p:sp>
      <p:sp>
        <p:nvSpPr>
          <p:cNvPr id="22" name="Oval 21">
            <a:extLst>
              <a:ext uri="{FF2B5EF4-FFF2-40B4-BE49-F238E27FC236}">
                <a16:creationId xmlns:a16="http://schemas.microsoft.com/office/drawing/2014/main" id="{C2BF3735-4D45-0955-BF98-F9535EC31805}"/>
              </a:ext>
            </a:extLst>
          </p:cNvPr>
          <p:cNvSpPr/>
          <p:nvPr/>
        </p:nvSpPr>
        <p:spPr>
          <a:xfrm>
            <a:off x="10107968" y="2192460"/>
            <a:ext cx="1825104" cy="9220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.EXE(Static)</a:t>
            </a:r>
            <a:endParaRPr lang="en-IN" dirty="0"/>
          </a:p>
        </p:txBody>
      </p:sp>
      <p:pic>
        <p:nvPicPr>
          <p:cNvPr id="3" name="Audio 2">
            <a:hlinkClick r:id="" action="ppaction://media"/>
            <a:extLst>
              <a:ext uri="{FF2B5EF4-FFF2-40B4-BE49-F238E27FC236}">
                <a16:creationId xmlns:a16="http://schemas.microsoft.com/office/drawing/2014/main" id="{DCDF0EC9-814E-2046-2B4B-02139B1D82D2}"/>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426954177"/>
      </p:ext>
    </p:extLst>
  </p:cSld>
  <p:clrMapOvr>
    <a:masterClrMapping/>
  </p:clrMapOvr>
  <mc:AlternateContent xmlns:mc="http://schemas.openxmlformats.org/markup-compatibility/2006" xmlns:p14="http://schemas.microsoft.com/office/powerpoint/2010/main">
    <mc:Choice Requires="p14">
      <p:transition spd="med" p14:dur="700" advTm="2503">
        <p:fade/>
      </p:transition>
    </mc:Choice>
    <mc:Fallback xmlns="">
      <p:transition spd="med" advTm="250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04AF-F1F3-99C7-A903-C54F96749D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F61A37-5B34-8FD4-38CD-8F3D116F1D1B}"/>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3C8A0060-7A5A-EDE5-1FF9-B33B25E20583}"/>
              </a:ext>
            </a:extLst>
          </p:cNvPr>
          <p:cNvSpPr/>
          <p:nvPr/>
        </p:nvSpPr>
        <p:spPr>
          <a:xfrm>
            <a:off x="-31811" y="3544497"/>
            <a:ext cx="9463596" cy="197851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E76E595-50BF-F0F9-D675-94990B2F2ECC}"/>
              </a:ext>
            </a:extLst>
          </p:cNvPr>
          <p:cNvSpPr/>
          <p:nvPr/>
        </p:nvSpPr>
        <p:spPr>
          <a:xfrm>
            <a:off x="314417" y="3724270"/>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1: Check for Syntax &amp; Semantics </a:t>
            </a:r>
            <a:endParaRPr lang="en-IN" dirty="0"/>
          </a:p>
        </p:txBody>
      </p:sp>
      <p:sp>
        <p:nvSpPr>
          <p:cNvPr id="6" name="Arrow: Right 5">
            <a:extLst>
              <a:ext uri="{FF2B5EF4-FFF2-40B4-BE49-F238E27FC236}">
                <a16:creationId xmlns:a16="http://schemas.microsoft.com/office/drawing/2014/main" id="{CE0B08BC-EC8B-1615-44DB-104409D0B634}"/>
              </a:ext>
            </a:extLst>
          </p:cNvPr>
          <p:cNvSpPr/>
          <p:nvPr/>
        </p:nvSpPr>
        <p:spPr>
          <a:xfrm>
            <a:off x="5099483" y="3813046"/>
            <a:ext cx="2530135" cy="48827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 Logic(Your Code)</a:t>
            </a:r>
            <a:endParaRPr lang="en-IN" dirty="0"/>
          </a:p>
        </p:txBody>
      </p:sp>
      <p:sp>
        <p:nvSpPr>
          <p:cNvPr id="7" name="Oval 6">
            <a:extLst>
              <a:ext uri="{FF2B5EF4-FFF2-40B4-BE49-F238E27FC236}">
                <a16:creationId xmlns:a16="http://schemas.microsoft.com/office/drawing/2014/main" id="{340CD080-8EF7-4D99-503F-85574AF37111}"/>
              </a:ext>
            </a:extLst>
          </p:cNvPr>
          <p:cNvSpPr/>
          <p:nvPr/>
        </p:nvSpPr>
        <p:spPr>
          <a:xfrm>
            <a:off x="7638497" y="3974461"/>
            <a:ext cx="1322773" cy="111858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.OBJ</a:t>
            </a:r>
            <a:endParaRPr lang="en-IN" dirty="0"/>
          </a:p>
        </p:txBody>
      </p:sp>
      <p:sp>
        <p:nvSpPr>
          <p:cNvPr id="8" name="Rectangle 7">
            <a:extLst>
              <a:ext uri="{FF2B5EF4-FFF2-40B4-BE49-F238E27FC236}">
                <a16:creationId xmlns:a16="http://schemas.microsoft.com/office/drawing/2014/main" id="{DCA70BE9-632F-6C3A-F109-A1F1AAAE9231}"/>
              </a:ext>
            </a:extLst>
          </p:cNvPr>
          <p:cNvSpPr/>
          <p:nvPr/>
        </p:nvSpPr>
        <p:spPr>
          <a:xfrm>
            <a:off x="314416" y="4654206"/>
            <a:ext cx="3764133"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2: Linking(</a:t>
            </a:r>
            <a:r>
              <a:rPr lang="en-US" dirty="0">
                <a:solidFill>
                  <a:srgbClr val="FFFF00"/>
                </a:solidFill>
              </a:rPr>
              <a:t>Truly Linking- Holds Reference to DLL</a:t>
            </a:r>
            <a:r>
              <a:rPr lang="en-US" dirty="0"/>
              <a:t>)</a:t>
            </a:r>
            <a:endParaRPr lang="en-IN" dirty="0"/>
          </a:p>
        </p:txBody>
      </p:sp>
      <p:sp>
        <p:nvSpPr>
          <p:cNvPr id="9" name="Rectangle 8">
            <a:extLst>
              <a:ext uri="{FF2B5EF4-FFF2-40B4-BE49-F238E27FC236}">
                <a16:creationId xmlns:a16="http://schemas.microsoft.com/office/drawing/2014/main" id="{ADC0ED7D-7E21-5685-D9B1-270173B4902E}"/>
              </a:ext>
            </a:extLst>
          </p:cNvPr>
          <p:cNvSpPr/>
          <p:nvPr/>
        </p:nvSpPr>
        <p:spPr>
          <a:xfrm>
            <a:off x="4460292" y="3795292"/>
            <a:ext cx="319596" cy="585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en-IN" dirty="0"/>
          </a:p>
        </p:txBody>
      </p:sp>
      <p:sp>
        <p:nvSpPr>
          <p:cNvPr id="10" name="Rectangle 9">
            <a:extLst>
              <a:ext uri="{FF2B5EF4-FFF2-40B4-BE49-F238E27FC236}">
                <a16:creationId xmlns:a16="http://schemas.microsoft.com/office/drawing/2014/main" id="{6A589F07-BE90-2377-4275-EF088E180A01}"/>
              </a:ext>
            </a:extLst>
          </p:cNvPr>
          <p:cNvSpPr/>
          <p:nvPr/>
        </p:nvSpPr>
        <p:spPr>
          <a:xfrm>
            <a:off x="4341921" y="4654206"/>
            <a:ext cx="621437"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t>
            </a:r>
            <a:endParaRPr lang="en-IN" dirty="0"/>
          </a:p>
        </p:txBody>
      </p:sp>
      <p:sp>
        <p:nvSpPr>
          <p:cNvPr id="11" name="Arrow: Right 10">
            <a:extLst>
              <a:ext uri="{FF2B5EF4-FFF2-40B4-BE49-F238E27FC236}">
                <a16:creationId xmlns:a16="http://schemas.microsoft.com/office/drawing/2014/main" id="{33DA1A2E-6DAB-F0A5-38BD-80745CDA495C}"/>
              </a:ext>
            </a:extLst>
          </p:cNvPr>
          <p:cNvSpPr/>
          <p:nvPr/>
        </p:nvSpPr>
        <p:spPr>
          <a:xfrm>
            <a:off x="5099483" y="4704142"/>
            <a:ext cx="2530135"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Reference</a:t>
            </a:r>
            <a:endParaRPr lang="en-IN" dirty="0"/>
          </a:p>
        </p:txBody>
      </p:sp>
      <p:sp>
        <p:nvSpPr>
          <p:cNvPr id="12" name="Arrow: Right 11">
            <a:extLst>
              <a:ext uri="{FF2B5EF4-FFF2-40B4-BE49-F238E27FC236}">
                <a16:creationId xmlns:a16="http://schemas.microsoft.com/office/drawing/2014/main" id="{6C606515-ABD2-A114-1D52-662988E69F7D}"/>
              </a:ext>
            </a:extLst>
          </p:cNvPr>
          <p:cNvSpPr/>
          <p:nvPr/>
        </p:nvSpPr>
        <p:spPr>
          <a:xfrm>
            <a:off x="9446581" y="4473711"/>
            <a:ext cx="1322773" cy="565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MLC</a:t>
            </a:r>
            <a:endParaRPr lang="en-IN" dirty="0"/>
          </a:p>
        </p:txBody>
      </p:sp>
      <p:sp>
        <p:nvSpPr>
          <p:cNvPr id="13" name="Oval 12">
            <a:extLst>
              <a:ext uri="{FF2B5EF4-FFF2-40B4-BE49-F238E27FC236}">
                <a16:creationId xmlns:a16="http://schemas.microsoft.com/office/drawing/2014/main" id="{5E8AB1C9-C4EE-7D5E-E243-DD02D28AE686}"/>
              </a:ext>
            </a:extLst>
          </p:cNvPr>
          <p:cNvSpPr/>
          <p:nvPr/>
        </p:nvSpPr>
        <p:spPr>
          <a:xfrm>
            <a:off x="9695157" y="5153815"/>
            <a:ext cx="2058877" cy="56595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InvApp.EXE</a:t>
            </a:r>
            <a:endParaRPr lang="en-IN" dirty="0"/>
          </a:p>
        </p:txBody>
      </p:sp>
      <p:sp>
        <p:nvSpPr>
          <p:cNvPr id="14" name="Rectangle 13">
            <a:extLst>
              <a:ext uri="{FF2B5EF4-FFF2-40B4-BE49-F238E27FC236}">
                <a16:creationId xmlns:a16="http://schemas.microsoft.com/office/drawing/2014/main" id="{A9FC37E7-5928-2524-BB7E-A91547C73D77}"/>
              </a:ext>
            </a:extLst>
          </p:cNvPr>
          <p:cNvSpPr/>
          <p:nvPr/>
        </p:nvSpPr>
        <p:spPr>
          <a:xfrm>
            <a:off x="9730298" y="3367695"/>
            <a:ext cx="2580444" cy="85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Step 3: System Call Mapping( OS Spec Binding)</a:t>
            </a:r>
            <a:endParaRPr lang="en-IN" dirty="0"/>
          </a:p>
        </p:txBody>
      </p:sp>
      <p:sp>
        <p:nvSpPr>
          <p:cNvPr id="15" name="Oval 14">
            <a:extLst>
              <a:ext uri="{FF2B5EF4-FFF2-40B4-BE49-F238E27FC236}">
                <a16:creationId xmlns:a16="http://schemas.microsoft.com/office/drawing/2014/main" id="{1DAF3062-EE69-4722-86D3-B83FF07E4BA6}"/>
              </a:ext>
            </a:extLst>
          </p:cNvPr>
          <p:cNvSpPr/>
          <p:nvPr/>
        </p:nvSpPr>
        <p:spPr>
          <a:xfrm>
            <a:off x="9737327" y="5935926"/>
            <a:ext cx="2260107" cy="4881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Invoice.DLL</a:t>
            </a:r>
            <a:endParaRPr lang="en-IN" dirty="0"/>
          </a:p>
        </p:txBody>
      </p:sp>
      <p:sp>
        <p:nvSpPr>
          <p:cNvPr id="16" name="Oval 15">
            <a:extLst>
              <a:ext uri="{FF2B5EF4-FFF2-40B4-BE49-F238E27FC236}">
                <a16:creationId xmlns:a16="http://schemas.microsoft.com/office/drawing/2014/main" id="{E59C3B26-02CA-1834-69A4-5BACE274D95E}"/>
              </a:ext>
            </a:extLst>
          </p:cNvPr>
          <p:cNvSpPr/>
          <p:nvPr/>
        </p:nvSpPr>
        <p:spPr>
          <a:xfrm>
            <a:off x="7420256" y="5921430"/>
            <a:ext cx="2260107" cy="48819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Runtime</a:t>
            </a:r>
            <a:endParaRPr lang="en-IN" dirty="0"/>
          </a:p>
        </p:txBody>
      </p:sp>
      <p:pic>
        <p:nvPicPr>
          <p:cNvPr id="17" name="Audio 16">
            <a:hlinkClick r:id="" action="ppaction://media"/>
            <a:extLst>
              <a:ext uri="{FF2B5EF4-FFF2-40B4-BE49-F238E27FC236}">
                <a16:creationId xmlns:a16="http://schemas.microsoft.com/office/drawing/2014/main" id="{BC80D7E8-3E92-4C0C-8867-252EA03AACF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605224771"/>
      </p:ext>
    </p:extLst>
  </p:cSld>
  <p:clrMapOvr>
    <a:masterClrMapping/>
  </p:clrMapOvr>
  <mc:AlternateContent xmlns:mc="http://schemas.openxmlformats.org/markup-compatibility/2006" xmlns:p14="http://schemas.microsoft.com/office/powerpoint/2010/main">
    <mc:Choice Requires="p14">
      <p:transition spd="slow" p14:dur="2000" advTm="8340"/>
    </mc:Choice>
    <mc:Fallback xmlns="">
      <p:transition spd="slow" advTm="8340"/>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17"/>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596E-5885-47FF-E9FA-B83386372479}"/>
              </a:ext>
            </a:extLst>
          </p:cNvPr>
          <p:cNvSpPr>
            <a:spLocks noGrp="1"/>
          </p:cNvSpPr>
          <p:nvPr>
            <p:ph type="title"/>
          </p:nvPr>
        </p:nvSpPr>
        <p:spPr/>
        <p:txBody>
          <a:bodyPr/>
          <a:lstStyle/>
          <a:p>
            <a:r>
              <a:rPr lang="en-US" dirty="0" err="1"/>
              <a:t>.Net</a:t>
            </a:r>
            <a:r>
              <a:rPr lang="en-US" dirty="0"/>
              <a:t> Framework</a:t>
            </a:r>
            <a:endParaRPr lang="en-IN" dirty="0"/>
          </a:p>
        </p:txBody>
      </p:sp>
      <p:sp>
        <p:nvSpPr>
          <p:cNvPr id="3" name="Content Placeholder 2">
            <a:extLst>
              <a:ext uri="{FF2B5EF4-FFF2-40B4-BE49-F238E27FC236}">
                <a16:creationId xmlns:a16="http://schemas.microsoft.com/office/drawing/2014/main" id="{3ED0DBCB-F7AB-1C93-7F6F-0230EDE8F52C}"/>
              </a:ext>
            </a:extLst>
          </p:cNvPr>
          <p:cNvSpPr>
            <a:spLocks noGrp="1"/>
          </p:cNvSpPr>
          <p:nvPr>
            <p:ph idx="1"/>
          </p:nvPr>
        </p:nvSpPr>
        <p:spPr/>
        <p:txBody>
          <a:bodyPr/>
          <a:lstStyle/>
          <a:p>
            <a:r>
              <a:rPr lang="en-IN" dirty="0"/>
              <a:t>Framework</a:t>
            </a:r>
          </a:p>
          <a:p>
            <a:pPr lvl="1"/>
            <a:r>
              <a:rPr lang="en-IN" dirty="0"/>
              <a:t>Infra</a:t>
            </a:r>
          </a:p>
          <a:p>
            <a:r>
              <a:rPr lang="en-IN" dirty="0">
                <a:solidFill>
                  <a:srgbClr val="FF0000"/>
                </a:solidFill>
              </a:rPr>
              <a:t>Intra</a:t>
            </a:r>
            <a:r>
              <a:rPr lang="en-IN" dirty="0"/>
              <a:t>net and </a:t>
            </a:r>
            <a:r>
              <a:rPr lang="en-IN" dirty="0">
                <a:solidFill>
                  <a:srgbClr val="FF0000"/>
                </a:solidFill>
              </a:rPr>
              <a:t>Inter</a:t>
            </a:r>
            <a:r>
              <a:rPr lang="en-IN" dirty="0"/>
              <a:t>net framework</a:t>
            </a:r>
          </a:p>
          <a:p>
            <a:pPr lvl="1"/>
            <a:r>
              <a:rPr lang="en-IN" dirty="0">
                <a:solidFill>
                  <a:srgbClr val="FF0000"/>
                </a:solidFill>
              </a:rPr>
              <a:t>.</a:t>
            </a:r>
            <a:r>
              <a:rPr lang="en-IN" dirty="0"/>
              <a:t>NET Framework</a:t>
            </a:r>
          </a:p>
          <a:p>
            <a:endParaRPr lang="en-IN" dirty="0"/>
          </a:p>
        </p:txBody>
      </p:sp>
    </p:spTree>
    <p:extLst>
      <p:ext uri="{BB962C8B-B14F-4D97-AF65-F5344CB8AC3E}">
        <p14:creationId xmlns:p14="http://schemas.microsoft.com/office/powerpoint/2010/main" val="337526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A0A3-D4E2-39EC-A507-9931984BE36F}"/>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F68694E6-8597-8DA8-E9D7-D30F96185484}"/>
              </a:ext>
            </a:extLst>
          </p:cNvPr>
          <p:cNvSpPr/>
          <p:nvPr/>
        </p:nvSpPr>
        <p:spPr>
          <a:xfrm>
            <a:off x="1118586" y="3480047"/>
            <a:ext cx="3178205" cy="34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H/W</a:t>
            </a:r>
            <a:endParaRPr lang="en-IN" dirty="0"/>
          </a:p>
        </p:txBody>
      </p:sp>
      <p:sp>
        <p:nvSpPr>
          <p:cNvPr id="6" name="Rectangle 5">
            <a:extLst>
              <a:ext uri="{FF2B5EF4-FFF2-40B4-BE49-F238E27FC236}">
                <a16:creationId xmlns:a16="http://schemas.microsoft.com/office/drawing/2014/main" id="{52F7851D-8C0F-5B9C-3F7C-D077F9534017}"/>
              </a:ext>
            </a:extLst>
          </p:cNvPr>
          <p:cNvSpPr/>
          <p:nvPr/>
        </p:nvSpPr>
        <p:spPr>
          <a:xfrm>
            <a:off x="1118586" y="3081568"/>
            <a:ext cx="3178205" cy="34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endParaRPr lang="en-IN" dirty="0"/>
          </a:p>
        </p:txBody>
      </p:sp>
      <p:sp>
        <p:nvSpPr>
          <p:cNvPr id="7" name="Rectangle 6">
            <a:extLst>
              <a:ext uri="{FF2B5EF4-FFF2-40B4-BE49-F238E27FC236}">
                <a16:creationId xmlns:a16="http://schemas.microsoft.com/office/drawing/2014/main" id="{5F0FD509-243E-A5D9-6591-9E036CE3982A}"/>
              </a:ext>
            </a:extLst>
          </p:cNvPr>
          <p:cNvSpPr/>
          <p:nvPr/>
        </p:nvSpPr>
        <p:spPr>
          <a:xfrm>
            <a:off x="1118586" y="2223856"/>
            <a:ext cx="3178205" cy="34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8" name="Rectangle 7">
            <a:extLst>
              <a:ext uri="{FF2B5EF4-FFF2-40B4-BE49-F238E27FC236}">
                <a16:creationId xmlns:a16="http://schemas.microsoft.com/office/drawing/2014/main" id="{667507DC-5675-E0EC-0385-59C04EEAFAF2}"/>
              </a:ext>
            </a:extLst>
          </p:cNvPr>
          <p:cNvSpPr/>
          <p:nvPr/>
        </p:nvSpPr>
        <p:spPr>
          <a:xfrm>
            <a:off x="905522" y="2652712"/>
            <a:ext cx="3577701" cy="3462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.NET Framework</a:t>
            </a:r>
            <a:endParaRPr lang="en-IN" dirty="0"/>
          </a:p>
        </p:txBody>
      </p:sp>
    </p:spTree>
    <p:extLst>
      <p:ext uri="{BB962C8B-B14F-4D97-AF65-F5344CB8AC3E}">
        <p14:creationId xmlns:p14="http://schemas.microsoft.com/office/powerpoint/2010/main" val="345391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1" y="228601"/>
            <a:ext cx="8570913" cy="1298575"/>
          </a:xfrm>
        </p:spPr>
        <p:txBody>
          <a:bodyPr/>
          <a:lstStyle/>
          <a:p>
            <a:pPr eaLnBrk="1" hangingPunct="1"/>
            <a:r>
              <a:rPr lang="en-US" sz="3400"/>
              <a:t>.NET Frameworks and the</a:t>
            </a:r>
            <a:br>
              <a:rPr lang="en-US" sz="3400"/>
            </a:br>
            <a:r>
              <a:rPr lang="en-US" sz="3400"/>
              <a:t>Common Language Runtime</a:t>
            </a:r>
          </a:p>
        </p:txBody>
      </p:sp>
      <p:sp>
        <p:nvSpPr>
          <p:cNvPr id="48131" name="Rectangle 3"/>
          <p:cNvSpPr>
            <a:spLocks noChangeArrowheads="1"/>
          </p:cNvSpPr>
          <p:nvPr/>
        </p:nvSpPr>
        <p:spPr bwMode="auto">
          <a:xfrm rot="16200000" flipH="1">
            <a:off x="3291682" y="3612357"/>
            <a:ext cx="1295400" cy="2484437"/>
          </a:xfrm>
          <a:prstGeom prst="rect">
            <a:avLst/>
          </a:prstGeom>
          <a:gradFill rotWithShape="0">
            <a:gsLst>
              <a:gs pos="0">
                <a:srgbClr val="009999">
                  <a:gamma/>
                  <a:shade val="46275"/>
                  <a:invGamma/>
                </a:srgbClr>
              </a:gs>
              <a:gs pos="100000">
                <a:srgbClr val="009999"/>
              </a:gs>
            </a:gsLst>
            <a:lin ang="2700000" scaled="1"/>
          </a:gradFill>
          <a:ln w="50800">
            <a:solidFill>
              <a:srgbClr val="FFFF00"/>
            </a:solidFill>
            <a:miter lim="800000"/>
            <a:headEnd/>
            <a:tailEnd/>
          </a:ln>
          <a:effectLst>
            <a:prstShdw prst="shdw18" dist="17961" dir="13500000">
              <a:srgbClr val="FFFF00">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.NET </a:t>
            </a:r>
            <a:br>
              <a:rPr lang="en-US" sz="2500" b="1">
                <a:solidFill>
                  <a:srgbClr val="FDFBB3"/>
                </a:solidFill>
                <a:effectLst>
                  <a:outerShdw blurRad="38100" dist="38100" dir="2700000" algn="tl">
                    <a:srgbClr val="000000"/>
                  </a:outerShdw>
                </a:effectLst>
                <a:latin typeface="Arial Narrow" pitchFamily="34" charset="0"/>
              </a:rPr>
            </a:br>
            <a:r>
              <a:rPr lang="en-US" sz="2500" b="1">
                <a:solidFill>
                  <a:srgbClr val="FDFBB3"/>
                </a:solidFill>
                <a:effectLst>
                  <a:outerShdw blurRad="38100" dist="38100" dir="2700000" algn="tl">
                    <a:srgbClr val="000000"/>
                  </a:outerShdw>
                </a:effectLst>
                <a:latin typeface="Arial Narrow" pitchFamily="34" charset="0"/>
              </a:rPr>
              <a:t>Framework</a:t>
            </a:r>
          </a:p>
        </p:txBody>
      </p:sp>
      <p:sp>
        <p:nvSpPr>
          <p:cNvPr id="48132" name="Rectangle 4"/>
          <p:cNvSpPr>
            <a:spLocks noChangeArrowheads="1"/>
          </p:cNvSpPr>
          <p:nvPr/>
        </p:nvSpPr>
        <p:spPr bwMode="auto">
          <a:xfrm rot="16200000" flipH="1">
            <a:off x="3565526" y="4694238"/>
            <a:ext cx="777875" cy="2514600"/>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Windows </a:t>
            </a:r>
            <a:br>
              <a:rPr lang="en-US" sz="2500" b="1">
                <a:solidFill>
                  <a:srgbClr val="FDFBB3"/>
                </a:solidFill>
                <a:effectLst>
                  <a:outerShdw blurRad="38100" dist="38100" dir="2700000" algn="tl">
                    <a:srgbClr val="000000"/>
                  </a:outerShdw>
                </a:effectLst>
                <a:latin typeface="Arial Narrow" pitchFamily="34" charset="0"/>
              </a:rPr>
            </a:br>
            <a:r>
              <a:rPr lang="en-US" sz="2500" b="1">
                <a:solidFill>
                  <a:srgbClr val="FDFBB3"/>
                </a:solidFill>
                <a:effectLst>
                  <a:outerShdw blurRad="38100" dist="38100" dir="2700000" algn="tl">
                    <a:srgbClr val="000000"/>
                  </a:outerShdw>
                </a:effectLst>
                <a:latin typeface="Arial Narrow" pitchFamily="34" charset="0"/>
              </a:rPr>
              <a:t>CE, ME, 2000, .NET</a:t>
            </a:r>
          </a:p>
        </p:txBody>
      </p:sp>
      <p:grpSp>
        <p:nvGrpSpPr>
          <p:cNvPr id="25605" name="Group 5"/>
          <p:cNvGrpSpPr>
            <a:grpSpLocks/>
          </p:cNvGrpSpPr>
          <p:nvPr/>
        </p:nvGrpSpPr>
        <p:grpSpPr bwMode="auto">
          <a:xfrm>
            <a:off x="2667000" y="1676400"/>
            <a:ext cx="7473950" cy="3810000"/>
            <a:chOff x="720" y="1056"/>
            <a:chExt cx="4708" cy="2400"/>
          </a:xfrm>
        </p:grpSpPr>
        <p:pic>
          <p:nvPicPr>
            <p:cNvPr id="25606" name="Picture 6"/>
            <p:cNvPicPr>
              <a:picLocks noChangeAspect="1" noChangeArrowheads="1"/>
            </p:cNvPicPr>
            <p:nvPr/>
          </p:nvPicPr>
          <p:blipFill>
            <a:blip r:embed="rId3"/>
            <a:srcRect/>
            <a:stretch>
              <a:fillRect/>
            </a:stretch>
          </p:blipFill>
          <p:spPr bwMode="auto">
            <a:xfrm>
              <a:off x="720" y="1056"/>
              <a:ext cx="4675" cy="2400"/>
            </a:xfrm>
            <a:prstGeom prst="rect">
              <a:avLst/>
            </a:prstGeom>
            <a:noFill/>
            <a:ln w="12700">
              <a:noFill/>
              <a:miter lim="800000"/>
              <a:headEnd type="none" w="sm" len="sm"/>
              <a:tailEnd type="none" w="sm" len="sm"/>
            </a:ln>
          </p:spPr>
        </p:pic>
        <p:grpSp>
          <p:nvGrpSpPr>
            <p:cNvPr id="25607" name="Group 7"/>
            <p:cNvGrpSpPr>
              <a:grpSpLocks/>
            </p:cNvGrpSpPr>
            <p:nvPr/>
          </p:nvGrpSpPr>
          <p:grpSpPr bwMode="auto">
            <a:xfrm>
              <a:off x="2448" y="1056"/>
              <a:ext cx="2980" cy="1847"/>
              <a:chOff x="2448" y="768"/>
              <a:chExt cx="2980" cy="1847"/>
            </a:xfrm>
          </p:grpSpPr>
          <p:sp>
            <p:nvSpPr>
              <p:cNvPr id="48136" name="Rectangle 8"/>
              <p:cNvSpPr>
                <a:spLocks noChangeArrowheads="1"/>
              </p:cNvSpPr>
              <p:nvPr/>
            </p:nvSpPr>
            <p:spPr bwMode="auto">
              <a:xfrm>
                <a:off x="2448" y="768"/>
                <a:ext cx="2980" cy="1847"/>
              </a:xfrm>
              <a:prstGeom prst="rect">
                <a:avLst/>
              </a:prstGeom>
              <a:gradFill rotWithShape="0">
                <a:gsLst>
                  <a:gs pos="0">
                    <a:schemeClr val="hlink">
                      <a:gamma/>
                      <a:shade val="46275"/>
                      <a:invGamma/>
                    </a:schemeClr>
                  </a:gs>
                  <a:gs pos="100000">
                    <a:schemeClr val="hlink"/>
                  </a:gs>
                </a:gsLst>
                <a:lin ang="5400000" scaled="1"/>
              </a:gradFill>
              <a:ln w="9525">
                <a:solidFill>
                  <a:schemeClr val="bg2"/>
                </a:solidFill>
                <a:miter lim="800000"/>
                <a:headEnd/>
                <a:tailEnd/>
              </a:ln>
              <a:effectLst>
                <a:prstShdw prst="shdw18" dist="17961" dir="13500000">
                  <a:schemeClr val="bg2">
                    <a:gamma/>
                    <a:shade val="60000"/>
                    <a:invGamma/>
                  </a:schemeClr>
                </a:prstShdw>
              </a:effectLst>
            </p:spPr>
            <p:txBody>
              <a:bodyPr wrap="none" anchor="ctr"/>
              <a:lstStyle/>
              <a:p>
                <a:pPr>
                  <a:defRPr/>
                </a:pPr>
                <a:endParaRPr lang="en-US"/>
              </a:p>
            </p:txBody>
          </p:sp>
          <p:sp>
            <p:nvSpPr>
              <p:cNvPr id="25609" name="Rectangle 9"/>
              <p:cNvSpPr>
                <a:spLocks noChangeArrowheads="1"/>
              </p:cNvSpPr>
              <p:nvPr/>
            </p:nvSpPr>
            <p:spPr bwMode="auto">
              <a:xfrm>
                <a:off x="2490" y="2100"/>
                <a:ext cx="2896" cy="43"/>
              </a:xfrm>
              <a:prstGeom prst="rect">
                <a:avLst/>
              </a:prstGeom>
              <a:solidFill>
                <a:schemeClr val="bg2"/>
              </a:solidFill>
              <a:ln w="9525">
                <a:solidFill>
                  <a:schemeClr val="bg2"/>
                </a:solidFill>
                <a:miter lim="800000"/>
                <a:headEnd/>
                <a:tailEnd/>
              </a:ln>
            </p:spPr>
            <p:txBody>
              <a:bodyPr wrap="none" anchor="ctr"/>
              <a:lstStyle/>
              <a:p>
                <a:endParaRPr lang="en-US"/>
              </a:p>
            </p:txBody>
          </p:sp>
          <p:sp>
            <p:nvSpPr>
              <p:cNvPr id="48138" name="Rectangle 10"/>
              <p:cNvSpPr>
                <a:spLocks noChangeArrowheads="1"/>
              </p:cNvSpPr>
              <p:nvPr/>
            </p:nvSpPr>
            <p:spPr bwMode="auto">
              <a:xfrm rot="16200000" flipH="1">
                <a:off x="3797" y="468"/>
                <a:ext cx="281" cy="2896"/>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Base Classes</a:t>
                </a:r>
              </a:p>
            </p:txBody>
          </p:sp>
          <p:sp>
            <p:nvSpPr>
              <p:cNvPr id="48139" name="Rectangle 11"/>
              <p:cNvSpPr>
                <a:spLocks noChangeArrowheads="1"/>
              </p:cNvSpPr>
              <p:nvPr/>
            </p:nvSpPr>
            <p:spPr bwMode="auto">
              <a:xfrm rot="16200000" flipH="1">
                <a:off x="3802" y="138"/>
                <a:ext cx="271" cy="2896"/>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Data &amp; XML</a:t>
                </a:r>
              </a:p>
            </p:txBody>
          </p:sp>
          <p:sp>
            <p:nvSpPr>
              <p:cNvPr id="48140" name="Rectangle 12"/>
              <p:cNvSpPr>
                <a:spLocks noChangeArrowheads="1"/>
              </p:cNvSpPr>
              <p:nvPr/>
            </p:nvSpPr>
            <p:spPr bwMode="auto">
              <a:xfrm rot="5400000" flipV="1">
                <a:off x="4392" y="408"/>
                <a:ext cx="576" cy="1392"/>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Win Forms/</a:t>
                </a:r>
              </a:p>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Console </a:t>
                </a:r>
              </a:p>
            </p:txBody>
          </p:sp>
          <p:sp>
            <p:nvSpPr>
              <p:cNvPr id="48141" name="Rectangle 13"/>
              <p:cNvSpPr>
                <a:spLocks noChangeArrowheads="1"/>
              </p:cNvSpPr>
              <p:nvPr/>
            </p:nvSpPr>
            <p:spPr bwMode="auto">
              <a:xfrm rot="16200000" flipH="1">
                <a:off x="3738" y="938"/>
                <a:ext cx="399" cy="2896"/>
              </a:xfrm>
              <a:prstGeom prst="rect">
                <a:avLst/>
              </a:prstGeom>
              <a:gradFill rotWithShape="0">
                <a:gsLst>
                  <a:gs pos="0">
                    <a:srgbClr val="009999">
                      <a:gamma/>
                      <a:shade val="46275"/>
                      <a:invGamma/>
                    </a:srgbClr>
                  </a:gs>
                  <a:gs pos="100000">
                    <a:srgbClr val="009999"/>
                  </a:gs>
                </a:gsLst>
                <a:lin ang="2700000" scaled="1"/>
              </a:gradFill>
              <a:ln w="44450">
                <a:solidFill>
                  <a:srgbClr val="FFFF00"/>
                </a:solidFill>
                <a:miter lim="800000"/>
                <a:headEnd/>
                <a:tailEnd/>
              </a:ln>
              <a:effectLst>
                <a:prstShdw prst="shdw18" dist="17961" dir="13500000">
                  <a:srgbClr val="FFFF00">
                    <a:gamma/>
                    <a:shade val="60000"/>
                    <a:invGamma/>
                  </a:srgbClr>
                </a:prstShdw>
              </a:effectLst>
            </p:spPr>
            <p:txBody>
              <a:bodyPr vert="eaVert" anchor="ctr"/>
              <a:lstStyle/>
              <a:p>
                <a:pPr algn="ctr" eaLnBrk="1" hangingPunct="1">
                  <a:lnSpc>
                    <a:spcPct val="90000"/>
                  </a:lnSpc>
                  <a:defRPr/>
                </a:pPr>
                <a:r>
                  <a:rPr lang="en-US" sz="2500" b="1" dirty="0">
                    <a:solidFill>
                      <a:srgbClr val="FDFBB3"/>
                    </a:solidFill>
                    <a:effectLst>
                      <a:outerShdw blurRad="38100" dist="38100" dir="2700000" algn="tl">
                        <a:srgbClr val="000000"/>
                      </a:outerShdw>
                    </a:effectLst>
                    <a:latin typeface="Arial Narrow" pitchFamily="34" charset="0"/>
                  </a:rPr>
                  <a:t>Common Language Runtime</a:t>
                </a:r>
              </a:p>
            </p:txBody>
          </p:sp>
          <p:sp>
            <p:nvSpPr>
              <p:cNvPr id="48142" name="Rectangle 14"/>
              <p:cNvSpPr>
                <a:spLocks noChangeArrowheads="1"/>
              </p:cNvSpPr>
              <p:nvPr/>
            </p:nvSpPr>
            <p:spPr bwMode="auto">
              <a:xfrm rot="5400000" flipV="1">
                <a:off x="2904" y="408"/>
                <a:ext cx="576" cy="1392"/>
              </a:xfrm>
              <a:prstGeom prst="rect">
                <a:avLst/>
              </a:prstGeom>
              <a:gradFill rotWithShape="0">
                <a:gsLst>
                  <a:gs pos="0">
                    <a:srgbClr val="009999">
                      <a:gamma/>
                      <a:shade val="46275"/>
                      <a:invGamma/>
                    </a:srgbClr>
                  </a:gs>
                  <a:gs pos="100000">
                    <a:srgbClr val="009999"/>
                  </a:gs>
                </a:gsLst>
                <a:lin ang="2700000" scaled="1"/>
              </a:gradFill>
              <a:ln w="19050">
                <a:noFill/>
                <a:miter lim="800000"/>
                <a:headEnd/>
                <a:tailEnd/>
              </a:ln>
              <a:effectLst>
                <a:prstShdw prst="shdw18" dist="17961" dir="13500000">
                  <a:srgbClr val="009999">
                    <a:gamma/>
                    <a:shade val="60000"/>
                    <a:invGamma/>
                  </a:srgbClr>
                </a:prstShdw>
              </a:effectLst>
            </p:spPr>
            <p:txBody>
              <a:bodyPr vert="eaVert" anchor="ctr"/>
              <a:lstStyle/>
              <a:p>
                <a:pPr algn="ctr" eaLnBrk="1" hangingPunct="1">
                  <a:lnSpc>
                    <a:spcPct val="90000"/>
                  </a:lnSpc>
                  <a:defRPr/>
                </a:pPr>
                <a:r>
                  <a:rPr lang="en-US" sz="2500" b="1">
                    <a:solidFill>
                      <a:srgbClr val="FDFBB3"/>
                    </a:solidFill>
                    <a:effectLst>
                      <a:outerShdw blurRad="38100" dist="38100" dir="2700000" algn="tl">
                        <a:srgbClr val="000000"/>
                      </a:outerShdw>
                    </a:effectLst>
                    <a:latin typeface="Arial Narrow" pitchFamily="34" charset="0"/>
                  </a:rPr>
                  <a:t>ASP.NET</a:t>
                </a:r>
              </a:p>
            </p:txBody>
          </p:sp>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1CA1-302C-A18D-477E-537FFC68C338}"/>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608707D1-A69B-6356-8A4E-E5F94E3C072E}"/>
              </a:ext>
            </a:extLst>
          </p:cNvPr>
          <p:cNvSpPr/>
          <p:nvPr/>
        </p:nvSpPr>
        <p:spPr>
          <a:xfrm>
            <a:off x="1083076" y="4669654"/>
            <a:ext cx="1154097"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H/W</a:t>
            </a:r>
            <a:endParaRPr lang="en-IN" dirty="0"/>
          </a:p>
        </p:txBody>
      </p:sp>
      <p:sp>
        <p:nvSpPr>
          <p:cNvPr id="5" name="Rectangle 4">
            <a:extLst>
              <a:ext uri="{FF2B5EF4-FFF2-40B4-BE49-F238E27FC236}">
                <a16:creationId xmlns:a16="http://schemas.microsoft.com/office/drawing/2014/main" id="{79F37E32-6499-704B-FA65-A062A1A7D4F9}"/>
              </a:ext>
            </a:extLst>
          </p:cNvPr>
          <p:cNvSpPr/>
          <p:nvPr/>
        </p:nvSpPr>
        <p:spPr>
          <a:xfrm>
            <a:off x="1083076" y="4048217"/>
            <a:ext cx="1154097"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endParaRPr lang="en-IN" dirty="0"/>
          </a:p>
        </p:txBody>
      </p:sp>
      <p:sp>
        <p:nvSpPr>
          <p:cNvPr id="6" name="Rectangle 5">
            <a:extLst>
              <a:ext uri="{FF2B5EF4-FFF2-40B4-BE49-F238E27FC236}">
                <a16:creationId xmlns:a16="http://schemas.microsoft.com/office/drawing/2014/main" id="{DBD1A777-C5B7-8EE6-4A07-240FBF79830D}"/>
              </a:ext>
            </a:extLst>
          </p:cNvPr>
          <p:cNvSpPr/>
          <p:nvPr/>
        </p:nvSpPr>
        <p:spPr>
          <a:xfrm>
            <a:off x="1083076" y="3413463"/>
            <a:ext cx="1154097"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cxnSp>
        <p:nvCxnSpPr>
          <p:cNvPr id="8" name="Straight Arrow Connector 7">
            <a:extLst>
              <a:ext uri="{FF2B5EF4-FFF2-40B4-BE49-F238E27FC236}">
                <a16:creationId xmlns:a16="http://schemas.microsoft.com/office/drawing/2014/main" id="{F83C379E-11F3-EBDC-BD75-262F39C749E2}"/>
              </a:ext>
            </a:extLst>
          </p:cNvPr>
          <p:cNvCxnSpPr>
            <a:cxnSpLocks/>
          </p:cNvCxnSpPr>
          <p:nvPr/>
        </p:nvCxnSpPr>
        <p:spPr>
          <a:xfrm flipV="1">
            <a:off x="2645546" y="4762869"/>
            <a:ext cx="0" cy="33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19A85F1-51C8-D47C-476A-929F87F5F79E}"/>
              </a:ext>
            </a:extLst>
          </p:cNvPr>
          <p:cNvCxnSpPr>
            <a:cxnSpLocks/>
          </p:cNvCxnSpPr>
          <p:nvPr/>
        </p:nvCxnSpPr>
        <p:spPr>
          <a:xfrm flipV="1">
            <a:off x="2645546" y="4243526"/>
            <a:ext cx="0" cy="32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B5C434-624F-03A4-2E10-41960A0277DE}"/>
              </a:ext>
            </a:extLst>
          </p:cNvPr>
          <p:cNvCxnSpPr>
            <a:cxnSpLocks/>
          </p:cNvCxnSpPr>
          <p:nvPr/>
        </p:nvCxnSpPr>
        <p:spPr>
          <a:xfrm flipV="1">
            <a:off x="5166805" y="3608773"/>
            <a:ext cx="0" cy="32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E600A56-EC72-18D6-C039-E095BB720B96}"/>
              </a:ext>
            </a:extLst>
          </p:cNvPr>
          <p:cNvSpPr/>
          <p:nvPr/>
        </p:nvSpPr>
        <p:spPr>
          <a:xfrm>
            <a:off x="3888419" y="3338004"/>
            <a:ext cx="1154096" cy="665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PL</a:t>
            </a:r>
            <a:endParaRPr lang="en-IN" dirty="0"/>
          </a:p>
        </p:txBody>
      </p:sp>
      <p:cxnSp>
        <p:nvCxnSpPr>
          <p:cNvPr id="15" name="Straight Arrow Connector 14">
            <a:extLst>
              <a:ext uri="{FF2B5EF4-FFF2-40B4-BE49-F238E27FC236}">
                <a16:creationId xmlns:a16="http://schemas.microsoft.com/office/drawing/2014/main" id="{DB7DDC35-7140-0417-C09B-81E63CB42E36}"/>
              </a:ext>
            </a:extLst>
          </p:cNvPr>
          <p:cNvCxnSpPr/>
          <p:nvPr/>
        </p:nvCxnSpPr>
        <p:spPr>
          <a:xfrm flipH="1">
            <a:off x="2547891" y="3480044"/>
            <a:ext cx="1216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10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20EB-4CDB-DF73-E6C6-B5F631B688BF}"/>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12932442-C688-F10B-1B31-0CD906FFE2A0}"/>
              </a:ext>
            </a:extLst>
          </p:cNvPr>
          <p:cNvSpPr/>
          <p:nvPr/>
        </p:nvSpPr>
        <p:spPr>
          <a:xfrm>
            <a:off x="2183907" y="4882719"/>
            <a:ext cx="1855433"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H/W</a:t>
            </a:r>
            <a:endParaRPr lang="en-IN" dirty="0"/>
          </a:p>
        </p:txBody>
      </p:sp>
      <p:sp>
        <p:nvSpPr>
          <p:cNvPr id="4" name="Rectangle 3">
            <a:extLst>
              <a:ext uri="{FF2B5EF4-FFF2-40B4-BE49-F238E27FC236}">
                <a16:creationId xmlns:a16="http://schemas.microsoft.com/office/drawing/2014/main" id="{71D0A008-2185-711B-474B-8BFEDB189804}"/>
              </a:ext>
            </a:extLst>
          </p:cNvPr>
          <p:cNvSpPr/>
          <p:nvPr/>
        </p:nvSpPr>
        <p:spPr>
          <a:xfrm>
            <a:off x="2183907" y="4270159"/>
            <a:ext cx="1855433"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endParaRPr lang="en-IN" dirty="0"/>
          </a:p>
        </p:txBody>
      </p:sp>
      <p:sp>
        <p:nvSpPr>
          <p:cNvPr id="5" name="Rectangle 4">
            <a:extLst>
              <a:ext uri="{FF2B5EF4-FFF2-40B4-BE49-F238E27FC236}">
                <a16:creationId xmlns:a16="http://schemas.microsoft.com/office/drawing/2014/main" id="{F200EA19-6710-8368-2EC4-E44838AA8A83}"/>
              </a:ext>
            </a:extLst>
          </p:cNvPr>
          <p:cNvSpPr/>
          <p:nvPr/>
        </p:nvSpPr>
        <p:spPr>
          <a:xfrm>
            <a:off x="2183907" y="3062795"/>
            <a:ext cx="1855433"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6" name="Rectangle 5">
            <a:extLst>
              <a:ext uri="{FF2B5EF4-FFF2-40B4-BE49-F238E27FC236}">
                <a16:creationId xmlns:a16="http://schemas.microsoft.com/office/drawing/2014/main" id="{923F4977-6A7D-4172-BBF9-9AF371F284D6}"/>
              </a:ext>
            </a:extLst>
          </p:cNvPr>
          <p:cNvSpPr/>
          <p:nvPr/>
        </p:nvSpPr>
        <p:spPr>
          <a:xfrm>
            <a:off x="2183906" y="3675355"/>
            <a:ext cx="1855434" cy="4083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.NET Framework</a:t>
            </a:r>
            <a:endParaRPr lang="en-IN" dirty="0"/>
          </a:p>
        </p:txBody>
      </p:sp>
    </p:spTree>
    <p:extLst>
      <p:ext uri="{BB962C8B-B14F-4D97-AF65-F5344CB8AC3E}">
        <p14:creationId xmlns:p14="http://schemas.microsoft.com/office/powerpoint/2010/main" val="282003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68F5-EBF9-489A-8F10-D5AD755366C6}"/>
              </a:ext>
            </a:extLst>
          </p:cNvPr>
          <p:cNvSpPr>
            <a:spLocks noGrp="1"/>
          </p:cNvSpPr>
          <p:nvPr>
            <p:ph type="title"/>
          </p:nvPr>
        </p:nvSpPr>
        <p:spPr>
          <a:xfrm>
            <a:off x="1143001" y="310174"/>
            <a:ext cx="9905998" cy="1050715"/>
          </a:xfrm>
        </p:spPr>
        <p:txBody>
          <a:bodyPr/>
          <a:lstStyle/>
          <a:p>
            <a:r>
              <a:rPr lang="en-US" dirty="0"/>
              <a:t>.NET Framework </a:t>
            </a:r>
            <a:endParaRPr lang="en-IN" dirty="0"/>
          </a:p>
        </p:txBody>
      </p:sp>
      <p:pic>
        <p:nvPicPr>
          <p:cNvPr id="6" name="Content Placeholder 5">
            <a:extLst>
              <a:ext uri="{FF2B5EF4-FFF2-40B4-BE49-F238E27FC236}">
                <a16:creationId xmlns:a16="http://schemas.microsoft.com/office/drawing/2014/main" id="{62B25B2C-C8BA-4F78-9062-FA867C030502}"/>
              </a:ext>
            </a:extLst>
          </p:cNvPr>
          <p:cNvPicPr>
            <a:picLocks noGrp="1" noChangeAspect="1"/>
          </p:cNvPicPr>
          <p:nvPr>
            <p:ph idx="1"/>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2399" t="13039" r="1427" b="4855"/>
          <a:stretch/>
        </p:blipFill>
        <p:spPr>
          <a:xfrm>
            <a:off x="1424763" y="1212111"/>
            <a:ext cx="9624236" cy="54160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058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184E18-A947-4FE6-8214-221D1B616084}"/>
              </a:ext>
            </a:extLst>
          </p:cNvPr>
          <p:cNvSpPr>
            <a:spLocks noGrp="1"/>
          </p:cNvSpPr>
          <p:nvPr>
            <p:ph type="title"/>
          </p:nvPr>
        </p:nvSpPr>
        <p:spPr/>
        <p:txBody>
          <a:bodyPr/>
          <a:lstStyle/>
          <a:p>
            <a:r>
              <a:rPr lang="en-US" dirty="0"/>
              <a:t>Version History</a:t>
            </a:r>
            <a:endParaRPr lang="en-IN" dirty="0"/>
          </a:p>
        </p:txBody>
      </p:sp>
      <p:graphicFrame>
        <p:nvGraphicFramePr>
          <p:cNvPr id="5" name="Table 4">
            <a:extLst>
              <a:ext uri="{FF2B5EF4-FFF2-40B4-BE49-F238E27FC236}">
                <a16:creationId xmlns:a16="http://schemas.microsoft.com/office/drawing/2014/main" id="{F723F7F2-2329-42EE-A443-D6B89E7F5608}"/>
              </a:ext>
            </a:extLst>
          </p:cNvPr>
          <p:cNvGraphicFramePr>
            <a:graphicFrameLocks noGrp="1"/>
          </p:cNvGraphicFramePr>
          <p:nvPr/>
        </p:nvGraphicFramePr>
        <p:xfrm>
          <a:off x="694586" y="1756846"/>
          <a:ext cx="1750902" cy="3705226"/>
        </p:xfrm>
        <a:graphic>
          <a:graphicData uri="http://schemas.openxmlformats.org/drawingml/2006/table">
            <a:tbl>
              <a:tblPr>
                <a:tableStyleId>{284E427A-3D55-4303-BF80-6455036E1DE7}</a:tableStyleId>
              </a:tblPr>
              <a:tblGrid>
                <a:gridCol w="910930">
                  <a:extLst>
                    <a:ext uri="{9D8B030D-6E8A-4147-A177-3AD203B41FA5}">
                      <a16:colId xmlns:a16="http://schemas.microsoft.com/office/drawing/2014/main" val="465751481"/>
                    </a:ext>
                  </a:extLst>
                </a:gridCol>
                <a:gridCol w="839972">
                  <a:extLst>
                    <a:ext uri="{9D8B030D-6E8A-4147-A177-3AD203B41FA5}">
                      <a16:colId xmlns:a16="http://schemas.microsoft.com/office/drawing/2014/main" val="3479453942"/>
                    </a:ext>
                  </a:extLst>
                </a:gridCol>
              </a:tblGrid>
              <a:tr h="563429">
                <a:tc>
                  <a:txBody>
                    <a:bodyPr/>
                    <a:lstStyle/>
                    <a:p>
                      <a:r>
                        <a:rPr lang="en-IN" sz="1600" dirty="0">
                          <a:effectLst/>
                        </a:rPr>
                        <a:t>ASP.NET Version </a:t>
                      </a:r>
                    </a:p>
                  </a:txBody>
                  <a:tcPr marL="12327" marR="12327" marT="6163" marB="6163" anchor="ctr" anchorCtr="1"/>
                </a:tc>
                <a:tc>
                  <a:txBody>
                    <a:bodyPr/>
                    <a:lstStyle/>
                    <a:p>
                      <a:r>
                        <a:rPr lang="en-US" sz="1600" dirty="0"/>
                        <a:t>VS</a:t>
                      </a:r>
                      <a:endParaRPr lang="en-IN" sz="1600" dirty="0">
                        <a:effectLst/>
                      </a:endParaRPr>
                    </a:p>
                  </a:txBody>
                  <a:tcPr marL="12327" marR="12327" marT="6163" marB="6163" anchor="ctr" anchorCtr="1"/>
                </a:tc>
                <a:extLst>
                  <a:ext uri="{0D108BD9-81ED-4DB2-BD59-A6C34878D82A}">
                    <a16:rowId xmlns:a16="http://schemas.microsoft.com/office/drawing/2014/main" val="3901772274"/>
                  </a:ext>
                </a:extLst>
              </a:tr>
              <a:tr h="513942">
                <a:tc>
                  <a:txBody>
                    <a:bodyPr/>
                    <a:lstStyle/>
                    <a:p>
                      <a:r>
                        <a:rPr lang="en-US" sz="1600" dirty="0">
                          <a:effectLst/>
                        </a:rPr>
                        <a:t>1.0 </a:t>
                      </a:r>
                    </a:p>
                  </a:txBody>
                  <a:tcPr marL="12327" marR="12327" marT="6163" marB="6163" anchor="ctr" anchorCtr="1"/>
                </a:tc>
                <a:tc>
                  <a:txBody>
                    <a:bodyPr/>
                    <a:lstStyle/>
                    <a:p>
                      <a:r>
                        <a:rPr lang="en-US" sz="1600" dirty="0"/>
                        <a:t>2002</a:t>
                      </a:r>
                    </a:p>
                  </a:txBody>
                  <a:tcPr marL="12327" marR="12327" marT="6163" marB="6163" anchor="ctr" anchorCtr="1"/>
                </a:tc>
                <a:extLst>
                  <a:ext uri="{0D108BD9-81ED-4DB2-BD59-A6C34878D82A}">
                    <a16:rowId xmlns:a16="http://schemas.microsoft.com/office/drawing/2014/main" val="648205108"/>
                  </a:ext>
                </a:extLst>
              </a:tr>
              <a:tr h="305587">
                <a:tc>
                  <a:txBody>
                    <a:bodyPr/>
                    <a:lstStyle/>
                    <a:p>
                      <a:r>
                        <a:rPr lang="en-US" sz="1600" dirty="0">
                          <a:effectLst/>
                        </a:rPr>
                        <a:t>1.1 </a:t>
                      </a:r>
                    </a:p>
                  </a:txBody>
                  <a:tcPr marL="12327" marR="12327" marT="6163" marB="6163" anchor="ctr" anchorCtr="1"/>
                </a:tc>
                <a:tc>
                  <a:txBody>
                    <a:bodyPr/>
                    <a:lstStyle/>
                    <a:p>
                      <a:r>
                        <a:rPr lang="en-US" sz="1600" dirty="0"/>
                        <a:t>2003</a:t>
                      </a:r>
                    </a:p>
                  </a:txBody>
                  <a:tcPr marL="12327" marR="12327" marT="6163" marB="6163" anchor="ctr" anchorCtr="1"/>
                </a:tc>
                <a:extLst>
                  <a:ext uri="{0D108BD9-81ED-4DB2-BD59-A6C34878D82A}">
                    <a16:rowId xmlns:a16="http://schemas.microsoft.com/office/drawing/2014/main" val="4232088007"/>
                  </a:ext>
                </a:extLst>
              </a:tr>
              <a:tr h="686247">
                <a:tc>
                  <a:txBody>
                    <a:bodyPr/>
                    <a:lstStyle/>
                    <a:p>
                      <a:r>
                        <a:rPr lang="en-US" sz="1600" dirty="0">
                          <a:effectLst/>
                        </a:rPr>
                        <a:t>2.0 </a:t>
                      </a:r>
                    </a:p>
                  </a:txBody>
                  <a:tcPr marL="12327" marR="12327" marT="6163" marB="6163" anchor="ctr" anchorCtr="1"/>
                </a:tc>
                <a:tc>
                  <a:txBody>
                    <a:bodyPr/>
                    <a:lstStyle/>
                    <a:p>
                      <a:r>
                        <a:rPr lang="en-US" sz="1600" dirty="0"/>
                        <a:t>2005</a:t>
                      </a:r>
                    </a:p>
                  </a:txBody>
                  <a:tcPr marL="12327" marR="12327" marT="6163" marB="6163" anchor="ctr" anchorCtr="1"/>
                </a:tc>
                <a:extLst>
                  <a:ext uri="{0D108BD9-81ED-4DB2-BD59-A6C34878D82A}">
                    <a16:rowId xmlns:a16="http://schemas.microsoft.com/office/drawing/2014/main" val="1077906449"/>
                  </a:ext>
                </a:extLst>
              </a:tr>
              <a:tr h="388929">
                <a:tc>
                  <a:txBody>
                    <a:bodyPr/>
                    <a:lstStyle/>
                    <a:p>
                      <a:r>
                        <a:rPr lang="en-US" sz="1600" dirty="0">
                          <a:effectLst/>
                        </a:rPr>
                        <a:t>3.5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2008</a:t>
                      </a:r>
                      <a:endParaRPr lang="en-US" sz="1600" b="1" dirty="0"/>
                    </a:p>
                  </a:txBody>
                  <a:tcPr marL="12327" marR="12327" marT="6163" marB="6163" anchor="ctr" anchorCtr="1"/>
                </a:tc>
                <a:extLst>
                  <a:ext uri="{0D108BD9-81ED-4DB2-BD59-A6C34878D82A}">
                    <a16:rowId xmlns:a16="http://schemas.microsoft.com/office/drawing/2014/main" val="2908631069"/>
                  </a:ext>
                </a:extLst>
              </a:tr>
              <a:tr h="305587">
                <a:tc>
                  <a:txBody>
                    <a:bodyPr/>
                    <a:lstStyle/>
                    <a:p>
                      <a:r>
                        <a:rPr lang="en-US" sz="1600" dirty="0">
                          <a:effectLst/>
                        </a:rPr>
                        <a:t>4.0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2010</a:t>
                      </a:r>
                    </a:p>
                  </a:txBody>
                  <a:tcPr marL="12327" marR="12327" marT="6163" marB="6163" anchor="ctr" anchorCtr="1"/>
                </a:tc>
                <a:extLst>
                  <a:ext uri="{0D108BD9-81ED-4DB2-BD59-A6C34878D82A}">
                    <a16:rowId xmlns:a16="http://schemas.microsoft.com/office/drawing/2014/main" val="3387832429"/>
                  </a:ext>
                </a:extLst>
              </a:tr>
              <a:tr h="305587">
                <a:tc>
                  <a:txBody>
                    <a:bodyPr/>
                    <a:lstStyle/>
                    <a:p>
                      <a:r>
                        <a:rPr lang="en-US" sz="1600" dirty="0">
                          <a:effectLst/>
                        </a:rPr>
                        <a:t>4.5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2012</a:t>
                      </a:r>
                    </a:p>
                  </a:txBody>
                  <a:tcPr marL="12327" marR="12327" marT="6163" marB="6163" anchor="ctr" anchorCtr="1"/>
                </a:tc>
                <a:extLst>
                  <a:ext uri="{0D108BD9-81ED-4DB2-BD59-A6C34878D82A}">
                    <a16:rowId xmlns:a16="http://schemas.microsoft.com/office/drawing/2014/main" val="1713779027"/>
                  </a:ext>
                </a:extLst>
              </a:tr>
              <a:tr h="347258">
                <a:tc>
                  <a:txBody>
                    <a:bodyPr/>
                    <a:lstStyle/>
                    <a:p>
                      <a:r>
                        <a:rPr lang="en-US" sz="1600" dirty="0">
                          <a:effectLst/>
                        </a:rPr>
                        <a:t>4.5.1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2013</a:t>
                      </a:r>
                    </a:p>
                  </a:txBody>
                  <a:tcPr marL="12327" marR="12327" marT="6163" marB="6163" anchor="ctr" anchorCtr="1"/>
                </a:tc>
                <a:extLst>
                  <a:ext uri="{0D108BD9-81ED-4DB2-BD59-A6C34878D82A}">
                    <a16:rowId xmlns:a16="http://schemas.microsoft.com/office/drawing/2014/main" val="1210010532"/>
                  </a:ext>
                </a:extLst>
              </a:tr>
              <a:tr h="288660">
                <a:tc>
                  <a:txBody>
                    <a:bodyPr/>
                    <a:lstStyle/>
                    <a:p>
                      <a:r>
                        <a:rPr lang="en-US" sz="1600" dirty="0">
                          <a:effectLst/>
                        </a:rPr>
                        <a:t>4.6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2015</a:t>
                      </a:r>
                      <a:endParaRPr lang="en-US" sz="1600" b="1" dirty="0"/>
                    </a:p>
                  </a:txBody>
                  <a:tcPr marL="12327" marR="12327" marT="6163" marB="6163" anchor="ctr" anchorCtr="1"/>
                </a:tc>
                <a:extLst>
                  <a:ext uri="{0D108BD9-81ED-4DB2-BD59-A6C34878D82A}">
                    <a16:rowId xmlns:a16="http://schemas.microsoft.com/office/drawing/2014/main" val="3971226586"/>
                  </a:ext>
                </a:extLst>
              </a:tr>
            </a:tbl>
          </a:graphicData>
        </a:graphic>
      </p:graphicFrame>
      <p:pic>
        <p:nvPicPr>
          <p:cNvPr id="3" name="Picture 2">
            <a:extLst>
              <a:ext uri="{FF2B5EF4-FFF2-40B4-BE49-F238E27FC236}">
                <a16:creationId xmlns:a16="http://schemas.microsoft.com/office/drawing/2014/main" id="{8F51AB03-48D5-4D32-82F7-B7225D688BFF}"/>
              </a:ext>
            </a:extLst>
          </p:cNvPr>
          <p:cNvPicPr>
            <a:picLocks noChangeAspect="1"/>
          </p:cNvPicPr>
          <p:nvPr/>
        </p:nvPicPr>
        <p:blipFill>
          <a:blip r:embed="rId2">
            <a:duotone>
              <a:schemeClr val="accent2">
                <a:shade val="45000"/>
                <a:satMod val="135000"/>
              </a:schemeClr>
              <a:prstClr val="white"/>
            </a:duotone>
          </a:blip>
          <a:stretch>
            <a:fillRect/>
          </a:stretch>
        </p:blipFill>
        <p:spPr>
          <a:xfrm>
            <a:off x="2845538" y="1756846"/>
            <a:ext cx="8648700" cy="3705225"/>
          </a:xfrm>
          <a:prstGeom prst="rect">
            <a:avLst/>
          </a:prstGeom>
        </p:spPr>
      </p:pic>
    </p:spTree>
    <p:extLst>
      <p:ext uri="{BB962C8B-B14F-4D97-AF65-F5344CB8AC3E}">
        <p14:creationId xmlns:p14="http://schemas.microsoft.com/office/powerpoint/2010/main" val="115340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863850" y="2667000"/>
            <a:ext cx="5562600" cy="520700"/>
          </a:xfrm>
          <a:prstGeom prst="rect">
            <a:avLst/>
          </a:prstGeom>
          <a:solidFill>
            <a:schemeClr val="folHlink"/>
          </a:solidFill>
          <a:ln w="12700">
            <a:solidFill>
              <a:schemeClr val="accent2"/>
            </a:solidFill>
            <a:miter lim="800000"/>
            <a:headEnd type="none" w="sm" len="sm"/>
            <a:tailEnd type="none" w="sm" len="sm"/>
          </a:ln>
        </p:spPr>
        <p:txBody>
          <a:bodyPr wrap="none" anchor="ctr"/>
          <a:lstStyle/>
          <a:p>
            <a:pPr algn="ctr"/>
            <a:r>
              <a:rPr lang="en-US" sz="2400" b="1"/>
              <a:t>Common Language Specification</a:t>
            </a:r>
          </a:p>
        </p:txBody>
      </p:sp>
      <p:sp>
        <p:nvSpPr>
          <p:cNvPr id="26627" name="Rectangle 3"/>
          <p:cNvSpPr>
            <a:spLocks noChangeArrowheads="1"/>
          </p:cNvSpPr>
          <p:nvPr/>
        </p:nvSpPr>
        <p:spPr bwMode="auto">
          <a:xfrm>
            <a:off x="2863850" y="5410200"/>
            <a:ext cx="55626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Common Language Runtime</a:t>
            </a:r>
          </a:p>
        </p:txBody>
      </p:sp>
      <p:sp>
        <p:nvSpPr>
          <p:cNvPr id="26628" name="Rectangle 4"/>
          <p:cNvSpPr>
            <a:spLocks noChangeArrowheads="1"/>
          </p:cNvSpPr>
          <p:nvPr/>
        </p:nvSpPr>
        <p:spPr bwMode="auto">
          <a:xfrm>
            <a:off x="2863850" y="2070100"/>
            <a:ext cx="9144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VB</a:t>
            </a:r>
          </a:p>
        </p:txBody>
      </p:sp>
      <p:sp>
        <p:nvSpPr>
          <p:cNvPr id="26629" name="Rectangle 5"/>
          <p:cNvSpPr>
            <a:spLocks noChangeArrowheads="1"/>
          </p:cNvSpPr>
          <p:nvPr/>
        </p:nvSpPr>
        <p:spPr bwMode="auto">
          <a:xfrm>
            <a:off x="3930650" y="2070100"/>
            <a:ext cx="9144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C++</a:t>
            </a:r>
          </a:p>
        </p:txBody>
      </p:sp>
      <p:sp>
        <p:nvSpPr>
          <p:cNvPr id="26630" name="Rectangle 6"/>
          <p:cNvSpPr>
            <a:spLocks noChangeArrowheads="1"/>
          </p:cNvSpPr>
          <p:nvPr/>
        </p:nvSpPr>
        <p:spPr bwMode="auto">
          <a:xfrm>
            <a:off x="4997450" y="2070100"/>
            <a:ext cx="9144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C#</a:t>
            </a:r>
          </a:p>
        </p:txBody>
      </p:sp>
      <p:sp>
        <p:nvSpPr>
          <p:cNvPr id="26631" name="Rectangle 7"/>
          <p:cNvSpPr>
            <a:spLocks noChangeArrowheads="1"/>
          </p:cNvSpPr>
          <p:nvPr/>
        </p:nvSpPr>
        <p:spPr bwMode="auto">
          <a:xfrm>
            <a:off x="2863850" y="3276601"/>
            <a:ext cx="3689350" cy="822325"/>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dirty="0"/>
              <a:t>ASP.NET: Web Services</a:t>
            </a:r>
          </a:p>
          <a:p>
            <a:pPr algn="ctr"/>
            <a:r>
              <a:rPr lang="en-US" sz="2400" b="1" dirty="0"/>
              <a:t>and Web Forms</a:t>
            </a:r>
          </a:p>
        </p:txBody>
      </p:sp>
      <p:sp>
        <p:nvSpPr>
          <p:cNvPr id="26632" name="Rectangle 8"/>
          <p:cNvSpPr>
            <a:spLocks noChangeArrowheads="1"/>
          </p:cNvSpPr>
          <p:nvPr/>
        </p:nvSpPr>
        <p:spPr bwMode="auto">
          <a:xfrm>
            <a:off x="6064250" y="2070100"/>
            <a:ext cx="11430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JScript</a:t>
            </a:r>
          </a:p>
        </p:txBody>
      </p:sp>
      <p:sp>
        <p:nvSpPr>
          <p:cNvPr id="26633" name="Rectangle 9"/>
          <p:cNvSpPr>
            <a:spLocks noChangeArrowheads="1"/>
          </p:cNvSpPr>
          <p:nvPr/>
        </p:nvSpPr>
        <p:spPr bwMode="auto">
          <a:xfrm>
            <a:off x="7359650" y="2070100"/>
            <a:ext cx="1066800" cy="520700"/>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b="1"/>
              <a:t>…</a:t>
            </a:r>
          </a:p>
        </p:txBody>
      </p:sp>
      <p:sp>
        <p:nvSpPr>
          <p:cNvPr id="26634" name="Rectangle 10"/>
          <p:cNvSpPr>
            <a:spLocks noChangeArrowheads="1"/>
          </p:cNvSpPr>
          <p:nvPr/>
        </p:nvSpPr>
        <p:spPr bwMode="auto">
          <a:xfrm>
            <a:off x="6673850" y="3276601"/>
            <a:ext cx="1752600" cy="822325"/>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dirty="0"/>
              <a:t>Windows</a:t>
            </a:r>
            <a:br>
              <a:rPr lang="en-US" sz="2400" b="1" dirty="0"/>
            </a:br>
            <a:r>
              <a:rPr lang="en-US" sz="2400" b="1" dirty="0"/>
              <a:t>Forms</a:t>
            </a:r>
          </a:p>
        </p:txBody>
      </p:sp>
      <p:sp>
        <p:nvSpPr>
          <p:cNvPr id="26635" name="Rectangle 11"/>
          <p:cNvSpPr>
            <a:spLocks noChangeArrowheads="1"/>
          </p:cNvSpPr>
          <p:nvPr/>
        </p:nvSpPr>
        <p:spPr bwMode="auto">
          <a:xfrm>
            <a:off x="2863850" y="4800600"/>
            <a:ext cx="5562600" cy="520700"/>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a:t>.NET Framework Base Classes</a:t>
            </a:r>
          </a:p>
        </p:txBody>
      </p:sp>
      <p:sp>
        <p:nvSpPr>
          <p:cNvPr id="26636" name="Rectangle 12"/>
          <p:cNvSpPr>
            <a:spLocks noChangeArrowheads="1"/>
          </p:cNvSpPr>
          <p:nvPr/>
        </p:nvSpPr>
        <p:spPr bwMode="auto">
          <a:xfrm>
            <a:off x="2863850" y="4191000"/>
            <a:ext cx="5562600" cy="520700"/>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a:t>ADO.NET: Data and XML</a:t>
            </a:r>
          </a:p>
        </p:txBody>
      </p:sp>
      <p:sp>
        <p:nvSpPr>
          <p:cNvPr id="26637" name="Rectangle 13"/>
          <p:cNvSpPr>
            <a:spLocks noChangeArrowheads="1"/>
          </p:cNvSpPr>
          <p:nvPr/>
        </p:nvSpPr>
        <p:spPr bwMode="auto">
          <a:xfrm rot="5400000">
            <a:off x="7018338" y="3589338"/>
            <a:ext cx="3886200" cy="822325"/>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b="1"/>
              <a:t>Visual Studio.NET</a:t>
            </a:r>
          </a:p>
        </p:txBody>
      </p:sp>
      <p:sp>
        <p:nvSpPr>
          <p:cNvPr id="26638" name="Rectangle 14"/>
          <p:cNvSpPr>
            <a:spLocks noGrp="1" noChangeArrowheads="1"/>
          </p:cNvSpPr>
          <p:nvPr>
            <p:ph type="title"/>
          </p:nvPr>
        </p:nvSpPr>
        <p:spPr>
          <a:xfrm>
            <a:off x="2209800" y="609600"/>
            <a:ext cx="7772400" cy="1143000"/>
          </a:xfrm>
        </p:spPr>
        <p:txBody>
          <a:bodyPr/>
          <a:lstStyle/>
          <a:p>
            <a:pPr eaLnBrk="1" hangingPunct="1"/>
            <a:r>
              <a:rPr lang="en-US"/>
              <a:t>The .NET Framework</a:t>
            </a:r>
            <a:br>
              <a:rPr lang="en-US"/>
            </a:br>
            <a:r>
              <a:rPr lang="en-US" sz="2100"/>
              <a:t>The .NET Framework and Visual Studio.NET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1905000" y="2590800"/>
            <a:ext cx="2286000" cy="2927350"/>
            <a:chOff x="240" y="1872"/>
            <a:chExt cx="1440" cy="1844"/>
          </a:xfrm>
        </p:grpSpPr>
        <p:sp>
          <p:nvSpPr>
            <p:cNvPr id="78851" name="Rectangle 3"/>
            <p:cNvSpPr>
              <a:spLocks noChangeArrowheads="1"/>
            </p:cNvSpPr>
            <p:nvPr/>
          </p:nvSpPr>
          <p:spPr bwMode="auto">
            <a:xfrm>
              <a:off x="384" y="1872"/>
              <a:ext cx="1152" cy="1440"/>
            </a:xfrm>
            <a:prstGeom prst="rect">
              <a:avLst/>
            </a:prstGeom>
            <a:solidFill>
              <a:schemeClr val="accent2"/>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GB" sz="2000" b="1">
                  <a:solidFill>
                    <a:schemeClr val="tx1">
                      <a:lumMod val="95000"/>
                    </a:schemeClr>
                  </a:solidFill>
                </a:rPr>
                <a:t>Source Code</a:t>
              </a:r>
            </a:p>
          </p:txBody>
        </p:sp>
        <p:sp>
          <p:nvSpPr>
            <p:cNvPr id="30736" name="Text Box 4"/>
            <p:cNvSpPr txBox="1">
              <a:spLocks noChangeArrowheads="1"/>
            </p:cNvSpPr>
            <p:nvPr/>
          </p:nvSpPr>
          <p:spPr bwMode="auto">
            <a:xfrm>
              <a:off x="240" y="3312"/>
              <a:ext cx="1440" cy="404"/>
            </a:xfrm>
            <a:prstGeom prst="rect">
              <a:avLst/>
            </a:prstGeom>
            <a:noFill/>
            <a:ln w="9525">
              <a:noFill/>
              <a:miter lim="800000"/>
              <a:headEnd/>
              <a:tailEnd/>
            </a:ln>
          </p:spPr>
          <p:txBody>
            <a:bodyPr>
              <a:spAutoFit/>
            </a:bodyPr>
            <a:lstStyle/>
            <a:p>
              <a:pPr algn="ctr"/>
              <a:r>
                <a:rPr lang="en-GB" sz="1800" b="1">
                  <a:solidFill>
                    <a:schemeClr val="tx1">
                      <a:lumMod val="95000"/>
                    </a:schemeClr>
                  </a:solidFill>
                </a:rPr>
                <a:t>C++, C#, VB or any .NET language</a:t>
              </a:r>
            </a:p>
          </p:txBody>
        </p:sp>
      </p:grpSp>
      <p:sp>
        <p:nvSpPr>
          <p:cNvPr id="30723" name="Text Box 5"/>
          <p:cNvSpPr txBox="1">
            <a:spLocks noChangeArrowheads="1"/>
          </p:cNvSpPr>
          <p:nvPr/>
        </p:nvSpPr>
        <p:spPr bwMode="auto">
          <a:xfrm>
            <a:off x="4953001" y="4800600"/>
            <a:ext cx="2879725" cy="457200"/>
          </a:xfrm>
          <a:prstGeom prst="rect">
            <a:avLst/>
          </a:prstGeom>
          <a:noFill/>
          <a:ln w="9525">
            <a:noFill/>
            <a:miter lim="800000"/>
            <a:headEnd/>
            <a:tailEnd/>
          </a:ln>
        </p:spPr>
        <p:txBody>
          <a:bodyPr wrap="none">
            <a:spAutoFit/>
          </a:bodyPr>
          <a:lstStyle/>
          <a:p>
            <a:r>
              <a:rPr lang="en-GB" sz="2400" b="1" dirty="0"/>
              <a:t>csc.exe or vbc.exe</a:t>
            </a:r>
          </a:p>
        </p:txBody>
      </p:sp>
      <p:grpSp>
        <p:nvGrpSpPr>
          <p:cNvPr id="30724" name="Group 6"/>
          <p:cNvGrpSpPr>
            <a:grpSpLocks/>
          </p:cNvGrpSpPr>
          <p:nvPr/>
        </p:nvGrpSpPr>
        <p:grpSpPr bwMode="auto">
          <a:xfrm>
            <a:off x="5029200" y="2209801"/>
            <a:ext cx="2052638" cy="2043113"/>
            <a:chOff x="1632" y="1248"/>
            <a:chExt cx="2682" cy="2286"/>
          </a:xfrm>
        </p:grpSpPr>
        <p:sp>
          <p:nvSpPr>
            <p:cNvPr id="30732" name="Gear"/>
            <p:cNvSpPr>
              <a:spLocks noEditPoints="1" noChangeArrowheads="1"/>
            </p:cNvSpPr>
            <p:nvPr/>
          </p:nvSpPr>
          <p:spPr bwMode="auto">
            <a:xfrm>
              <a:off x="3119" y="1248"/>
              <a:ext cx="1195" cy="1048"/>
            </a:xfrm>
            <a:custGeom>
              <a:avLst/>
              <a:gdLst>
                <a:gd name="T0" fmla="*/ 598 w 21600"/>
                <a:gd name="T1" fmla="*/ 0 h 21600"/>
                <a:gd name="T2" fmla="*/ 1195 w 21600"/>
                <a:gd name="T3" fmla="*/ 524 h 21600"/>
                <a:gd name="T4" fmla="*/ 598 w 21600"/>
                <a:gd name="T5" fmla="*/ 1048 h 21600"/>
                <a:gd name="T6" fmla="*/ 0 w 21600"/>
                <a:gd name="T7" fmla="*/ 524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30733" name="AutoShape 8"/>
            <p:cNvSpPr>
              <a:spLocks noEditPoints="1" noChangeArrowheads="1"/>
            </p:cNvSpPr>
            <p:nvPr/>
          </p:nvSpPr>
          <p:spPr bwMode="auto">
            <a:xfrm>
              <a:off x="1632" y="1680"/>
              <a:ext cx="1429" cy="1253"/>
            </a:xfrm>
            <a:custGeom>
              <a:avLst/>
              <a:gdLst>
                <a:gd name="T0" fmla="*/ 715 w 21600"/>
                <a:gd name="T1" fmla="*/ 0 h 21600"/>
                <a:gd name="T2" fmla="*/ 1429 w 21600"/>
                <a:gd name="T3" fmla="*/ 627 h 21600"/>
                <a:gd name="T4" fmla="*/ 715 w 21600"/>
                <a:gd name="T5" fmla="*/ 1253 h 21600"/>
                <a:gd name="T6" fmla="*/ 0 w 21600"/>
                <a:gd name="T7" fmla="*/ 627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30734" name="AutoShape 9"/>
            <p:cNvSpPr>
              <a:spLocks noEditPoints="1" noChangeArrowheads="1"/>
            </p:cNvSpPr>
            <p:nvPr/>
          </p:nvSpPr>
          <p:spPr bwMode="auto">
            <a:xfrm>
              <a:off x="2559" y="2142"/>
              <a:ext cx="1588" cy="1392"/>
            </a:xfrm>
            <a:custGeom>
              <a:avLst/>
              <a:gdLst>
                <a:gd name="T0" fmla="*/ 794 w 21600"/>
                <a:gd name="T1" fmla="*/ 0 h 21600"/>
                <a:gd name="T2" fmla="*/ 1588 w 21600"/>
                <a:gd name="T3" fmla="*/ 696 h 21600"/>
                <a:gd name="T4" fmla="*/ 794 w 21600"/>
                <a:gd name="T5" fmla="*/ 1392 h 21600"/>
                <a:gd name="T6" fmla="*/ 0 w 21600"/>
                <a:gd name="T7" fmla="*/ 696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grpSp>
      <p:sp>
        <p:nvSpPr>
          <p:cNvPr id="30725" name="Text Box 10"/>
          <p:cNvSpPr txBox="1">
            <a:spLocks noChangeArrowheads="1"/>
          </p:cNvSpPr>
          <p:nvPr/>
        </p:nvSpPr>
        <p:spPr bwMode="auto">
          <a:xfrm>
            <a:off x="5341939" y="4267200"/>
            <a:ext cx="1944687" cy="579438"/>
          </a:xfrm>
          <a:prstGeom prst="rect">
            <a:avLst/>
          </a:prstGeom>
          <a:noFill/>
          <a:ln w="19050">
            <a:noFill/>
            <a:prstDash val="lgDash"/>
            <a:miter lim="800000"/>
            <a:headEnd/>
            <a:tailEnd/>
          </a:ln>
        </p:spPr>
        <p:txBody>
          <a:bodyPr wrap="none">
            <a:spAutoFit/>
          </a:bodyPr>
          <a:lstStyle/>
          <a:p>
            <a:pPr algn="ctr"/>
            <a:r>
              <a:rPr lang="en-GB" sz="3200" b="1"/>
              <a:t>Compiler</a:t>
            </a:r>
          </a:p>
        </p:txBody>
      </p:sp>
      <p:sp>
        <p:nvSpPr>
          <p:cNvPr id="30726" name="Line 11"/>
          <p:cNvSpPr>
            <a:spLocks noChangeShapeType="1"/>
          </p:cNvSpPr>
          <p:nvPr/>
        </p:nvSpPr>
        <p:spPr bwMode="auto">
          <a:xfrm>
            <a:off x="4114800" y="3733800"/>
            <a:ext cx="1066800" cy="0"/>
          </a:xfrm>
          <a:prstGeom prst="line">
            <a:avLst/>
          </a:prstGeom>
          <a:noFill/>
          <a:ln w="38100">
            <a:solidFill>
              <a:schemeClr val="folHlink"/>
            </a:solidFill>
            <a:round/>
            <a:headEnd/>
            <a:tailEnd type="triangle" w="med" len="med"/>
          </a:ln>
        </p:spPr>
        <p:txBody>
          <a:bodyPr wrap="none" anchor="ctr"/>
          <a:lstStyle/>
          <a:p>
            <a:endParaRPr lang="en-US"/>
          </a:p>
        </p:txBody>
      </p:sp>
      <p:grpSp>
        <p:nvGrpSpPr>
          <p:cNvPr id="30727" name="Group 12"/>
          <p:cNvGrpSpPr>
            <a:grpSpLocks/>
          </p:cNvGrpSpPr>
          <p:nvPr/>
        </p:nvGrpSpPr>
        <p:grpSpPr bwMode="auto">
          <a:xfrm>
            <a:off x="8305800" y="2590800"/>
            <a:ext cx="1981200" cy="2743200"/>
            <a:chOff x="4272" y="1872"/>
            <a:chExt cx="1248" cy="1728"/>
          </a:xfrm>
        </p:grpSpPr>
        <p:sp>
          <p:nvSpPr>
            <p:cNvPr id="78861" name="Rectangle 13"/>
            <p:cNvSpPr>
              <a:spLocks noChangeArrowheads="1"/>
            </p:cNvSpPr>
            <p:nvPr/>
          </p:nvSpPr>
          <p:spPr bwMode="auto">
            <a:xfrm>
              <a:off x="4320" y="1872"/>
              <a:ext cx="1152" cy="1440"/>
            </a:xfrm>
            <a:prstGeom prst="rect">
              <a:avLst/>
            </a:prstGeom>
            <a:solidFill>
              <a:schemeClr val="accent2"/>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GB" sz="2000" b="1">
                  <a:solidFill>
                    <a:schemeClr val="tx1">
                      <a:lumMod val="95000"/>
                    </a:schemeClr>
                  </a:solidFill>
                </a:rPr>
                <a:t>Assembly</a:t>
              </a:r>
            </a:p>
          </p:txBody>
        </p:sp>
        <p:sp>
          <p:nvSpPr>
            <p:cNvPr id="30731" name="Text Box 14"/>
            <p:cNvSpPr txBox="1">
              <a:spLocks noChangeArrowheads="1"/>
            </p:cNvSpPr>
            <p:nvPr/>
          </p:nvSpPr>
          <p:spPr bwMode="auto">
            <a:xfrm>
              <a:off x="4272" y="3369"/>
              <a:ext cx="1248" cy="231"/>
            </a:xfrm>
            <a:prstGeom prst="rect">
              <a:avLst/>
            </a:prstGeom>
            <a:noFill/>
            <a:ln w="9525">
              <a:noFill/>
              <a:miter lim="800000"/>
              <a:headEnd/>
              <a:tailEnd/>
            </a:ln>
          </p:spPr>
          <p:txBody>
            <a:bodyPr>
              <a:spAutoFit/>
            </a:bodyPr>
            <a:lstStyle/>
            <a:p>
              <a:pPr algn="ctr"/>
              <a:r>
                <a:rPr lang="en-GB" sz="1800" b="1">
                  <a:solidFill>
                    <a:schemeClr val="tx1">
                      <a:lumMod val="95000"/>
                    </a:schemeClr>
                  </a:solidFill>
                </a:rPr>
                <a:t>DLL or EXE</a:t>
              </a:r>
            </a:p>
          </p:txBody>
        </p:sp>
      </p:grpSp>
      <p:sp>
        <p:nvSpPr>
          <p:cNvPr id="30728" name="Line 15"/>
          <p:cNvSpPr>
            <a:spLocks noChangeShapeType="1"/>
          </p:cNvSpPr>
          <p:nvPr/>
        </p:nvSpPr>
        <p:spPr bwMode="auto">
          <a:xfrm>
            <a:off x="7239000" y="3733800"/>
            <a:ext cx="1066800" cy="0"/>
          </a:xfrm>
          <a:prstGeom prst="line">
            <a:avLst/>
          </a:prstGeom>
          <a:noFill/>
          <a:ln w="38100">
            <a:solidFill>
              <a:schemeClr val="folHlink"/>
            </a:solidFill>
            <a:round/>
            <a:headEnd/>
            <a:tailEnd type="triangle" w="med" len="med"/>
          </a:ln>
        </p:spPr>
        <p:txBody>
          <a:bodyPr wrap="none" anchor="ctr"/>
          <a:lstStyle/>
          <a:p>
            <a:endParaRPr lang="en-US"/>
          </a:p>
        </p:txBody>
      </p:sp>
      <p:sp>
        <p:nvSpPr>
          <p:cNvPr id="30729" name="Rectangle 16"/>
          <p:cNvSpPr>
            <a:spLocks noGrp="1" noChangeArrowheads="1"/>
          </p:cNvSpPr>
          <p:nvPr>
            <p:ph type="title"/>
          </p:nvPr>
        </p:nvSpPr>
        <p:spPr>
          <a:xfrm>
            <a:off x="2209800" y="609600"/>
            <a:ext cx="7772400" cy="1143000"/>
          </a:xfrm>
        </p:spPr>
        <p:txBody>
          <a:bodyPr/>
          <a:lstStyle/>
          <a:p>
            <a:pPr eaLnBrk="1" hangingPunct="1"/>
            <a:r>
              <a:rPr lang="en-US" sz="3400">
                <a:solidFill>
                  <a:schemeClr val="tx1"/>
                </a:solidFill>
              </a:rPr>
              <a:t>Common Language Runtime</a:t>
            </a:r>
            <a:br>
              <a:rPr lang="en-US" sz="3400">
                <a:solidFill>
                  <a:schemeClr val="tx1"/>
                </a:solidFill>
              </a:rPr>
            </a:br>
            <a:r>
              <a:rPr lang="en-US" sz="2500">
                <a:solidFill>
                  <a:schemeClr val="tx1"/>
                </a:solidFill>
              </a:rPr>
              <a:t>Compilation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a:normAutofit/>
          </a:bodyPr>
          <a:lstStyle/>
          <a:p>
            <a:pPr algn="r" eaLnBrk="1" hangingPunct="1"/>
            <a:r>
              <a:rPr lang="en-US" dirty="0"/>
              <a:t>Common Language Runtime</a:t>
            </a:r>
            <a:br>
              <a:rPr lang="en-US" dirty="0"/>
            </a:br>
            <a:r>
              <a:rPr lang="en-US" sz="2500" dirty="0">
                <a:solidFill>
                  <a:schemeClr val="hlink"/>
                </a:solidFill>
              </a:rPr>
              <a:t>Assemblies</a:t>
            </a:r>
          </a:p>
        </p:txBody>
      </p:sp>
      <p:pic>
        <p:nvPicPr>
          <p:cNvPr id="33795" name="Picture 8"/>
          <p:cNvPicPr>
            <a:picLocks noGrp="1" noChangeAspect="1" noChangeArrowheads="1"/>
          </p:cNvPicPr>
          <p:nvPr>
            <p:ph idx="1"/>
          </p:nvPr>
        </p:nvPicPr>
        <p:blipFill>
          <a:blip r:embed="rId3"/>
          <a:srcRect/>
          <a:stretch>
            <a:fillRect/>
          </a:stretch>
        </p:blipFill>
        <p:spPr>
          <a:xfrm>
            <a:off x="1603614" y="1524000"/>
            <a:ext cx="8988066" cy="5181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DC4E3-8F98-5BEE-D453-4BDAED06B9F7}"/>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2A4647A3-CE36-CE61-1D24-3975A6EC2149}"/>
              </a:ext>
            </a:extLst>
          </p:cNvPr>
          <p:cNvSpPr>
            <a:spLocks noGrp="1"/>
          </p:cNvSpPr>
          <p:nvPr>
            <p:ph idx="1"/>
          </p:nvPr>
        </p:nvSpPr>
        <p:spPr/>
        <p:txBody>
          <a:bodyPr/>
          <a:lstStyle/>
          <a:p>
            <a:r>
              <a:rPr lang="en-US" dirty="0"/>
              <a:t>Development Machine</a:t>
            </a:r>
          </a:p>
          <a:p>
            <a:endParaRPr lang="en-US" dirty="0"/>
          </a:p>
          <a:p>
            <a:r>
              <a:rPr lang="en-US" dirty="0"/>
              <a:t>Deployed Machine(Client)</a:t>
            </a:r>
          </a:p>
          <a:p>
            <a:endParaRPr lang="en-IN" dirty="0"/>
          </a:p>
        </p:txBody>
      </p:sp>
    </p:spTree>
    <p:extLst>
      <p:ext uri="{BB962C8B-B14F-4D97-AF65-F5344CB8AC3E}">
        <p14:creationId xmlns:p14="http://schemas.microsoft.com/office/powerpoint/2010/main" val="4172874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779120" y="355230"/>
            <a:ext cx="6770075" cy="6147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426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34290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defRPr/>
            </a:pPr>
            <a:r>
              <a:rPr lang="en-US" b="1"/>
              <a:t>VB</a:t>
            </a:r>
          </a:p>
        </p:txBody>
      </p:sp>
      <p:sp>
        <p:nvSpPr>
          <p:cNvPr id="38915" name="Text Box 3"/>
          <p:cNvSpPr txBox="1">
            <a:spLocks noChangeArrowheads="1"/>
          </p:cNvSpPr>
          <p:nvPr/>
        </p:nvSpPr>
        <p:spPr bwMode="auto">
          <a:xfrm>
            <a:off x="2057400" y="1752601"/>
            <a:ext cx="1295400" cy="701675"/>
          </a:xfrm>
          <a:prstGeom prst="rect">
            <a:avLst/>
          </a:prstGeom>
          <a:noFill/>
          <a:ln w="9525">
            <a:noFill/>
            <a:miter lim="800000"/>
            <a:headEnd/>
            <a:tailEnd/>
          </a:ln>
          <a:effectLst/>
        </p:spPr>
        <p:txBody>
          <a:bodyPr>
            <a:spAutoFit/>
          </a:bodyPr>
          <a:lstStyle/>
          <a:p>
            <a:pPr>
              <a:defRPr/>
            </a:pPr>
            <a:r>
              <a:rPr lang="en-GB" sz="2000" b="1">
                <a:effectLst>
                  <a:outerShdw blurRad="38100" dist="38100" dir="2700000" algn="tl">
                    <a:srgbClr val="C0C0C0"/>
                  </a:outerShdw>
                </a:effectLst>
              </a:rPr>
              <a:t>Source code</a:t>
            </a:r>
          </a:p>
        </p:txBody>
      </p:sp>
      <p:sp>
        <p:nvSpPr>
          <p:cNvPr id="38916" name="AutoShape 4"/>
          <p:cNvSpPr>
            <a:spLocks noChangeArrowheads="1"/>
          </p:cNvSpPr>
          <p:nvPr/>
        </p:nvSpPr>
        <p:spPr bwMode="auto">
          <a:xfrm>
            <a:off x="34290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b="1">
                <a:effectLst>
                  <a:outerShdw blurRad="38100" dist="38100" dir="2700000" algn="tl">
                    <a:srgbClr val="FFFFFF"/>
                  </a:outerShdw>
                </a:effectLst>
              </a:rPr>
              <a:t>Compiler</a:t>
            </a:r>
          </a:p>
        </p:txBody>
      </p:sp>
      <p:sp>
        <p:nvSpPr>
          <p:cNvPr id="38917" name="AutoShape 5"/>
          <p:cNvSpPr>
            <a:spLocks noChangeArrowheads="1"/>
          </p:cNvSpPr>
          <p:nvPr/>
        </p:nvSpPr>
        <p:spPr bwMode="auto">
          <a:xfrm>
            <a:off x="67818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defRPr/>
            </a:pPr>
            <a:r>
              <a:rPr lang="en-US" b="1"/>
              <a:t>C++</a:t>
            </a:r>
          </a:p>
        </p:txBody>
      </p:sp>
      <p:sp>
        <p:nvSpPr>
          <p:cNvPr id="38918" name="AutoShape 6"/>
          <p:cNvSpPr>
            <a:spLocks noChangeArrowheads="1"/>
          </p:cNvSpPr>
          <p:nvPr/>
        </p:nvSpPr>
        <p:spPr bwMode="auto">
          <a:xfrm>
            <a:off x="51054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defRPr/>
            </a:pPr>
            <a:r>
              <a:rPr lang="en-US" b="1"/>
              <a:t>C#</a:t>
            </a:r>
          </a:p>
        </p:txBody>
      </p:sp>
      <p:sp>
        <p:nvSpPr>
          <p:cNvPr id="38919" name="AutoShape 7"/>
          <p:cNvSpPr>
            <a:spLocks noChangeArrowheads="1"/>
          </p:cNvSpPr>
          <p:nvPr/>
        </p:nvSpPr>
        <p:spPr bwMode="auto">
          <a:xfrm>
            <a:off x="67818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b="1">
                <a:effectLst>
                  <a:outerShdw blurRad="38100" dist="38100" dir="2700000" algn="tl">
                    <a:srgbClr val="FFFFFF"/>
                  </a:outerShdw>
                </a:effectLst>
              </a:rPr>
              <a:t>Compiler</a:t>
            </a:r>
          </a:p>
        </p:txBody>
      </p:sp>
      <p:sp>
        <p:nvSpPr>
          <p:cNvPr id="38920" name="AutoShape 8"/>
          <p:cNvSpPr>
            <a:spLocks noChangeArrowheads="1"/>
          </p:cNvSpPr>
          <p:nvPr/>
        </p:nvSpPr>
        <p:spPr bwMode="auto">
          <a:xfrm>
            <a:off x="51054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b="1">
                <a:effectLst>
                  <a:outerShdw blurRad="38100" dist="38100" dir="2700000" algn="tl">
                    <a:srgbClr val="FFFFFF"/>
                  </a:outerShdw>
                </a:effectLst>
              </a:rPr>
              <a:t>Compiler</a:t>
            </a:r>
          </a:p>
        </p:txBody>
      </p:sp>
      <p:sp>
        <p:nvSpPr>
          <p:cNvPr id="38921" name="AutoShape 9"/>
          <p:cNvSpPr>
            <a:spLocks noChangeArrowheads="1"/>
          </p:cNvSpPr>
          <p:nvPr/>
        </p:nvSpPr>
        <p:spPr bwMode="auto">
          <a:xfrm>
            <a:off x="5105400" y="3048000"/>
            <a:ext cx="990600" cy="457200"/>
          </a:xfrm>
          <a:prstGeom prst="roundRect">
            <a:avLst>
              <a:gd name="adj" fmla="val 0"/>
            </a:avLst>
          </a:prstGeom>
          <a:solidFill>
            <a:srgbClr val="FF9933"/>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33"/>
            </a:extrusionClr>
          </a:sp3d>
        </p:spPr>
        <p:txBody>
          <a:bodyPr wrap="none" anchor="ctr">
            <a:flatTx/>
          </a:bodyPr>
          <a:lstStyle/>
          <a:p>
            <a:pPr algn="ctr">
              <a:defRPr/>
            </a:pPr>
            <a:r>
              <a:rPr lang="en-US" b="1"/>
              <a:t>Assembly</a:t>
            </a:r>
          </a:p>
          <a:p>
            <a:pPr algn="ctr">
              <a:defRPr/>
            </a:pPr>
            <a:r>
              <a:rPr lang="en-US" b="1"/>
              <a:t>IL Code</a:t>
            </a:r>
          </a:p>
        </p:txBody>
      </p:sp>
      <p:sp>
        <p:nvSpPr>
          <p:cNvPr id="38922" name="AutoShape 10"/>
          <p:cNvSpPr>
            <a:spLocks noChangeArrowheads="1"/>
          </p:cNvSpPr>
          <p:nvPr/>
        </p:nvSpPr>
        <p:spPr bwMode="auto">
          <a:xfrm>
            <a:off x="6781800" y="3048000"/>
            <a:ext cx="990600" cy="457200"/>
          </a:xfrm>
          <a:prstGeom prst="roundRect">
            <a:avLst>
              <a:gd name="adj" fmla="val 0"/>
            </a:avLst>
          </a:prstGeom>
          <a:solidFill>
            <a:srgbClr val="FF9933"/>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33"/>
            </a:extrusionClr>
          </a:sp3d>
        </p:spPr>
        <p:txBody>
          <a:bodyPr wrap="none" anchor="ctr">
            <a:flatTx/>
          </a:bodyPr>
          <a:lstStyle/>
          <a:p>
            <a:pPr algn="ctr">
              <a:defRPr/>
            </a:pPr>
            <a:r>
              <a:rPr lang="en-US" b="1"/>
              <a:t>Assembly</a:t>
            </a:r>
          </a:p>
          <a:p>
            <a:pPr algn="ctr">
              <a:defRPr/>
            </a:pPr>
            <a:r>
              <a:rPr lang="en-US" b="1"/>
              <a:t>IL Code</a:t>
            </a:r>
          </a:p>
        </p:txBody>
      </p:sp>
      <p:sp>
        <p:nvSpPr>
          <p:cNvPr id="38923" name="AutoShape 11"/>
          <p:cNvSpPr>
            <a:spLocks noChangeArrowheads="1"/>
          </p:cNvSpPr>
          <p:nvPr/>
        </p:nvSpPr>
        <p:spPr bwMode="auto">
          <a:xfrm>
            <a:off x="3429000" y="3048000"/>
            <a:ext cx="990600" cy="457200"/>
          </a:xfrm>
          <a:prstGeom prst="roundRect">
            <a:avLst>
              <a:gd name="adj" fmla="val 0"/>
            </a:avLst>
          </a:prstGeom>
          <a:solidFill>
            <a:srgbClr val="FF9933"/>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33"/>
            </a:extrusionClr>
          </a:sp3d>
        </p:spPr>
        <p:txBody>
          <a:bodyPr wrap="none" anchor="ctr">
            <a:flatTx/>
          </a:bodyPr>
          <a:lstStyle/>
          <a:p>
            <a:pPr algn="ctr">
              <a:defRPr/>
            </a:pPr>
            <a:r>
              <a:rPr lang="en-US" b="1"/>
              <a:t>Assembly</a:t>
            </a:r>
          </a:p>
          <a:p>
            <a:pPr algn="ctr">
              <a:defRPr/>
            </a:pPr>
            <a:r>
              <a:rPr lang="en-US" b="1"/>
              <a:t>IL Code</a:t>
            </a:r>
          </a:p>
        </p:txBody>
      </p:sp>
      <p:sp>
        <p:nvSpPr>
          <p:cNvPr id="38924" name="AutoShape 12"/>
          <p:cNvSpPr>
            <a:spLocks noChangeArrowheads="1"/>
          </p:cNvSpPr>
          <p:nvPr/>
        </p:nvSpPr>
        <p:spPr bwMode="auto">
          <a:xfrm>
            <a:off x="2438400" y="5943600"/>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a:defRPr/>
            </a:pPr>
            <a:r>
              <a:rPr lang="en-GB" sz="2000" b="1"/>
              <a:t>Operating System Services</a:t>
            </a:r>
          </a:p>
        </p:txBody>
      </p:sp>
      <p:sp>
        <p:nvSpPr>
          <p:cNvPr id="38925" name="AutoShape 13"/>
          <p:cNvSpPr>
            <a:spLocks noChangeArrowheads="1"/>
          </p:cNvSpPr>
          <p:nvPr/>
        </p:nvSpPr>
        <p:spPr bwMode="auto">
          <a:xfrm>
            <a:off x="2514600" y="3733800"/>
            <a:ext cx="624840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defRPr/>
            </a:pPr>
            <a:r>
              <a:rPr lang="en-GB" sz="2000" b="1"/>
              <a:t>Common Language Runtime</a:t>
            </a:r>
          </a:p>
        </p:txBody>
      </p:sp>
      <p:sp>
        <p:nvSpPr>
          <p:cNvPr id="32782" name="Line 14"/>
          <p:cNvSpPr>
            <a:spLocks noChangeShapeType="1"/>
          </p:cNvSpPr>
          <p:nvPr/>
        </p:nvSpPr>
        <p:spPr bwMode="auto">
          <a:xfrm>
            <a:off x="3962400" y="3505200"/>
            <a:ext cx="0" cy="533400"/>
          </a:xfrm>
          <a:prstGeom prst="line">
            <a:avLst/>
          </a:prstGeom>
          <a:noFill/>
          <a:ln w="57150">
            <a:solidFill>
              <a:schemeClr val="tx2"/>
            </a:solidFill>
            <a:round/>
            <a:headEnd/>
            <a:tailEnd type="triangle" w="med" len="med"/>
          </a:ln>
        </p:spPr>
        <p:txBody>
          <a:bodyPr wrap="none" anchor="ctr"/>
          <a:lstStyle/>
          <a:p>
            <a:endParaRPr lang="en-US"/>
          </a:p>
        </p:txBody>
      </p:sp>
      <p:sp>
        <p:nvSpPr>
          <p:cNvPr id="32783" name="Line 15"/>
          <p:cNvSpPr>
            <a:spLocks noChangeShapeType="1"/>
          </p:cNvSpPr>
          <p:nvPr/>
        </p:nvSpPr>
        <p:spPr bwMode="auto">
          <a:xfrm>
            <a:off x="7315200" y="3505200"/>
            <a:ext cx="0" cy="533400"/>
          </a:xfrm>
          <a:prstGeom prst="line">
            <a:avLst/>
          </a:prstGeom>
          <a:noFill/>
          <a:ln w="57150">
            <a:solidFill>
              <a:schemeClr val="tx2"/>
            </a:solidFill>
            <a:round/>
            <a:headEnd/>
            <a:tailEnd type="triangle" w="med" len="med"/>
          </a:ln>
        </p:spPr>
        <p:txBody>
          <a:bodyPr wrap="none" anchor="ctr"/>
          <a:lstStyle/>
          <a:p>
            <a:endParaRPr lang="en-US"/>
          </a:p>
        </p:txBody>
      </p:sp>
      <p:sp>
        <p:nvSpPr>
          <p:cNvPr id="32784" name="Line 16"/>
          <p:cNvSpPr>
            <a:spLocks noChangeShapeType="1"/>
          </p:cNvSpPr>
          <p:nvPr/>
        </p:nvSpPr>
        <p:spPr bwMode="auto">
          <a:xfrm>
            <a:off x="5638800" y="3505200"/>
            <a:ext cx="0" cy="533400"/>
          </a:xfrm>
          <a:prstGeom prst="line">
            <a:avLst/>
          </a:prstGeom>
          <a:noFill/>
          <a:ln w="57150">
            <a:solidFill>
              <a:schemeClr val="tx2"/>
            </a:solidFill>
            <a:round/>
            <a:headEnd/>
            <a:tailEnd type="triangle" w="med" len="med"/>
          </a:ln>
        </p:spPr>
        <p:txBody>
          <a:bodyPr wrap="none" anchor="ctr"/>
          <a:lstStyle/>
          <a:p>
            <a:endParaRPr lang="en-US"/>
          </a:p>
        </p:txBody>
      </p:sp>
      <p:sp>
        <p:nvSpPr>
          <p:cNvPr id="38929" name="AutoShape 17"/>
          <p:cNvSpPr>
            <a:spLocks noChangeArrowheads="1"/>
          </p:cNvSpPr>
          <p:nvPr/>
        </p:nvSpPr>
        <p:spPr bwMode="auto">
          <a:xfrm>
            <a:off x="3886200" y="4648200"/>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sz="1800" b="1"/>
              <a:t>JIT Compiler</a:t>
            </a:r>
          </a:p>
        </p:txBody>
      </p:sp>
      <p:sp>
        <p:nvSpPr>
          <p:cNvPr id="38930" name="AutoShape 18"/>
          <p:cNvSpPr>
            <a:spLocks noChangeArrowheads="1"/>
          </p:cNvSpPr>
          <p:nvPr/>
        </p:nvSpPr>
        <p:spPr bwMode="auto">
          <a:xfrm>
            <a:off x="4343400" y="5486400"/>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a:defRPr/>
            </a:pPr>
            <a:r>
              <a:rPr lang="en-GB" b="1"/>
              <a:t>Native Code</a:t>
            </a:r>
          </a:p>
        </p:txBody>
      </p:sp>
      <p:sp>
        <p:nvSpPr>
          <p:cNvPr id="32787" name="Line 19"/>
          <p:cNvSpPr>
            <a:spLocks noChangeShapeType="1"/>
          </p:cNvSpPr>
          <p:nvPr/>
        </p:nvSpPr>
        <p:spPr bwMode="auto">
          <a:xfrm>
            <a:off x="6019800" y="5867400"/>
            <a:ext cx="0" cy="381000"/>
          </a:xfrm>
          <a:prstGeom prst="line">
            <a:avLst/>
          </a:prstGeom>
          <a:noFill/>
          <a:ln w="57150">
            <a:noFill/>
            <a:round/>
            <a:headEnd/>
            <a:tailEnd type="triangle" w="med" len="med"/>
          </a:ln>
        </p:spPr>
        <p:txBody>
          <a:bodyPr wrap="none" anchor="ctr"/>
          <a:lstStyle/>
          <a:p>
            <a:endParaRPr lang="en-US"/>
          </a:p>
        </p:txBody>
      </p:sp>
      <p:sp>
        <p:nvSpPr>
          <p:cNvPr id="38932" name="Text Box 20"/>
          <p:cNvSpPr txBox="1">
            <a:spLocks noChangeArrowheads="1"/>
          </p:cNvSpPr>
          <p:nvPr/>
        </p:nvSpPr>
        <p:spPr bwMode="auto">
          <a:xfrm>
            <a:off x="2057401" y="2971801"/>
            <a:ext cx="1285875" cy="701675"/>
          </a:xfrm>
          <a:prstGeom prst="rect">
            <a:avLst/>
          </a:prstGeom>
          <a:noFill/>
          <a:ln w="9525">
            <a:noFill/>
            <a:miter lim="800000"/>
            <a:headEnd/>
            <a:tailEnd/>
          </a:ln>
          <a:effectLst/>
        </p:spPr>
        <p:txBody>
          <a:bodyPr wrap="none">
            <a:spAutoFit/>
          </a:bodyPr>
          <a:lstStyle/>
          <a:p>
            <a:pPr>
              <a:defRPr/>
            </a:pPr>
            <a:r>
              <a:rPr lang="en-GB" sz="2000" b="1">
                <a:effectLst>
                  <a:outerShdw blurRad="38100" dist="38100" dir="2700000" algn="tl">
                    <a:srgbClr val="C0C0C0"/>
                  </a:outerShdw>
                </a:effectLst>
              </a:rPr>
              <a:t>Managed</a:t>
            </a:r>
          </a:p>
          <a:p>
            <a:pPr>
              <a:defRPr/>
            </a:pPr>
            <a:r>
              <a:rPr lang="en-GB" sz="2000" b="1">
                <a:effectLst>
                  <a:outerShdw blurRad="38100" dist="38100" dir="2700000" algn="tl">
                    <a:srgbClr val="C0C0C0"/>
                  </a:outerShdw>
                </a:effectLst>
              </a:rPr>
              <a:t>code</a:t>
            </a:r>
          </a:p>
        </p:txBody>
      </p:sp>
      <p:sp>
        <p:nvSpPr>
          <p:cNvPr id="32789" name="Line 21"/>
          <p:cNvSpPr>
            <a:spLocks noChangeShapeType="1"/>
          </p:cNvSpPr>
          <p:nvPr/>
        </p:nvSpPr>
        <p:spPr bwMode="auto">
          <a:xfrm>
            <a:off x="3962400" y="2667000"/>
            <a:ext cx="0" cy="228600"/>
          </a:xfrm>
          <a:prstGeom prst="line">
            <a:avLst/>
          </a:prstGeom>
          <a:noFill/>
          <a:ln w="38100">
            <a:solidFill>
              <a:schemeClr val="tx2"/>
            </a:solidFill>
            <a:round/>
            <a:headEnd/>
            <a:tailEnd type="triangle" w="med" len="med"/>
          </a:ln>
        </p:spPr>
        <p:txBody>
          <a:bodyPr wrap="none" anchor="ctr"/>
          <a:lstStyle/>
          <a:p>
            <a:endParaRPr lang="en-US"/>
          </a:p>
        </p:txBody>
      </p:sp>
      <p:sp>
        <p:nvSpPr>
          <p:cNvPr id="32790" name="Line 22"/>
          <p:cNvSpPr>
            <a:spLocks noChangeShapeType="1"/>
          </p:cNvSpPr>
          <p:nvPr/>
        </p:nvSpPr>
        <p:spPr bwMode="auto">
          <a:xfrm>
            <a:off x="5638800" y="2667000"/>
            <a:ext cx="0" cy="228600"/>
          </a:xfrm>
          <a:prstGeom prst="line">
            <a:avLst/>
          </a:prstGeom>
          <a:noFill/>
          <a:ln w="38100">
            <a:solidFill>
              <a:schemeClr val="tx2"/>
            </a:solidFill>
            <a:round/>
            <a:headEnd/>
            <a:tailEnd type="triangle" w="med" len="med"/>
          </a:ln>
        </p:spPr>
        <p:txBody>
          <a:bodyPr wrap="none" anchor="ctr"/>
          <a:lstStyle/>
          <a:p>
            <a:endParaRPr lang="en-US"/>
          </a:p>
        </p:txBody>
      </p:sp>
      <p:sp>
        <p:nvSpPr>
          <p:cNvPr id="32791" name="Line 23"/>
          <p:cNvSpPr>
            <a:spLocks noChangeShapeType="1"/>
          </p:cNvSpPr>
          <p:nvPr/>
        </p:nvSpPr>
        <p:spPr bwMode="auto">
          <a:xfrm>
            <a:off x="7315200" y="2667000"/>
            <a:ext cx="0" cy="228600"/>
          </a:xfrm>
          <a:prstGeom prst="line">
            <a:avLst/>
          </a:prstGeom>
          <a:noFill/>
          <a:ln w="38100">
            <a:solidFill>
              <a:schemeClr val="tx2"/>
            </a:solidFill>
            <a:round/>
            <a:headEnd/>
            <a:tailEnd type="triangle" w="med" len="med"/>
          </a:ln>
        </p:spPr>
        <p:txBody>
          <a:bodyPr wrap="none" anchor="ctr"/>
          <a:lstStyle/>
          <a:p>
            <a:endParaRPr lang="en-US"/>
          </a:p>
        </p:txBody>
      </p:sp>
      <p:sp>
        <p:nvSpPr>
          <p:cNvPr id="32792" name="Line 24"/>
          <p:cNvSpPr>
            <a:spLocks noChangeShapeType="1"/>
          </p:cNvSpPr>
          <p:nvPr/>
        </p:nvSpPr>
        <p:spPr bwMode="auto">
          <a:xfrm>
            <a:off x="7848600" y="2438400"/>
            <a:ext cx="1066800" cy="0"/>
          </a:xfrm>
          <a:prstGeom prst="line">
            <a:avLst/>
          </a:prstGeom>
          <a:noFill/>
          <a:ln w="38100">
            <a:solidFill>
              <a:schemeClr val="tx2"/>
            </a:solidFill>
            <a:round/>
            <a:headEnd/>
            <a:tailEnd type="triangle" w="med" len="med"/>
          </a:ln>
        </p:spPr>
        <p:txBody>
          <a:bodyPr wrap="none" anchor="ctr"/>
          <a:lstStyle/>
          <a:p>
            <a:endParaRPr lang="en-US"/>
          </a:p>
        </p:txBody>
      </p:sp>
      <p:sp>
        <p:nvSpPr>
          <p:cNvPr id="38937" name="AutoShape 25"/>
          <p:cNvSpPr>
            <a:spLocks noChangeArrowheads="1"/>
          </p:cNvSpPr>
          <p:nvPr/>
        </p:nvSpPr>
        <p:spPr bwMode="auto">
          <a:xfrm>
            <a:off x="8915400" y="2209800"/>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a:defRPr/>
            </a:pPr>
            <a:r>
              <a:rPr lang="en-US" b="1"/>
              <a:t>Unmanaged</a:t>
            </a:r>
          </a:p>
          <a:p>
            <a:pPr algn="ctr">
              <a:defRPr/>
            </a:pPr>
            <a:r>
              <a:rPr lang="en-US" b="1"/>
              <a:t>Component</a:t>
            </a:r>
          </a:p>
        </p:txBody>
      </p:sp>
      <p:sp>
        <p:nvSpPr>
          <p:cNvPr id="32794" name="Line 26"/>
          <p:cNvSpPr>
            <a:spLocks noChangeShapeType="1"/>
          </p:cNvSpPr>
          <p:nvPr/>
        </p:nvSpPr>
        <p:spPr bwMode="auto">
          <a:xfrm>
            <a:off x="9448800" y="2895600"/>
            <a:ext cx="0" cy="3124200"/>
          </a:xfrm>
          <a:prstGeom prst="line">
            <a:avLst/>
          </a:prstGeom>
          <a:noFill/>
          <a:ln w="38100">
            <a:solidFill>
              <a:schemeClr val="tx2"/>
            </a:solidFill>
            <a:round/>
            <a:headEnd/>
            <a:tailEnd type="triangle" w="med" len="med"/>
          </a:ln>
        </p:spPr>
        <p:txBody>
          <a:bodyPr wrap="none" anchor="ctr"/>
          <a:lstStyle/>
          <a:p>
            <a:endParaRPr lang="en-US"/>
          </a:p>
        </p:txBody>
      </p:sp>
      <p:sp>
        <p:nvSpPr>
          <p:cNvPr id="32795" name="Line 27"/>
          <p:cNvSpPr>
            <a:spLocks noChangeShapeType="1"/>
          </p:cNvSpPr>
          <p:nvPr/>
        </p:nvSpPr>
        <p:spPr bwMode="auto">
          <a:xfrm flipH="1">
            <a:off x="4876800" y="5257800"/>
            <a:ext cx="0" cy="381000"/>
          </a:xfrm>
          <a:prstGeom prst="line">
            <a:avLst/>
          </a:prstGeom>
          <a:noFill/>
          <a:ln w="38100">
            <a:solidFill>
              <a:schemeClr val="tx2"/>
            </a:solidFill>
            <a:round/>
            <a:headEnd/>
            <a:tailEnd type="triangle" w="med" len="med"/>
          </a:ln>
        </p:spPr>
        <p:txBody>
          <a:bodyPr wrap="none" anchor="ctr"/>
          <a:lstStyle/>
          <a:p>
            <a:endParaRPr lang="en-US"/>
          </a:p>
        </p:txBody>
      </p:sp>
      <p:sp>
        <p:nvSpPr>
          <p:cNvPr id="32796" name="Line 28"/>
          <p:cNvSpPr>
            <a:spLocks noChangeShapeType="1"/>
          </p:cNvSpPr>
          <p:nvPr/>
        </p:nvSpPr>
        <p:spPr bwMode="auto">
          <a:xfrm flipH="1">
            <a:off x="6858000" y="5334000"/>
            <a:ext cx="0" cy="304800"/>
          </a:xfrm>
          <a:prstGeom prst="line">
            <a:avLst/>
          </a:prstGeom>
          <a:noFill/>
          <a:ln w="38100">
            <a:noFill/>
            <a:round/>
            <a:headEnd/>
            <a:tailEnd type="triangle" w="med" len="med"/>
          </a:ln>
        </p:spPr>
        <p:txBody>
          <a:bodyPr wrap="none" anchor="ctr"/>
          <a:lstStyle/>
          <a:p>
            <a:endParaRPr lang="en-US"/>
          </a:p>
        </p:txBody>
      </p:sp>
      <p:sp>
        <p:nvSpPr>
          <p:cNvPr id="32797" name="Rectangle 29"/>
          <p:cNvSpPr>
            <a:spLocks noGrp="1" noChangeArrowheads="1"/>
          </p:cNvSpPr>
          <p:nvPr>
            <p:ph type="title"/>
          </p:nvPr>
        </p:nvSpPr>
        <p:spPr>
          <a:xfrm>
            <a:off x="1906588" y="228600"/>
            <a:ext cx="8532812" cy="1244600"/>
          </a:xfrm>
        </p:spPr>
        <p:txBody>
          <a:bodyPr/>
          <a:lstStyle/>
          <a:p>
            <a:pPr eaLnBrk="1" hangingPunct="1"/>
            <a:r>
              <a:rPr lang="en-US"/>
              <a:t>Common Language Runtime</a:t>
            </a:r>
            <a:br>
              <a:rPr lang="en-US"/>
            </a:br>
            <a:r>
              <a:rPr lang="en-US" sz="2500">
                <a:solidFill>
                  <a:schemeClr val="hlink"/>
                </a:solidFill>
              </a:rPr>
              <a:t>Execution Model</a:t>
            </a:r>
          </a:p>
        </p:txBody>
      </p:sp>
    </p:spTree>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B46F-E571-3704-71A9-7FF525BB1718}"/>
              </a:ext>
            </a:extLst>
          </p:cNvPr>
          <p:cNvSpPr>
            <a:spLocks noGrp="1"/>
          </p:cNvSpPr>
          <p:nvPr>
            <p:ph type="title"/>
          </p:nvPr>
        </p:nvSpPr>
        <p:spPr/>
        <p:txBody>
          <a:bodyPr/>
          <a:lstStyle/>
          <a:p>
            <a:r>
              <a:rPr lang="en-US" dirty="0"/>
              <a:t>Main method</a:t>
            </a:r>
            <a:endParaRPr lang="en-IN" dirty="0"/>
          </a:p>
        </p:txBody>
      </p:sp>
      <p:sp>
        <p:nvSpPr>
          <p:cNvPr id="3" name="Content Placeholder 2">
            <a:extLst>
              <a:ext uri="{FF2B5EF4-FFF2-40B4-BE49-F238E27FC236}">
                <a16:creationId xmlns:a16="http://schemas.microsoft.com/office/drawing/2014/main" id="{E5C9037D-9ABD-5644-0897-FA9886DD7B01}"/>
              </a:ext>
            </a:extLst>
          </p:cNvPr>
          <p:cNvSpPr>
            <a:spLocks noGrp="1"/>
          </p:cNvSpPr>
          <p:nvPr>
            <p:ph idx="1"/>
          </p:nvPr>
        </p:nvSpPr>
        <p:spPr/>
        <p:txBody>
          <a:bodyPr/>
          <a:lstStyle/>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Main(</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string</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args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Main()</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557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562D-D41D-A29A-E3E7-F21A53023C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2B9F2D-CCBA-D9CE-D7B6-B262A9D98E02}"/>
              </a:ext>
            </a:extLst>
          </p:cNvPr>
          <p:cNvSpPr>
            <a:spLocks noGrp="1"/>
          </p:cNvSpPr>
          <p:nvPr>
            <p:ph idx="1"/>
          </p:nvPr>
        </p:nvSpPr>
        <p:spPr/>
        <p:txBody>
          <a:bodyPr/>
          <a:lstStyle/>
          <a:p>
            <a:r>
              <a:rPr lang="en-US" dirty="0"/>
              <a:t>S/w </a:t>
            </a:r>
          </a:p>
          <a:p>
            <a:pPr lvl="1"/>
            <a:r>
              <a:rPr lang="en-US" dirty="0"/>
              <a:t>System =&gt; 10%</a:t>
            </a:r>
          </a:p>
          <a:p>
            <a:pPr lvl="1"/>
            <a:r>
              <a:rPr lang="en-US" dirty="0"/>
              <a:t>Application 90%</a:t>
            </a:r>
          </a:p>
          <a:p>
            <a:pPr lvl="2"/>
            <a:r>
              <a:rPr lang="en-US" dirty="0"/>
              <a:t>General( Word, Excel….) =&gt;15%</a:t>
            </a:r>
          </a:p>
          <a:p>
            <a:pPr lvl="2"/>
            <a:r>
              <a:rPr lang="en-US" dirty="0">
                <a:solidFill>
                  <a:srgbClr val="FF0000"/>
                </a:solidFill>
              </a:rPr>
              <a:t>Specific (Business App) =&gt; 85%</a:t>
            </a:r>
            <a:endParaRPr lang="en-IN" dirty="0">
              <a:solidFill>
                <a:srgbClr val="FF0000"/>
              </a:solidFill>
            </a:endParaRPr>
          </a:p>
        </p:txBody>
      </p:sp>
    </p:spTree>
    <p:extLst>
      <p:ext uri="{BB962C8B-B14F-4D97-AF65-F5344CB8AC3E}">
        <p14:creationId xmlns:p14="http://schemas.microsoft.com/office/powerpoint/2010/main" val="2583339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FFE1-10D7-59DD-9B9E-534A777B6F71}"/>
              </a:ext>
            </a:extLst>
          </p:cNvPr>
          <p:cNvSpPr>
            <a:spLocks noGrp="1"/>
          </p:cNvSpPr>
          <p:nvPr>
            <p:ph type="title"/>
          </p:nvPr>
        </p:nvSpPr>
        <p:spPr/>
        <p:txBody>
          <a:bodyPr/>
          <a:lstStyle/>
          <a:p>
            <a:r>
              <a:rPr lang="en-US" dirty="0"/>
              <a:t>Intro to Basic of Programming</a:t>
            </a:r>
            <a:endParaRPr lang="en-IN" dirty="0"/>
          </a:p>
        </p:txBody>
      </p:sp>
      <p:sp>
        <p:nvSpPr>
          <p:cNvPr id="3" name="Content Placeholder 2">
            <a:extLst>
              <a:ext uri="{FF2B5EF4-FFF2-40B4-BE49-F238E27FC236}">
                <a16:creationId xmlns:a16="http://schemas.microsoft.com/office/drawing/2014/main" id="{183B6EB3-8E72-C342-12F7-376E7E1DDB0E}"/>
              </a:ext>
            </a:extLst>
          </p:cNvPr>
          <p:cNvSpPr>
            <a:spLocks noGrp="1"/>
          </p:cNvSpPr>
          <p:nvPr>
            <p:ph idx="1"/>
          </p:nvPr>
        </p:nvSpPr>
        <p:spPr/>
        <p:txBody>
          <a:bodyPr>
            <a:normAutofit fontScale="92500" lnSpcReduction="20000"/>
          </a:bodyPr>
          <a:lstStyle/>
          <a:p>
            <a:r>
              <a:rPr lang="en-US" dirty="0"/>
              <a:t>Sequence </a:t>
            </a:r>
          </a:p>
          <a:p>
            <a:pPr lvl="1"/>
            <a:r>
              <a:rPr lang="en-US" dirty="0"/>
              <a:t>Variables </a:t>
            </a:r>
          </a:p>
          <a:p>
            <a:pPr lvl="2"/>
            <a:r>
              <a:rPr lang="en-US" dirty="0"/>
              <a:t>Datatypes </a:t>
            </a:r>
          </a:p>
          <a:p>
            <a:pPr lvl="1"/>
            <a:r>
              <a:rPr lang="en-US" dirty="0"/>
              <a:t>Method</a:t>
            </a:r>
          </a:p>
          <a:p>
            <a:pPr lvl="2"/>
            <a:r>
              <a:rPr lang="en-US" dirty="0"/>
              <a:t>Pass by</a:t>
            </a:r>
          </a:p>
          <a:p>
            <a:pPr lvl="3"/>
            <a:r>
              <a:rPr lang="en-US" dirty="0"/>
              <a:t>Value, Reference, Out</a:t>
            </a:r>
          </a:p>
          <a:p>
            <a:pPr lvl="2"/>
            <a:r>
              <a:rPr lang="en-US" dirty="0"/>
              <a:t>Named and Optional Arg</a:t>
            </a:r>
          </a:p>
          <a:p>
            <a:pPr lvl="2"/>
            <a:r>
              <a:rPr lang="en-US" dirty="0"/>
              <a:t>Param Array</a:t>
            </a:r>
          </a:p>
          <a:p>
            <a:r>
              <a:rPr lang="en-US" dirty="0"/>
              <a:t>Selection</a:t>
            </a:r>
          </a:p>
          <a:p>
            <a:pPr lvl="1"/>
            <a:r>
              <a:rPr lang="en-US" dirty="0"/>
              <a:t>If Condition &amp; Switch Case</a:t>
            </a:r>
          </a:p>
          <a:p>
            <a:r>
              <a:rPr lang="en-US" dirty="0"/>
              <a:t>Iteration</a:t>
            </a:r>
          </a:p>
          <a:p>
            <a:pPr lvl="1"/>
            <a:r>
              <a:rPr lang="en-US" dirty="0"/>
              <a:t>While </a:t>
            </a:r>
          </a:p>
          <a:p>
            <a:pPr lvl="1"/>
            <a:r>
              <a:rPr lang="en-US" dirty="0"/>
              <a:t>For</a:t>
            </a:r>
          </a:p>
          <a:p>
            <a:pPr lvl="1"/>
            <a:endParaRPr lang="en-US" dirty="0"/>
          </a:p>
          <a:p>
            <a:endParaRPr lang="en-IN" dirty="0"/>
          </a:p>
        </p:txBody>
      </p:sp>
    </p:spTree>
    <p:extLst>
      <p:ext uri="{BB962C8B-B14F-4D97-AF65-F5344CB8AC3E}">
        <p14:creationId xmlns:p14="http://schemas.microsoft.com/office/powerpoint/2010/main" val="392054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1933-20EC-9D2C-16ED-FF31E8F8934E}"/>
              </a:ext>
            </a:extLst>
          </p:cNvPr>
          <p:cNvSpPr>
            <a:spLocks noGrp="1"/>
          </p:cNvSpPr>
          <p:nvPr>
            <p:ph type="title"/>
          </p:nvPr>
        </p:nvSpPr>
        <p:spPr>
          <a:xfrm>
            <a:off x="74720" y="18255"/>
            <a:ext cx="10515600" cy="1325563"/>
          </a:xfrm>
        </p:spPr>
        <p:txBody>
          <a:bodyPr/>
          <a:lstStyle/>
          <a:p>
            <a:r>
              <a:rPr lang="en-US" dirty="0"/>
              <a:t>Datatypes</a:t>
            </a:r>
            <a:endParaRPr lang="en-IN" dirty="0"/>
          </a:p>
        </p:txBody>
      </p:sp>
      <p:sp>
        <p:nvSpPr>
          <p:cNvPr id="3" name="Content Placeholder 2">
            <a:extLst>
              <a:ext uri="{FF2B5EF4-FFF2-40B4-BE49-F238E27FC236}">
                <a16:creationId xmlns:a16="http://schemas.microsoft.com/office/drawing/2014/main" id="{B48A9193-66FE-1D7D-4D8B-DC98F31EE7F6}"/>
              </a:ext>
            </a:extLst>
          </p:cNvPr>
          <p:cNvSpPr>
            <a:spLocks noGrp="1"/>
          </p:cNvSpPr>
          <p:nvPr>
            <p:ph idx="1"/>
          </p:nvPr>
        </p:nvSpPr>
        <p:spPr>
          <a:xfrm>
            <a:off x="838200" y="1825625"/>
            <a:ext cx="3520736" cy="4351338"/>
          </a:xfrm>
        </p:spPr>
        <p:txBody>
          <a:bodyPr/>
          <a:lstStyle/>
          <a:p>
            <a:r>
              <a:rPr lang="en-US" dirty="0"/>
              <a:t>Value Types</a:t>
            </a:r>
          </a:p>
          <a:p>
            <a:pPr lvl="1"/>
            <a:r>
              <a:rPr lang="en-US" dirty="0"/>
              <a:t>Inbuilt</a:t>
            </a:r>
          </a:p>
          <a:p>
            <a:pPr lvl="2"/>
            <a:r>
              <a:rPr lang="en-US" dirty="0"/>
              <a:t>Numeric</a:t>
            </a:r>
          </a:p>
          <a:p>
            <a:pPr lvl="2"/>
            <a:r>
              <a:rPr lang="en-US" dirty="0"/>
              <a:t>Alphanumeric</a:t>
            </a:r>
          </a:p>
          <a:p>
            <a:pPr lvl="2"/>
            <a:r>
              <a:rPr lang="en-US" dirty="0"/>
              <a:t>Logical</a:t>
            </a:r>
          </a:p>
          <a:p>
            <a:pPr lvl="2"/>
            <a:r>
              <a:rPr lang="en-US" dirty="0"/>
              <a:t>Date &amp; Time</a:t>
            </a:r>
          </a:p>
          <a:p>
            <a:pPr lvl="1"/>
            <a:r>
              <a:rPr lang="en-US" dirty="0"/>
              <a:t>User Defined</a:t>
            </a:r>
          </a:p>
          <a:p>
            <a:pPr lvl="1"/>
            <a:endParaRPr lang="en-IN" dirty="0"/>
          </a:p>
        </p:txBody>
      </p:sp>
      <p:sp>
        <p:nvSpPr>
          <p:cNvPr id="4" name="Content Placeholder 2">
            <a:extLst>
              <a:ext uri="{FF2B5EF4-FFF2-40B4-BE49-F238E27FC236}">
                <a16:creationId xmlns:a16="http://schemas.microsoft.com/office/drawing/2014/main" id="{9B642156-D8C8-A62E-59A5-26EA52776130}"/>
              </a:ext>
            </a:extLst>
          </p:cNvPr>
          <p:cNvSpPr txBox="1">
            <a:spLocks/>
          </p:cNvSpPr>
          <p:nvPr/>
        </p:nvSpPr>
        <p:spPr>
          <a:xfrm>
            <a:off x="4540188" y="415978"/>
            <a:ext cx="3520736" cy="60260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Value Types</a:t>
            </a:r>
          </a:p>
          <a:p>
            <a:r>
              <a:rPr lang="en-US" dirty="0">
                <a:solidFill>
                  <a:srgbClr val="FF0000"/>
                </a:solidFill>
              </a:rPr>
              <a:t>Inbuilt</a:t>
            </a:r>
          </a:p>
          <a:p>
            <a:pPr lvl="1"/>
            <a:r>
              <a:rPr lang="en-US" dirty="0"/>
              <a:t>Numeric</a:t>
            </a:r>
          </a:p>
          <a:p>
            <a:pPr lvl="2"/>
            <a:r>
              <a:rPr lang="en-US" dirty="0"/>
              <a:t>Without Decimal</a:t>
            </a:r>
          </a:p>
          <a:p>
            <a:pPr lvl="3"/>
            <a:r>
              <a:rPr lang="en-US" dirty="0"/>
              <a:t>Signed</a:t>
            </a:r>
          </a:p>
          <a:p>
            <a:pPr lvl="4"/>
            <a:r>
              <a:rPr lang="en-US" dirty="0" err="1"/>
              <a:t>Sbyte</a:t>
            </a:r>
            <a:r>
              <a:rPr lang="en-US" dirty="0"/>
              <a:t>=&gt;1 byte=&gt; -128 to +127 </a:t>
            </a:r>
          </a:p>
          <a:p>
            <a:pPr lvl="4"/>
            <a:r>
              <a:rPr lang="en-US" dirty="0"/>
              <a:t>Short=&gt;2</a:t>
            </a:r>
          </a:p>
          <a:p>
            <a:pPr lvl="4"/>
            <a:r>
              <a:rPr lang="en-US" dirty="0"/>
              <a:t>Int=&gt;4</a:t>
            </a:r>
          </a:p>
          <a:p>
            <a:pPr lvl="4"/>
            <a:r>
              <a:rPr lang="en-US" dirty="0"/>
              <a:t>Long=&gt;8</a:t>
            </a:r>
          </a:p>
          <a:p>
            <a:pPr lvl="3"/>
            <a:r>
              <a:rPr lang="en-US" dirty="0"/>
              <a:t>Unsigned</a:t>
            </a:r>
          </a:p>
          <a:p>
            <a:pPr lvl="4"/>
            <a:r>
              <a:rPr lang="en-US" dirty="0"/>
              <a:t>Byte=&gt;1 byte=&gt; -0-255</a:t>
            </a:r>
          </a:p>
          <a:p>
            <a:pPr lvl="4"/>
            <a:r>
              <a:rPr lang="en-US" dirty="0" err="1"/>
              <a:t>UShort</a:t>
            </a:r>
            <a:r>
              <a:rPr lang="en-US" dirty="0"/>
              <a:t>=&gt;2</a:t>
            </a:r>
          </a:p>
          <a:p>
            <a:pPr lvl="4"/>
            <a:r>
              <a:rPr lang="en-US" dirty="0" err="1"/>
              <a:t>UInt</a:t>
            </a:r>
            <a:r>
              <a:rPr lang="en-US" dirty="0"/>
              <a:t>=&gt;4</a:t>
            </a:r>
          </a:p>
          <a:p>
            <a:pPr lvl="4"/>
            <a:r>
              <a:rPr lang="en-US" dirty="0" err="1"/>
              <a:t>ULong</a:t>
            </a:r>
            <a:r>
              <a:rPr lang="en-US" dirty="0"/>
              <a:t>=&gt;8</a:t>
            </a:r>
          </a:p>
          <a:p>
            <a:pPr lvl="2"/>
            <a:r>
              <a:rPr lang="en-US" dirty="0"/>
              <a:t>With Decimal</a:t>
            </a:r>
          </a:p>
          <a:p>
            <a:pPr lvl="3"/>
            <a:r>
              <a:rPr lang="en-US" dirty="0"/>
              <a:t>Float=&gt; 4bytes</a:t>
            </a:r>
          </a:p>
          <a:p>
            <a:pPr lvl="3"/>
            <a:r>
              <a:rPr lang="en-US" dirty="0"/>
              <a:t>Double=&gt;8Bytes</a:t>
            </a:r>
          </a:p>
          <a:p>
            <a:pPr lvl="3"/>
            <a:r>
              <a:rPr lang="en-US" dirty="0"/>
              <a:t>Decimal=16 B</a:t>
            </a:r>
          </a:p>
          <a:p>
            <a:pPr lvl="1"/>
            <a:r>
              <a:rPr lang="en-US" dirty="0"/>
              <a:t>Alphanumeric</a:t>
            </a:r>
          </a:p>
          <a:p>
            <a:pPr lvl="2"/>
            <a:r>
              <a:rPr lang="en-US" dirty="0"/>
              <a:t>Char= ‘A’ =&gt;2 bytes</a:t>
            </a:r>
          </a:p>
          <a:p>
            <a:pPr lvl="1"/>
            <a:r>
              <a:rPr lang="en-US" dirty="0"/>
              <a:t>Logical=&gt; bool/Boolean =true/false =&gt; 4 bytes</a:t>
            </a:r>
          </a:p>
          <a:p>
            <a:pPr lvl="1"/>
            <a:r>
              <a:rPr lang="en-US" dirty="0" err="1"/>
              <a:t>DateTime</a:t>
            </a:r>
            <a:r>
              <a:rPr lang="en-US" dirty="0"/>
              <a:t>=&gt;* Bytes</a:t>
            </a:r>
          </a:p>
          <a:p>
            <a:pPr lvl="2"/>
            <a:r>
              <a:rPr lang="en-US" dirty="0"/>
              <a:t>1 Jan 0001 00:00:00 to 31 Dec  9999 23:59:59</a:t>
            </a:r>
          </a:p>
          <a:p>
            <a:pPr lvl="3"/>
            <a:endParaRPr lang="en-US" dirty="0"/>
          </a:p>
          <a:p>
            <a:pPr lvl="1"/>
            <a:endParaRPr lang="en-IN" dirty="0"/>
          </a:p>
        </p:txBody>
      </p:sp>
      <p:sp>
        <p:nvSpPr>
          <p:cNvPr id="5" name="Content Placeholder 2">
            <a:extLst>
              <a:ext uri="{FF2B5EF4-FFF2-40B4-BE49-F238E27FC236}">
                <a16:creationId xmlns:a16="http://schemas.microsoft.com/office/drawing/2014/main" id="{8894BAA5-F953-1FB5-84E9-DD4CEAF87344}"/>
              </a:ext>
            </a:extLst>
          </p:cNvPr>
          <p:cNvSpPr txBox="1">
            <a:spLocks/>
          </p:cNvSpPr>
          <p:nvPr/>
        </p:nvSpPr>
        <p:spPr>
          <a:xfrm>
            <a:off x="8060923" y="300570"/>
            <a:ext cx="3053919" cy="10932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Value Types</a:t>
            </a:r>
          </a:p>
          <a:p>
            <a:pPr lvl="1"/>
            <a:r>
              <a:rPr lang="en-US" dirty="0">
                <a:solidFill>
                  <a:srgbClr val="FF0000"/>
                </a:solidFill>
              </a:rPr>
              <a:t>User Defined</a:t>
            </a:r>
          </a:p>
          <a:p>
            <a:pPr lvl="2"/>
            <a:r>
              <a:rPr lang="en-US" dirty="0"/>
              <a:t>Struct</a:t>
            </a:r>
          </a:p>
          <a:p>
            <a:pPr lvl="2"/>
            <a:r>
              <a:rPr lang="en-US" dirty="0"/>
              <a:t>Enum</a:t>
            </a:r>
          </a:p>
          <a:p>
            <a:pPr lvl="3"/>
            <a:endParaRPr lang="en-US" dirty="0"/>
          </a:p>
          <a:p>
            <a:pPr lvl="1"/>
            <a:endParaRPr lang="en-IN" dirty="0"/>
          </a:p>
        </p:txBody>
      </p:sp>
      <p:sp>
        <p:nvSpPr>
          <p:cNvPr id="6" name="Content Placeholder 2">
            <a:extLst>
              <a:ext uri="{FF2B5EF4-FFF2-40B4-BE49-F238E27FC236}">
                <a16:creationId xmlns:a16="http://schemas.microsoft.com/office/drawing/2014/main" id="{02CD0934-536D-0DD0-EF3E-196D90815448}"/>
              </a:ext>
            </a:extLst>
          </p:cNvPr>
          <p:cNvSpPr txBox="1">
            <a:spLocks/>
          </p:cNvSpPr>
          <p:nvPr/>
        </p:nvSpPr>
        <p:spPr>
          <a:xfrm>
            <a:off x="8242176" y="2251121"/>
            <a:ext cx="3520736" cy="28624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Reference Types</a:t>
            </a:r>
          </a:p>
          <a:p>
            <a:pPr lvl="1"/>
            <a:r>
              <a:rPr lang="en-US" dirty="0"/>
              <a:t>Inbuilt</a:t>
            </a:r>
          </a:p>
          <a:p>
            <a:pPr lvl="2"/>
            <a:r>
              <a:rPr lang="en-US" dirty="0"/>
              <a:t>String</a:t>
            </a:r>
          </a:p>
          <a:p>
            <a:pPr lvl="2"/>
            <a:r>
              <a:rPr lang="en-US" dirty="0"/>
              <a:t>Array</a:t>
            </a:r>
          </a:p>
          <a:p>
            <a:pPr lvl="1"/>
            <a:r>
              <a:rPr lang="en-US" dirty="0"/>
              <a:t>User Defined</a:t>
            </a:r>
          </a:p>
          <a:p>
            <a:pPr lvl="2"/>
            <a:r>
              <a:rPr lang="en-US" dirty="0"/>
              <a:t>Class</a:t>
            </a:r>
          </a:p>
          <a:p>
            <a:pPr lvl="3"/>
            <a:r>
              <a:rPr lang="en-US" dirty="0"/>
              <a:t>Interface</a:t>
            </a:r>
          </a:p>
          <a:p>
            <a:pPr lvl="3"/>
            <a:r>
              <a:rPr lang="en-US" dirty="0"/>
              <a:t>Delegate</a:t>
            </a:r>
          </a:p>
          <a:p>
            <a:pPr lvl="2"/>
            <a:endParaRPr lang="en-US" dirty="0"/>
          </a:p>
          <a:p>
            <a:pPr lvl="3"/>
            <a:endParaRPr lang="en-US" dirty="0"/>
          </a:p>
          <a:p>
            <a:pPr lvl="1"/>
            <a:endParaRPr lang="en-IN" dirty="0"/>
          </a:p>
        </p:txBody>
      </p:sp>
    </p:spTree>
    <p:extLst>
      <p:ext uri="{BB962C8B-B14F-4D97-AF65-F5344CB8AC3E}">
        <p14:creationId xmlns:p14="http://schemas.microsoft.com/office/powerpoint/2010/main" val="530005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97E368-D401-C9EC-BBB5-05478E5A176D}"/>
              </a:ext>
            </a:extLst>
          </p:cNvPr>
          <p:cNvSpPr>
            <a:spLocks noGrp="1"/>
          </p:cNvSpPr>
          <p:nvPr>
            <p:ph type="title"/>
          </p:nvPr>
        </p:nvSpPr>
        <p:spPr/>
        <p:txBody>
          <a:bodyPr/>
          <a:lstStyle/>
          <a:p>
            <a:r>
              <a:rPr lang="en-US" dirty="0"/>
              <a:t>Datatypes</a:t>
            </a:r>
            <a:endParaRPr lang="en-IN" dirty="0"/>
          </a:p>
        </p:txBody>
      </p:sp>
      <p:sp>
        <p:nvSpPr>
          <p:cNvPr id="5" name="Text Placeholder 4">
            <a:extLst>
              <a:ext uri="{FF2B5EF4-FFF2-40B4-BE49-F238E27FC236}">
                <a16:creationId xmlns:a16="http://schemas.microsoft.com/office/drawing/2014/main" id="{C49F9820-5BC9-3583-7AC7-1E54C1B2DF82}"/>
              </a:ext>
            </a:extLst>
          </p:cNvPr>
          <p:cNvSpPr>
            <a:spLocks noGrp="1"/>
          </p:cNvSpPr>
          <p:nvPr>
            <p:ph type="body" idx="1"/>
          </p:nvPr>
        </p:nvSpPr>
        <p:spPr/>
        <p:txBody>
          <a:bodyPr/>
          <a:lstStyle/>
          <a:p>
            <a:r>
              <a:rPr lang="en-US" dirty="0"/>
              <a:t>Value type</a:t>
            </a:r>
            <a:endParaRPr lang="en-IN" dirty="0"/>
          </a:p>
        </p:txBody>
      </p:sp>
      <p:sp>
        <p:nvSpPr>
          <p:cNvPr id="6" name="Content Placeholder 5">
            <a:extLst>
              <a:ext uri="{FF2B5EF4-FFF2-40B4-BE49-F238E27FC236}">
                <a16:creationId xmlns:a16="http://schemas.microsoft.com/office/drawing/2014/main" id="{33B130EA-7790-1E0C-D753-BF8D9E4B0C74}"/>
              </a:ext>
            </a:extLst>
          </p:cNvPr>
          <p:cNvSpPr>
            <a:spLocks noGrp="1"/>
          </p:cNvSpPr>
          <p:nvPr>
            <p:ph sz="half" idx="2"/>
          </p:nvPr>
        </p:nvSpPr>
        <p:spPr/>
        <p:txBody>
          <a:bodyPr/>
          <a:lstStyle/>
          <a:p>
            <a:r>
              <a:rPr lang="en-US" dirty="0"/>
              <a:t>Usually Allocated on Stack</a:t>
            </a:r>
          </a:p>
          <a:p>
            <a:r>
              <a:rPr lang="en-US" dirty="0"/>
              <a:t>Copying Value type to Another Value type Copied VALUE</a:t>
            </a:r>
          </a:p>
          <a:p>
            <a:r>
              <a:rPr lang="en-US" dirty="0"/>
              <a:t>Memory is clammed once method is terminated </a:t>
            </a:r>
          </a:p>
          <a:p>
            <a:r>
              <a:rPr lang="en-US" dirty="0"/>
              <a:t>Memory is not Defragmented </a:t>
            </a:r>
            <a:endParaRPr lang="en-IN" dirty="0"/>
          </a:p>
        </p:txBody>
      </p:sp>
      <p:sp>
        <p:nvSpPr>
          <p:cNvPr id="7" name="Text Placeholder 6">
            <a:extLst>
              <a:ext uri="{FF2B5EF4-FFF2-40B4-BE49-F238E27FC236}">
                <a16:creationId xmlns:a16="http://schemas.microsoft.com/office/drawing/2014/main" id="{60BD60B2-E9B6-1A04-C3F9-7FAABAC645B4}"/>
              </a:ext>
            </a:extLst>
          </p:cNvPr>
          <p:cNvSpPr>
            <a:spLocks noGrp="1"/>
          </p:cNvSpPr>
          <p:nvPr>
            <p:ph type="body" sz="quarter" idx="3"/>
          </p:nvPr>
        </p:nvSpPr>
        <p:spPr/>
        <p:txBody>
          <a:bodyPr/>
          <a:lstStyle/>
          <a:p>
            <a:r>
              <a:rPr lang="en-US" dirty="0"/>
              <a:t>Reference Type</a:t>
            </a:r>
            <a:endParaRPr lang="en-IN" dirty="0"/>
          </a:p>
        </p:txBody>
      </p:sp>
      <p:sp>
        <p:nvSpPr>
          <p:cNvPr id="8" name="Content Placeholder 7">
            <a:extLst>
              <a:ext uri="{FF2B5EF4-FFF2-40B4-BE49-F238E27FC236}">
                <a16:creationId xmlns:a16="http://schemas.microsoft.com/office/drawing/2014/main" id="{BAE9D457-F305-A2D8-5AB8-D9B8980B227D}"/>
              </a:ext>
            </a:extLst>
          </p:cNvPr>
          <p:cNvSpPr>
            <a:spLocks noGrp="1"/>
          </p:cNvSpPr>
          <p:nvPr>
            <p:ph sz="quarter" idx="4"/>
          </p:nvPr>
        </p:nvSpPr>
        <p:spPr/>
        <p:txBody>
          <a:bodyPr/>
          <a:lstStyle/>
          <a:p>
            <a:r>
              <a:rPr lang="en-US" dirty="0"/>
              <a:t>Always Allocated on Heap</a:t>
            </a:r>
          </a:p>
          <a:p>
            <a:r>
              <a:rPr lang="en-US" dirty="0"/>
              <a:t>Copying Reference type to Another  Reference type Copied REFERENCE</a:t>
            </a:r>
            <a:endParaRPr lang="en-IN" dirty="0"/>
          </a:p>
          <a:p>
            <a:r>
              <a:rPr lang="en-US" dirty="0"/>
              <a:t>Memory is Defragmented</a:t>
            </a:r>
          </a:p>
          <a:p>
            <a:r>
              <a:rPr lang="en-US" dirty="0"/>
              <a:t>If a Reference Variable is not Referred it is Considered as Garbage </a:t>
            </a:r>
            <a:endParaRPr lang="en-IN" dirty="0"/>
          </a:p>
        </p:txBody>
      </p:sp>
    </p:spTree>
    <p:extLst>
      <p:ext uri="{BB962C8B-B14F-4D97-AF65-F5344CB8AC3E}">
        <p14:creationId xmlns:p14="http://schemas.microsoft.com/office/powerpoint/2010/main" val="157032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7F66F8-F031-FD9B-7C32-0CEC5F3A9FF0}"/>
              </a:ext>
            </a:extLst>
          </p:cNvPr>
          <p:cNvSpPr>
            <a:spLocks noGrp="1"/>
          </p:cNvSpPr>
          <p:nvPr>
            <p:ph type="title"/>
          </p:nvPr>
        </p:nvSpPr>
        <p:spPr/>
        <p:txBody>
          <a:bodyPr/>
          <a:lstStyle/>
          <a:p>
            <a:r>
              <a:rPr lang="en-US" dirty="0"/>
              <a:t>Datatypes</a:t>
            </a:r>
            <a:endParaRPr lang="en-IN" dirty="0"/>
          </a:p>
        </p:txBody>
      </p:sp>
      <p:sp>
        <p:nvSpPr>
          <p:cNvPr id="8" name="Content Placeholder 7">
            <a:extLst>
              <a:ext uri="{FF2B5EF4-FFF2-40B4-BE49-F238E27FC236}">
                <a16:creationId xmlns:a16="http://schemas.microsoft.com/office/drawing/2014/main" id="{80AF8216-7174-AA9C-7EFD-E027830BDA33}"/>
              </a:ext>
            </a:extLst>
          </p:cNvPr>
          <p:cNvSpPr>
            <a:spLocks noGrp="1"/>
          </p:cNvSpPr>
          <p:nvPr>
            <p:ph idx="1"/>
          </p:nvPr>
        </p:nvSpPr>
        <p:spPr/>
        <p:txBody>
          <a:bodyPr/>
          <a:lstStyle/>
          <a:p>
            <a:r>
              <a:rPr lang="en-US" dirty="0"/>
              <a:t>Conversion</a:t>
            </a:r>
          </a:p>
          <a:p>
            <a:pPr lvl="1"/>
            <a:r>
              <a:rPr lang="en-US" dirty="0"/>
              <a:t>Implicit Conversion </a:t>
            </a:r>
          </a:p>
          <a:p>
            <a:pPr lvl="1"/>
            <a:r>
              <a:rPr lang="en-US" dirty="0"/>
              <a:t>Explicit Conversion</a:t>
            </a:r>
          </a:p>
          <a:p>
            <a:r>
              <a:rPr lang="en-US" dirty="0"/>
              <a:t>Boxing and Unboxing</a:t>
            </a:r>
          </a:p>
          <a:p>
            <a:pPr lvl="1"/>
            <a:r>
              <a:rPr lang="en-US" dirty="0"/>
              <a:t>Between </a:t>
            </a:r>
          </a:p>
          <a:p>
            <a:pPr lvl="2"/>
            <a:r>
              <a:rPr lang="en-US" dirty="0"/>
              <a:t>Value to Reference and vise versa</a:t>
            </a:r>
          </a:p>
          <a:p>
            <a:r>
              <a:rPr lang="en-US" dirty="0"/>
              <a:t>Casting</a:t>
            </a:r>
          </a:p>
          <a:p>
            <a:pPr lvl="1"/>
            <a:r>
              <a:rPr lang="en-US" dirty="0"/>
              <a:t>Implicit Casting</a:t>
            </a:r>
          </a:p>
          <a:p>
            <a:pPr lvl="1"/>
            <a:r>
              <a:rPr lang="en-US" dirty="0"/>
              <a:t>Explicit Casting</a:t>
            </a:r>
          </a:p>
          <a:p>
            <a:pPr lvl="1"/>
            <a:endParaRPr lang="en-IN" dirty="0"/>
          </a:p>
        </p:txBody>
      </p:sp>
    </p:spTree>
    <p:extLst>
      <p:ext uri="{BB962C8B-B14F-4D97-AF65-F5344CB8AC3E}">
        <p14:creationId xmlns:p14="http://schemas.microsoft.com/office/powerpoint/2010/main" val="174576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76FC-0AA1-5F58-2835-ABB3B7554932}"/>
              </a:ext>
            </a:extLst>
          </p:cNvPr>
          <p:cNvSpPr>
            <a:spLocks noGrp="1"/>
          </p:cNvSpPr>
          <p:nvPr>
            <p:ph type="title"/>
          </p:nvPr>
        </p:nvSpPr>
        <p:spPr/>
        <p:txBody>
          <a:bodyPr/>
          <a:lstStyle/>
          <a:p>
            <a:r>
              <a:rPr lang="en-US" dirty="0"/>
              <a:t>Type Safe</a:t>
            </a:r>
            <a:endParaRPr lang="en-IN" dirty="0"/>
          </a:p>
        </p:txBody>
      </p:sp>
      <p:sp>
        <p:nvSpPr>
          <p:cNvPr id="3" name="Content Placeholder 2">
            <a:extLst>
              <a:ext uri="{FF2B5EF4-FFF2-40B4-BE49-F238E27FC236}">
                <a16:creationId xmlns:a16="http://schemas.microsoft.com/office/drawing/2014/main" id="{86C2F4BF-7584-8A18-4421-9D37278E514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2739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EFB9-9DEA-128B-951C-23504A56A3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B62EBF-218A-A344-9AF8-BE62B772616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DF2828D-32DD-B0FF-BC21-D9E0CB9737DB}"/>
              </a:ext>
            </a:extLst>
          </p:cNvPr>
          <p:cNvSpPr/>
          <p:nvPr/>
        </p:nvSpPr>
        <p:spPr>
          <a:xfrm>
            <a:off x="1917576" y="2904893"/>
            <a:ext cx="1624613" cy="834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PL </a:t>
            </a:r>
            <a:endParaRPr lang="en-IN" dirty="0"/>
          </a:p>
        </p:txBody>
      </p:sp>
      <p:sp>
        <p:nvSpPr>
          <p:cNvPr id="5" name="Rectangle 4">
            <a:extLst>
              <a:ext uri="{FF2B5EF4-FFF2-40B4-BE49-F238E27FC236}">
                <a16:creationId xmlns:a16="http://schemas.microsoft.com/office/drawing/2014/main" id="{56EC42BB-0DA0-3D04-08E9-5F8BA955288B}"/>
              </a:ext>
            </a:extLst>
          </p:cNvPr>
          <p:cNvSpPr/>
          <p:nvPr/>
        </p:nvSpPr>
        <p:spPr>
          <a:xfrm>
            <a:off x="1917576" y="4332303"/>
            <a:ext cx="1624613" cy="834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PL </a:t>
            </a:r>
            <a:endParaRPr lang="en-IN" dirty="0"/>
          </a:p>
        </p:txBody>
      </p:sp>
      <p:sp>
        <p:nvSpPr>
          <p:cNvPr id="6" name="Arrow: Down 5">
            <a:extLst>
              <a:ext uri="{FF2B5EF4-FFF2-40B4-BE49-F238E27FC236}">
                <a16:creationId xmlns:a16="http://schemas.microsoft.com/office/drawing/2014/main" id="{6EF1EC91-E016-DDBB-8406-6CB6D36163ED}"/>
              </a:ext>
            </a:extLst>
          </p:cNvPr>
          <p:cNvSpPr/>
          <p:nvPr/>
        </p:nvSpPr>
        <p:spPr>
          <a:xfrm>
            <a:off x="3817398" y="4332303"/>
            <a:ext cx="804167" cy="880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A305AE8E-8342-0CA5-8F4C-BAB49760707B}"/>
              </a:ext>
            </a:extLst>
          </p:cNvPr>
          <p:cNvSpPr/>
          <p:nvPr/>
        </p:nvSpPr>
        <p:spPr>
          <a:xfrm rot="10800000">
            <a:off x="3817396" y="2844332"/>
            <a:ext cx="804167" cy="880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666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344D-FC0E-685D-DD11-B4AFE95644F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78597E-5F14-2092-3A94-5406EFC6CA4E}"/>
              </a:ext>
            </a:extLst>
          </p:cNvPr>
          <p:cNvSpPr>
            <a:spLocks noGrp="1"/>
          </p:cNvSpPr>
          <p:nvPr>
            <p:ph idx="1"/>
          </p:nvPr>
        </p:nvSpPr>
        <p:spPr/>
        <p:txBody>
          <a:bodyPr/>
          <a:lstStyle/>
          <a:p>
            <a:r>
              <a:rPr lang="en-US" dirty="0"/>
              <a:t>Program </a:t>
            </a:r>
          </a:p>
          <a:p>
            <a:pPr lvl="1"/>
            <a:r>
              <a:rPr lang="en-IN" dirty="0"/>
              <a:t>Data=Variable =&gt; array =&gt; Struct</a:t>
            </a:r>
          </a:p>
          <a:p>
            <a:pPr lvl="1"/>
            <a:r>
              <a:rPr lang="en-IN" dirty="0"/>
              <a:t>Algorithm </a:t>
            </a:r>
          </a:p>
          <a:p>
            <a:pPr lvl="2"/>
            <a:r>
              <a:rPr lang="en-IN" dirty="0" err="1"/>
              <a:t>Func</a:t>
            </a:r>
            <a:endParaRPr lang="en-IN" dirty="0"/>
          </a:p>
        </p:txBody>
      </p:sp>
    </p:spTree>
    <p:extLst>
      <p:ext uri="{BB962C8B-B14F-4D97-AF65-F5344CB8AC3E}">
        <p14:creationId xmlns:p14="http://schemas.microsoft.com/office/powerpoint/2010/main" val="3386059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6EDD-7B22-5993-D934-328C97AC2D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31594C-A4F2-1AAF-958F-54B547A9C683}"/>
              </a:ext>
            </a:extLst>
          </p:cNvPr>
          <p:cNvSpPr>
            <a:spLocks noGrp="1"/>
          </p:cNvSpPr>
          <p:nvPr>
            <p:ph idx="1"/>
          </p:nvPr>
        </p:nvSpPr>
        <p:spPr/>
        <p:txBody>
          <a:bodyPr/>
          <a:lstStyle/>
          <a:p>
            <a:r>
              <a:rPr lang="en-US" dirty="0"/>
              <a:t>Which class is designed first is it base class and derived or reverse</a:t>
            </a:r>
            <a:endParaRPr lang="en-IN" dirty="0"/>
          </a:p>
        </p:txBody>
      </p:sp>
    </p:spTree>
    <p:extLst>
      <p:ext uri="{BB962C8B-B14F-4D97-AF65-F5344CB8AC3E}">
        <p14:creationId xmlns:p14="http://schemas.microsoft.com/office/powerpoint/2010/main" val="1221367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1604-1B61-AB09-755F-8C692C4E7E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90FA6-3243-FC37-2DF8-A0AF8DED76FB}"/>
              </a:ext>
            </a:extLst>
          </p:cNvPr>
          <p:cNvSpPr>
            <a:spLocks noGrp="1"/>
          </p:cNvSpPr>
          <p:nvPr>
            <p:ph idx="1"/>
          </p:nvPr>
        </p:nvSpPr>
        <p:spPr/>
        <p:txBody>
          <a:bodyPr/>
          <a:lstStyle/>
          <a:p>
            <a:r>
              <a:rPr lang="en-US" dirty="0"/>
              <a:t>Object oriented Programming</a:t>
            </a:r>
          </a:p>
          <a:p>
            <a:pPr lvl="1"/>
            <a:r>
              <a:rPr lang="en-US" dirty="0"/>
              <a:t>Bottom up Approach</a:t>
            </a:r>
          </a:p>
          <a:p>
            <a:pPr lvl="1"/>
            <a:endParaRPr lang="en-IN" dirty="0"/>
          </a:p>
        </p:txBody>
      </p:sp>
    </p:spTree>
    <p:extLst>
      <p:ext uri="{BB962C8B-B14F-4D97-AF65-F5344CB8AC3E}">
        <p14:creationId xmlns:p14="http://schemas.microsoft.com/office/powerpoint/2010/main" val="1800554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364B-CC7E-BF60-9DD0-645DAFD92A2C}"/>
              </a:ext>
            </a:extLst>
          </p:cNvPr>
          <p:cNvSpPr>
            <a:spLocks noGrp="1"/>
          </p:cNvSpPr>
          <p:nvPr>
            <p:ph type="title"/>
          </p:nvPr>
        </p:nvSpPr>
        <p:spPr/>
        <p:txBody>
          <a:bodyPr/>
          <a:lstStyle/>
          <a:p>
            <a:r>
              <a:rPr lang="en-US" dirty="0"/>
              <a:t>Object Oriented Programming</a:t>
            </a:r>
            <a:endParaRPr lang="en-IN" dirty="0"/>
          </a:p>
        </p:txBody>
      </p:sp>
      <p:sp>
        <p:nvSpPr>
          <p:cNvPr id="3" name="Content Placeholder 2">
            <a:extLst>
              <a:ext uri="{FF2B5EF4-FFF2-40B4-BE49-F238E27FC236}">
                <a16:creationId xmlns:a16="http://schemas.microsoft.com/office/drawing/2014/main" id="{BCDB43F2-24A6-98E9-8411-967CFC8A58DA}"/>
              </a:ext>
            </a:extLst>
          </p:cNvPr>
          <p:cNvSpPr>
            <a:spLocks noGrp="1"/>
          </p:cNvSpPr>
          <p:nvPr>
            <p:ph idx="1"/>
          </p:nvPr>
        </p:nvSpPr>
        <p:spPr/>
        <p:txBody>
          <a:bodyPr/>
          <a:lstStyle/>
          <a:p>
            <a:r>
              <a:rPr lang="en-US" dirty="0"/>
              <a:t>Encapsulation</a:t>
            </a:r>
          </a:p>
          <a:p>
            <a:pPr lvl="2"/>
            <a:r>
              <a:rPr lang="en-US" dirty="0"/>
              <a:t>Brings in Code Redundancy to Solve it we have </a:t>
            </a:r>
          </a:p>
          <a:p>
            <a:pPr lvl="3"/>
            <a:r>
              <a:rPr lang="en-US" b="1" dirty="0"/>
              <a:t>Inheritance</a:t>
            </a:r>
          </a:p>
          <a:p>
            <a:pPr lvl="4"/>
            <a:r>
              <a:rPr lang="en-US" dirty="0"/>
              <a:t>Dynamic Polymorphism (</a:t>
            </a:r>
            <a:r>
              <a:rPr lang="en-US" b="1" dirty="0"/>
              <a:t>Overriding</a:t>
            </a:r>
            <a:r>
              <a:rPr lang="en-US" dirty="0"/>
              <a:t>)</a:t>
            </a:r>
          </a:p>
          <a:p>
            <a:pPr lvl="4"/>
            <a:r>
              <a:rPr lang="en-US" dirty="0"/>
              <a:t>Access Modifier Called </a:t>
            </a:r>
            <a:r>
              <a:rPr lang="en-US" b="1" dirty="0"/>
              <a:t>Protected</a:t>
            </a:r>
          </a:p>
          <a:p>
            <a:pPr lvl="2"/>
            <a:r>
              <a:rPr lang="en-US" dirty="0"/>
              <a:t>Abstraction</a:t>
            </a:r>
          </a:p>
          <a:p>
            <a:pPr lvl="3"/>
            <a:r>
              <a:rPr lang="en-US" b="1" dirty="0"/>
              <a:t>Information Hiding </a:t>
            </a:r>
          </a:p>
          <a:p>
            <a:pPr lvl="4"/>
            <a:r>
              <a:rPr lang="en-US" dirty="0"/>
              <a:t>Access Modifiers / Visibility modifiers</a:t>
            </a:r>
          </a:p>
          <a:p>
            <a:pPr lvl="5"/>
            <a:r>
              <a:rPr lang="en-US" b="1" dirty="0"/>
              <a:t>Private / Public</a:t>
            </a:r>
          </a:p>
          <a:p>
            <a:pPr lvl="6"/>
            <a:r>
              <a:rPr lang="en-US" b="1" dirty="0"/>
              <a:t>Data Member &amp; Functional Member</a:t>
            </a:r>
          </a:p>
          <a:p>
            <a:pPr lvl="3"/>
            <a:r>
              <a:rPr lang="en-US" b="1" dirty="0"/>
              <a:t>Implementation Hiding </a:t>
            </a:r>
          </a:p>
          <a:p>
            <a:pPr lvl="4"/>
            <a:r>
              <a:rPr lang="en-IN" dirty="0"/>
              <a:t>Static Polymorphism (Function overloading/ Operator Overloading)</a:t>
            </a:r>
          </a:p>
          <a:p>
            <a:pPr lvl="1"/>
            <a:endParaRPr lang="en-IN" dirty="0"/>
          </a:p>
        </p:txBody>
      </p:sp>
    </p:spTree>
    <p:extLst>
      <p:ext uri="{BB962C8B-B14F-4D97-AF65-F5344CB8AC3E}">
        <p14:creationId xmlns:p14="http://schemas.microsoft.com/office/powerpoint/2010/main" val="400036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8134-8DA2-3D62-6466-59847BEF1810}"/>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E9B2BD57-FA34-5E9C-F4A1-EF1F8682EF19}"/>
              </a:ext>
            </a:extLst>
          </p:cNvPr>
          <p:cNvSpPr/>
          <p:nvPr/>
        </p:nvSpPr>
        <p:spPr>
          <a:xfrm>
            <a:off x="2183907" y="3222594"/>
            <a:ext cx="3506679"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Infra Logic</a:t>
            </a:r>
            <a:endParaRPr lang="en-IN" dirty="0"/>
          </a:p>
        </p:txBody>
      </p:sp>
      <p:sp>
        <p:nvSpPr>
          <p:cNvPr id="5" name="Rectangle 4">
            <a:extLst>
              <a:ext uri="{FF2B5EF4-FFF2-40B4-BE49-F238E27FC236}">
                <a16:creationId xmlns:a16="http://schemas.microsoft.com/office/drawing/2014/main" id="{001F8F8B-8DAB-6DC0-F78F-E3E9A0077597}"/>
              </a:ext>
            </a:extLst>
          </p:cNvPr>
          <p:cNvSpPr/>
          <p:nvPr/>
        </p:nvSpPr>
        <p:spPr>
          <a:xfrm>
            <a:off x="2183906" y="2379216"/>
            <a:ext cx="3506679"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Logic</a:t>
            </a:r>
            <a:endParaRPr lang="en-IN" dirty="0"/>
          </a:p>
        </p:txBody>
      </p:sp>
    </p:spTree>
    <p:extLst>
      <p:ext uri="{BB962C8B-B14F-4D97-AF65-F5344CB8AC3E}">
        <p14:creationId xmlns:p14="http://schemas.microsoft.com/office/powerpoint/2010/main" val="2979932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637C-BA8C-3A93-6DD1-1B1AA647BA97}"/>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3924A378-04A8-EFAC-939F-F629E5DEF6C4}"/>
              </a:ext>
            </a:extLst>
          </p:cNvPr>
          <p:cNvSpPr/>
          <p:nvPr/>
        </p:nvSpPr>
        <p:spPr>
          <a:xfrm>
            <a:off x="1455938" y="5167312"/>
            <a:ext cx="198859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Child/Derived</a:t>
            </a:r>
            <a:endParaRPr lang="en-IN" dirty="0"/>
          </a:p>
        </p:txBody>
      </p:sp>
      <p:sp>
        <p:nvSpPr>
          <p:cNvPr id="5" name="Rectangle 4">
            <a:extLst>
              <a:ext uri="{FF2B5EF4-FFF2-40B4-BE49-F238E27FC236}">
                <a16:creationId xmlns:a16="http://schemas.microsoft.com/office/drawing/2014/main" id="{4CECB0C4-E844-875A-8B4B-4025285822D4}"/>
              </a:ext>
            </a:extLst>
          </p:cNvPr>
          <p:cNvSpPr/>
          <p:nvPr/>
        </p:nvSpPr>
        <p:spPr>
          <a:xfrm>
            <a:off x="1455938" y="2945167"/>
            <a:ext cx="198859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Parent/Base</a:t>
            </a:r>
            <a:endParaRPr lang="en-IN" dirty="0"/>
          </a:p>
        </p:txBody>
      </p:sp>
      <p:sp>
        <p:nvSpPr>
          <p:cNvPr id="6" name="Arrow: Up-Down 5">
            <a:extLst>
              <a:ext uri="{FF2B5EF4-FFF2-40B4-BE49-F238E27FC236}">
                <a16:creationId xmlns:a16="http://schemas.microsoft.com/office/drawing/2014/main" id="{F51D7F35-A6D5-800A-483D-5D0E796B8B7F}"/>
              </a:ext>
            </a:extLst>
          </p:cNvPr>
          <p:cNvSpPr/>
          <p:nvPr/>
        </p:nvSpPr>
        <p:spPr>
          <a:xfrm>
            <a:off x="4287914" y="3389505"/>
            <a:ext cx="621437" cy="26344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AB871CB-5D5B-0C98-A7D3-9C680727FB8B}"/>
              </a:ext>
            </a:extLst>
          </p:cNvPr>
          <p:cNvSpPr txBox="1"/>
          <p:nvPr/>
        </p:nvSpPr>
        <p:spPr>
          <a:xfrm>
            <a:off x="3865661" y="2922518"/>
            <a:ext cx="1544525" cy="369332"/>
          </a:xfrm>
          <a:prstGeom prst="rect">
            <a:avLst/>
          </a:prstGeom>
          <a:noFill/>
        </p:spPr>
        <p:txBody>
          <a:bodyPr wrap="none" rtlCol="0">
            <a:spAutoFit/>
          </a:bodyPr>
          <a:lstStyle/>
          <a:p>
            <a:r>
              <a:rPr lang="en-US" dirty="0"/>
              <a:t>Generalization</a:t>
            </a:r>
            <a:endParaRPr lang="en-IN" dirty="0"/>
          </a:p>
        </p:txBody>
      </p:sp>
      <p:sp>
        <p:nvSpPr>
          <p:cNvPr id="8" name="TextBox 7">
            <a:extLst>
              <a:ext uri="{FF2B5EF4-FFF2-40B4-BE49-F238E27FC236}">
                <a16:creationId xmlns:a16="http://schemas.microsoft.com/office/drawing/2014/main" id="{A562551B-B226-5EFD-298C-454C102238B2}"/>
              </a:ext>
            </a:extLst>
          </p:cNvPr>
          <p:cNvSpPr txBox="1"/>
          <p:nvPr/>
        </p:nvSpPr>
        <p:spPr>
          <a:xfrm>
            <a:off x="3968319" y="5984459"/>
            <a:ext cx="1464312" cy="369332"/>
          </a:xfrm>
          <a:prstGeom prst="rect">
            <a:avLst/>
          </a:prstGeom>
          <a:noFill/>
        </p:spPr>
        <p:txBody>
          <a:bodyPr wrap="none" rtlCol="0">
            <a:spAutoFit/>
          </a:bodyPr>
          <a:lstStyle/>
          <a:p>
            <a:r>
              <a:rPr lang="en-US" dirty="0"/>
              <a:t>Specialization</a:t>
            </a:r>
            <a:endParaRPr lang="en-IN" dirty="0"/>
          </a:p>
        </p:txBody>
      </p:sp>
    </p:spTree>
    <p:extLst>
      <p:ext uri="{BB962C8B-B14F-4D97-AF65-F5344CB8AC3E}">
        <p14:creationId xmlns:p14="http://schemas.microsoft.com/office/powerpoint/2010/main" val="3344578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FB33-441E-CDBC-C000-EB8BFA7D15A9}"/>
              </a:ext>
            </a:extLst>
          </p:cNvPr>
          <p:cNvSpPr>
            <a:spLocks noGrp="1"/>
          </p:cNvSpPr>
          <p:nvPr>
            <p:ph type="title"/>
          </p:nvPr>
        </p:nvSpPr>
        <p:spPr/>
        <p:txBody>
          <a:bodyPr/>
          <a:lstStyle/>
          <a:p>
            <a:r>
              <a:rPr lang="en-US" dirty="0"/>
              <a:t>Scenario One Virtual</a:t>
            </a:r>
            <a:endParaRPr lang="en-IN" dirty="0"/>
          </a:p>
        </p:txBody>
      </p:sp>
      <p:sp>
        <p:nvSpPr>
          <p:cNvPr id="4" name="Rectangle 3">
            <a:extLst>
              <a:ext uri="{FF2B5EF4-FFF2-40B4-BE49-F238E27FC236}">
                <a16:creationId xmlns:a16="http://schemas.microsoft.com/office/drawing/2014/main" id="{BDC507ED-0B97-69BF-F39D-00CAADF419A5}"/>
              </a:ext>
            </a:extLst>
          </p:cNvPr>
          <p:cNvSpPr/>
          <p:nvPr/>
        </p:nvSpPr>
        <p:spPr>
          <a:xfrm>
            <a:off x="1864311"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endParaRPr lang="en-IN" dirty="0"/>
          </a:p>
        </p:txBody>
      </p:sp>
      <p:sp>
        <p:nvSpPr>
          <p:cNvPr id="5" name="Rectangle 4">
            <a:extLst>
              <a:ext uri="{FF2B5EF4-FFF2-40B4-BE49-F238E27FC236}">
                <a16:creationId xmlns:a16="http://schemas.microsoft.com/office/drawing/2014/main" id="{11D22C8E-4415-593A-B6B9-42A62F38DB25}"/>
              </a:ext>
            </a:extLst>
          </p:cNvPr>
          <p:cNvSpPr/>
          <p:nvPr/>
        </p:nvSpPr>
        <p:spPr>
          <a:xfrm>
            <a:off x="3062796"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a:t>
            </a:r>
            <a:endParaRPr lang="en-IN" dirty="0"/>
          </a:p>
        </p:txBody>
      </p:sp>
      <p:sp>
        <p:nvSpPr>
          <p:cNvPr id="6" name="Rectangle 5">
            <a:extLst>
              <a:ext uri="{FF2B5EF4-FFF2-40B4-BE49-F238E27FC236}">
                <a16:creationId xmlns:a16="http://schemas.microsoft.com/office/drawing/2014/main" id="{75AAC060-9AAB-BC44-DF94-460C1116EAB6}"/>
              </a:ext>
            </a:extLst>
          </p:cNvPr>
          <p:cNvSpPr/>
          <p:nvPr/>
        </p:nvSpPr>
        <p:spPr>
          <a:xfrm>
            <a:off x="4332303"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
            </a:r>
            <a:endParaRPr lang="en-IN" dirty="0"/>
          </a:p>
        </p:txBody>
      </p:sp>
      <p:sp>
        <p:nvSpPr>
          <p:cNvPr id="7" name="TextBox 6">
            <a:extLst>
              <a:ext uri="{FF2B5EF4-FFF2-40B4-BE49-F238E27FC236}">
                <a16:creationId xmlns:a16="http://schemas.microsoft.com/office/drawing/2014/main" id="{3423321A-7353-3B39-538E-25CB0873C384}"/>
              </a:ext>
            </a:extLst>
          </p:cNvPr>
          <p:cNvSpPr txBox="1"/>
          <p:nvPr/>
        </p:nvSpPr>
        <p:spPr>
          <a:xfrm>
            <a:off x="690439" y="2143317"/>
            <a:ext cx="2535694" cy="1477328"/>
          </a:xfrm>
          <a:prstGeom prst="rect">
            <a:avLst/>
          </a:prstGeom>
          <a:noFill/>
        </p:spPr>
        <p:txBody>
          <a:bodyPr wrap="none" rtlCol="0">
            <a:spAutoFit/>
          </a:bodyPr>
          <a:lstStyle/>
          <a:p>
            <a:r>
              <a:rPr lang="en-US" dirty="0" err="1"/>
              <a:t>Empname</a:t>
            </a:r>
            <a:endParaRPr lang="en-US" dirty="0"/>
          </a:p>
          <a:p>
            <a:r>
              <a:rPr lang="en-US" dirty="0"/>
              <a:t>Virtual </a:t>
            </a:r>
            <a:r>
              <a:rPr lang="en-US" dirty="0" err="1"/>
              <a:t>FillTaskSheet</a:t>
            </a:r>
            <a:r>
              <a:rPr lang="en-US" dirty="0"/>
              <a:t>()</a:t>
            </a:r>
          </a:p>
          <a:p>
            <a:r>
              <a:rPr lang="en-US" dirty="0"/>
              <a:t>{</a:t>
            </a:r>
          </a:p>
          <a:p>
            <a:r>
              <a:rPr lang="en-US" dirty="0"/>
              <a:t> General Implementation</a:t>
            </a:r>
          </a:p>
          <a:p>
            <a:r>
              <a:rPr lang="en-US" dirty="0"/>
              <a:t>}</a:t>
            </a:r>
            <a:endParaRPr lang="en-IN" dirty="0"/>
          </a:p>
        </p:txBody>
      </p:sp>
      <p:sp>
        <p:nvSpPr>
          <p:cNvPr id="10" name="Rectangle 9">
            <a:extLst>
              <a:ext uri="{FF2B5EF4-FFF2-40B4-BE49-F238E27FC236}">
                <a16:creationId xmlns:a16="http://schemas.microsoft.com/office/drawing/2014/main" id="{954496FB-C570-28F3-97FF-5894F9536315}"/>
              </a:ext>
            </a:extLst>
          </p:cNvPr>
          <p:cNvSpPr/>
          <p:nvPr/>
        </p:nvSpPr>
        <p:spPr>
          <a:xfrm>
            <a:off x="3062796" y="3268948"/>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endParaRPr lang="en-IN" dirty="0"/>
          </a:p>
        </p:txBody>
      </p:sp>
      <p:cxnSp>
        <p:nvCxnSpPr>
          <p:cNvPr id="12" name="Straight Arrow Connector 11">
            <a:extLst>
              <a:ext uri="{FF2B5EF4-FFF2-40B4-BE49-F238E27FC236}">
                <a16:creationId xmlns:a16="http://schemas.microsoft.com/office/drawing/2014/main" id="{C000213F-FD50-0E21-0C7A-00DFE71BD019}"/>
              </a:ext>
            </a:extLst>
          </p:cNvPr>
          <p:cNvCxnSpPr/>
          <p:nvPr/>
        </p:nvCxnSpPr>
        <p:spPr>
          <a:xfrm flipV="1">
            <a:off x="2321511" y="3994951"/>
            <a:ext cx="963227" cy="46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3144DD-0E01-EEC7-CFA8-020372AE10D7}"/>
              </a:ext>
            </a:extLst>
          </p:cNvPr>
          <p:cNvCxnSpPr>
            <a:cxnSpLocks/>
          </p:cNvCxnSpPr>
          <p:nvPr/>
        </p:nvCxnSpPr>
        <p:spPr>
          <a:xfrm flipV="1">
            <a:off x="3719744" y="3994951"/>
            <a:ext cx="0" cy="41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D4F607-1188-EC02-E910-946F3E88FA7B}"/>
              </a:ext>
            </a:extLst>
          </p:cNvPr>
          <p:cNvCxnSpPr>
            <a:cxnSpLocks/>
          </p:cNvCxnSpPr>
          <p:nvPr/>
        </p:nvCxnSpPr>
        <p:spPr>
          <a:xfrm flipH="1" flipV="1">
            <a:off x="4119239" y="3872629"/>
            <a:ext cx="506028" cy="55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0F88D64-3F4F-7019-0F7A-9C4580C2F599}"/>
              </a:ext>
            </a:extLst>
          </p:cNvPr>
          <p:cNvSpPr/>
          <p:nvPr/>
        </p:nvSpPr>
        <p:spPr>
          <a:xfrm>
            <a:off x="5601810" y="4527612"/>
            <a:ext cx="914400" cy="6036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t>
            </a:r>
            <a:endParaRPr lang="en-IN" dirty="0"/>
          </a:p>
        </p:txBody>
      </p:sp>
      <p:cxnSp>
        <p:nvCxnSpPr>
          <p:cNvPr id="20" name="Straight Arrow Connector 19">
            <a:extLst>
              <a:ext uri="{FF2B5EF4-FFF2-40B4-BE49-F238E27FC236}">
                <a16:creationId xmlns:a16="http://schemas.microsoft.com/office/drawing/2014/main" id="{FECEB168-1433-211A-9B13-FBABEF3D39C2}"/>
              </a:ext>
            </a:extLst>
          </p:cNvPr>
          <p:cNvCxnSpPr>
            <a:cxnSpLocks/>
          </p:cNvCxnSpPr>
          <p:nvPr/>
        </p:nvCxnSpPr>
        <p:spPr>
          <a:xfrm flipH="1" flipV="1">
            <a:off x="4320879" y="3597421"/>
            <a:ext cx="1458484" cy="717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4CB827-C17E-3696-F3DE-7F45BB6323DD}"/>
              </a:ext>
            </a:extLst>
          </p:cNvPr>
          <p:cNvSpPr txBox="1"/>
          <p:nvPr/>
        </p:nvSpPr>
        <p:spPr>
          <a:xfrm>
            <a:off x="6711519" y="4527612"/>
            <a:ext cx="1173078" cy="369332"/>
          </a:xfrm>
          <a:prstGeom prst="rect">
            <a:avLst/>
          </a:prstGeom>
          <a:noFill/>
        </p:spPr>
        <p:txBody>
          <a:bodyPr wrap="none" rtlCol="0">
            <a:spAutoFit/>
          </a:bodyPr>
          <a:lstStyle/>
          <a:p>
            <a:r>
              <a:rPr lang="en-US" dirty="0"/>
              <a:t>Overriding</a:t>
            </a:r>
            <a:endParaRPr lang="en-IN" dirty="0"/>
          </a:p>
        </p:txBody>
      </p:sp>
      <p:sp>
        <p:nvSpPr>
          <p:cNvPr id="24" name="TextBox 23">
            <a:extLst>
              <a:ext uri="{FF2B5EF4-FFF2-40B4-BE49-F238E27FC236}">
                <a16:creationId xmlns:a16="http://schemas.microsoft.com/office/drawing/2014/main" id="{A7876B9E-3CCC-C6DA-BAB5-8A3D1C90D604}"/>
              </a:ext>
            </a:extLst>
          </p:cNvPr>
          <p:cNvSpPr txBox="1"/>
          <p:nvPr/>
        </p:nvSpPr>
        <p:spPr>
          <a:xfrm>
            <a:off x="5983550" y="5131293"/>
            <a:ext cx="2782108" cy="1477328"/>
          </a:xfrm>
          <a:prstGeom prst="rect">
            <a:avLst/>
          </a:prstGeom>
          <a:noFill/>
        </p:spPr>
        <p:txBody>
          <a:bodyPr wrap="none" rtlCol="0">
            <a:spAutoFit/>
          </a:bodyPr>
          <a:lstStyle/>
          <a:p>
            <a:endParaRPr lang="en-US" dirty="0"/>
          </a:p>
          <a:p>
            <a:r>
              <a:rPr lang="en-US" dirty="0"/>
              <a:t>Virtual </a:t>
            </a:r>
            <a:r>
              <a:rPr lang="en-US" dirty="0" err="1"/>
              <a:t>FillTaskSheet</a:t>
            </a:r>
            <a:r>
              <a:rPr lang="en-US" dirty="0"/>
              <a:t>()</a:t>
            </a:r>
          </a:p>
          <a:p>
            <a:r>
              <a:rPr lang="en-US" dirty="0"/>
              <a:t>{</a:t>
            </a:r>
          </a:p>
          <a:p>
            <a:r>
              <a:rPr lang="en-US" dirty="0"/>
              <a:t>Specific Extended/Replaced</a:t>
            </a:r>
          </a:p>
          <a:p>
            <a:r>
              <a:rPr lang="en-US" dirty="0"/>
              <a:t>}</a:t>
            </a:r>
            <a:endParaRPr lang="en-IN" dirty="0"/>
          </a:p>
        </p:txBody>
      </p:sp>
    </p:spTree>
    <p:extLst>
      <p:ext uri="{BB962C8B-B14F-4D97-AF65-F5344CB8AC3E}">
        <p14:creationId xmlns:p14="http://schemas.microsoft.com/office/powerpoint/2010/main" val="1642764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FB33-441E-CDBC-C000-EB8BFA7D15A9}"/>
              </a:ext>
            </a:extLst>
          </p:cNvPr>
          <p:cNvSpPr>
            <a:spLocks noGrp="1"/>
          </p:cNvSpPr>
          <p:nvPr>
            <p:ph type="title"/>
          </p:nvPr>
        </p:nvSpPr>
        <p:spPr>
          <a:xfrm>
            <a:off x="0" y="-115269"/>
            <a:ext cx="10515600" cy="990273"/>
          </a:xfrm>
        </p:spPr>
        <p:txBody>
          <a:bodyPr/>
          <a:lstStyle/>
          <a:p>
            <a:r>
              <a:rPr lang="en-US" dirty="0"/>
              <a:t>Scenario 2 Abstract</a:t>
            </a:r>
            <a:endParaRPr lang="en-IN" dirty="0"/>
          </a:p>
        </p:txBody>
      </p:sp>
      <p:sp>
        <p:nvSpPr>
          <p:cNvPr id="4" name="Rectangle 3">
            <a:extLst>
              <a:ext uri="{FF2B5EF4-FFF2-40B4-BE49-F238E27FC236}">
                <a16:creationId xmlns:a16="http://schemas.microsoft.com/office/drawing/2014/main" id="{BDC507ED-0B97-69BF-F39D-00CAADF419A5}"/>
              </a:ext>
            </a:extLst>
          </p:cNvPr>
          <p:cNvSpPr/>
          <p:nvPr/>
        </p:nvSpPr>
        <p:spPr>
          <a:xfrm>
            <a:off x="1864311"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endParaRPr lang="en-IN" dirty="0"/>
          </a:p>
        </p:txBody>
      </p:sp>
      <p:sp>
        <p:nvSpPr>
          <p:cNvPr id="5" name="Rectangle 4">
            <a:extLst>
              <a:ext uri="{FF2B5EF4-FFF2-40B4-BE49-F238E27FC236}">
                <a16:creationId xmlns:a16="http://schemas.microsoft.com/office/drawing/2014/main" id="{11D22C8E-4415-593A-B6B9-42A62F38DB25}"/>
              </a:ext>
            </a:extLst>
          </p:cNvPr>
          <p:cNvSpPr/>
          <p:nvPr/>
        </p:nvSpPr>
        <p:spPr>
          <a:xfrm>
            <a:off x="3062796"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a:t>
            </a:r>
            <a:endParaRPr lang="en-IN" dirty="0"/>
          </a:p>
        </p:txBody>
      </p:sp>
      <p:sp>
        <p:nvSpPr>
          <p:cNvPr id="6" name="Rectangle 5">
            <a:extLst>
              <a:ext uri="{FF2B5EF4-FFF2-40B4-BE49-F238E27FC236}">
                <a16:creationId xmlns:a16="http://schemas.microsoft.com/office/drawing/2014/main" id="{75AAC060-9AAB-BC44-DF94-460C1116EAB6}"/>
              </a:ext>
            </a:extLst>
          </p:cNvPr>
          <p:cNvSpPr/>
          <p:nvPr/>
        </p:nvSpPr>
        <p:spPr>
          <a:xfrm>
            <a:off x="4332303"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
            </a:r>
            <a:endParaRPr lang="en-IN" dirty="0"/>
          </a:p>
        </p:txBody>
      </p:sp>
      <p:sp>
        <p:nvSpPr>
          <p:cNvPr id="7" name="TextBox 6">
            <a:extLst>
              <a:ext uri="{FF2B5EF4-FFF2-40B4-BE49-F238E27FC236}">
                <a16:creationId xmlns:a16="http://schemas.microsoft.com/office/drawing/2014/main" id="{3423321A-7353-3B39-538E-25CB0873C384}"/>
              </a:ext>
            </a:extLst>
          </p:cNvPr>
          <p:cNvSpPr txBox="1"/>
          <p:nvPr/>
        </p:nvSpPr>
        <p:spPr>
          <a:xfrm>
            <a:off x="1477106" y="2989944"/>
            <a:ext cx="1585690" cy="646331"/>
          </a:xfrm>
          <a:prstGeom prst="rect">
            <a:avLst/>
          </a:prstGeom>
          <a:noFill/>
        </p:spPr>
        <p:txBody>
          <a:bodyPr wrap="none" rtlCol="0">
            <a:spAutoFit/>
          </a:bodyPr>
          <a:lstStyle/>
          <a:p>
            <a:r>
              <a:rPr lang="en-US" dirty="0" err="1"/>
              <a:t>Empname</a:t>
            </a:r>
            <a:endParaRPr lang="en-US" dirty="0"/>
          </a:p>
          <a:p>
            <a:r>
              <a:rPr lang="en-US" dirty="0" err="1"/>
              <a:t>FillTaskSheet</a:t>
            </a:r>
            <a:r>
              <a:rPr lang="en-US" dirty="0"/>
              <a:t>();</a:t>
            </a:r>
          </a:p>
        </p:txBody>
      </p:sp>
      <p:sp>
        <p:nvSpPr>
          <p:cNvPr id="10" name="Rectangle 9">
            <a:extLst>
              <a:ext uri="{FF2B5EF4-FFF2-40B4-BE49-F238E27FC236}">
                <a16:creationId xmlns:a16="http://schemas.microsoft.com/office/drawing/2014/main" id="{954496FB-C570-28F3-97FF-5894F9536315}"/>
              </a:ext>
            </a:extLst>
          </p:cNvPr>
          <p:cNvSpPr/>
          <p:nvPr/>
        </p:nvSpPr>
        <p:spPr>
          <a:xfrm>
            <a:off x="3062796" y="3268948"/>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endParaRPr lang="en-IN" dirty="0"/>
          </a:p>
        </p:txBody>
      </p:sp>
      <p:cxnSp>
        <p:nvCxnSpPr>
          <p:cNvPr id="12" name="Straight Arrow Connector 11">
            <a:extLst>
              <a:ext uri="{FF2B5EF4-FFF2-40B4-BE49-F238E27FC236}">
                <a16:creationId xmlns:a16="http://schemas.microsoft.com/office/drawing/2014/main" id="{C000213F-FD50-0E21-0C7A-00DFE71BD019}"/>
              </a:ext>
            </a:extLst>
          </p:cNvPr>
          <p:cNvCxnSpPr/>
          <p:nvPr/>
        </p:nvCxnSpPr>
        <p:spPr>
          <a:xfrm flipV="1">
            <a:off x="2321511" y="3994951"/>
            <a:ext cx="963227" cy="46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3144DD-0E01-EEC7-CFA8-020372AE10D7}"/>
              </a:ext>
            </a:extLst>
          </p:cNvPr>
          <p:cNvCxnSpPr>
            <a:cxnSpLocks/>
          </p:cNvCxnSpPr>
          <p:nvPr/>
        </p:nvCxnSpPr>
        <p:spPr>
          <a:xfrm flipV="1">
            <a:off x="3719744" y="3994951"/>
            <a:ext cx="0" cy="41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D4F607-1188-EC02-E910-946F3E88FA7B}"/>
              </a:ext>
            </a:extLst>
          </p:cNvPr>
          <p:cNvCxnSpPr>
            <a:cxnSpLocks/>
          </p:cNvCxnSpPr>
          <p:nvPr/>
        </p:nvCxnSpPr>
        <p:spPr>
          <a:xfrm flipH="1" flipV="1">
            <a:off x="4119239" y="3872629"/>
            <a:ext cx="506028" cy="55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0F88D64-3F4F-7019-0F7A-9C4580C2F599}"/>
              </a:ext>
            </a:extLst>
          </p:cNvPr>
          <p:cNvSpPr/>
          <p:nvPr/>
        </p:nvSpPr>
        <p:spPr>
          <a:xfrm>
            <a:off x="5601810" y="4527612"/>
            <a:ext cx="914400"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
            </a:r>
            <a:endParaRPr lang="en-IN" dirty="0"/>
          </a:p>
        </p:txBody>
      </p:sp>
      <p:cxnSp>
        <p:nvCxnSpPr>
          <p:cNvPr id="20" name="Straight Arrow Connector 19">
            <a:extLst>
              <a:ext uri="{FF2B5EF4-FFF2-40B4-BE49-F238E27FC236}">
                <a16:creationId xmlns:a16="http://schemas.microsoft.com/office/drawing/2014/main" id="{FECEB168-1433-211A-9B13-FBABEF3D39C2}"/>
              </a:ext>
            </a:extLst>
          </p:cNvPr>
          <p:cNvCxnSpPr>
            <a:cxnSpLocks/>
          </p:cNvCxnSpPr>
          <p:nvPr/>
        </p:nvCxnSpPr>
        <p:spPr>
          <a:xfrm flipH="1" flipV="1">
            <a:off x="4320879" y="3597421"/>
            <a:ext cx="1458484" cy="717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4CB827-C17E-3696-F3DE-7F45BB6323DD}"/>
              </a:ext>
            </a:extLst>
          </p:cNvPr>
          <p:cNvSpPr txBox="1"/>
          <p:nvPr/>
        </p:nvSpPr>
        <p:spPr>
          <a:xfrm>
            <a:off x="6711519" y="4527612"/>
            <a:ext cx="1173078" cy="369332"/>
          </a:xfrm>
          <a:prstGeom prst="rect">
            <a:avLst/>
          </a:prstGeom>
          <a:noFill/>
        </p:spPr>
        <p:txBody>
          <a:bodyPr wrap="none" rtlCol="0">
            <a:spAutoFit/>
          </a:bodyPr>
          <a:lstStyle/>
          <a:p>
            <a:r>
              <a:rPr lang="en-US" dirty="0"/>
              <a:t>Overriding</a:t>
            </a:r>
            <a:endParaRPr lang="en-IN" dirty="0"/>
          </a:p>
        </p:txBody>
      </p:sp>
      <p:sp>
        <p:nvSpPr>
          <p:cNvPr id="24" name="TextBox 23">
            <a:extLst>
              <a:ext uri="{FF2B5EF4-FFF2-40B4-BE49-F238E27FC236}">
                <a16:creationId xmlns:a16="http://schemas.microsoft.com/office/drawing/2014/main" id="{A7876B9E-3CCC-C6DA-BAB5-8A3D1C90D604}"/>
              </a:ext>
            </a:extLst>
          </p:cNvPr>
          <p:cNvSpPr txBox="1"/>
          <p:nvPr/>
        </p:nvSpPr>
        <p:spPr>
          <a:xfrm>
            <a:off x="-18412" y="5024424"/>
            <a:ext cx="2782108" cy="1477328"/>
          </a:xfrm>
          <a:prstGeom prst="rect">
            <a:avLst/>
          </a:prstGeom>
          <a:noFill/>
        </p:spPr>
        <p:txBody>
          <a:bodyPr wrap="none" rtlCol="0">
            <a:spAutoFit/>
          </a:bodyPr>
          <a:lstStyle/>
          <a:p>
            <a:endParaRPr lang="en-US" dirty="0"/>
          </a:p>
          <a:p>
            <a:r>
              <a:rPr lang="en-US" dirty="0"/>
              <a:t>Virtual </a:t>
            </a:r>
            <a:r>
              <a:rPr lang="en-US" dirty="0" err="1"/>
              <a:t>FillTaskSheet</a:t>
            </a:r>
            <a:r>
              <a:rPr lang="en-US" dirty="0"/>
              <a:t>()</a:t>
            </a:r>
          </a:p>
          <a:p>
            <a:r>
              <a:rPr lang="en-US" dirty="0"/>
              <a:t>{</a:t>
            </a:r>
          </a:p>
          <a:p>
            <a:r>
              <a:rPr lang="en-US" dirty="0"/>
              <a:t>Specific Extended/Replaced</a:t>
            </a:r>
          </a:p>
          <a:p>
            <a:r>
              <a:rPr lang="en-US" dirty="0"/>
              <a:t>}</a:t>
            </a:r>
            <a:endParaRPr lang="en-IN" dirty="0"/>
          </a:p>
        </p:txBody>
      </p:sp>
      <p:sp>
        <p:nvSpPr>
          <p:cNvPr id="3" name="TextBox 2">
            <a:extLst>
              <a:ext uri="{FF2B5EF4-FFF2-40B4-BE49-F238E27FC236}">
                <a16:creationId xmlns:a16="http://schemas.microsoft.com/office/drawing/2014/main" id="{AE0F1319-18AA-5930-EFDB-7B5D69E670E2}"/>
              </a:ext>
            </a:extLst>
          </p:cNvPr>
          <p:cNvSpPr txBox="1"/>
          <p:nvPr/>
        </p:nvSpPr>
        <p:spPr>
          <a:xfrm>
            <a:off x="2997255" y="5198905"/>
            <a:ext cx="2782108" cy="1477328"/>
          </a:xfrm>
          <a:prstGeom prst="rect">
            <a:avLst/>
          </a:prstGeom>
          <a:noFill/>
        </p:spPr>
        <p:txBody>
          <a:bodyPr wrap="none" rtlCol="0">
            <a:spAutoFit/>
          </a:bodyPr>
          <a:lstStyle/>
          <a:p>
            <a:endParaRPr lang="en-US" dirty="0"/>
          </a:p>
          <a:p>
            <a:r>
              <a:rPr lang="en-US" dirty="0"/>
              <a:t>Virtual </a:t>
            </a:r>
            <a:r>
              <a:rPr lang="en-US" dirty="0" err="1"/>
              <a:t>FillTaskSheet</a:t>
            </a:r>
            <a:r>
              <a:rPr lang="en-US" dirty="0"/>
              <a:t>()</a:t>
            </a:r>
          </a:p>
          <a:p>
            <a:r>
              <a:rPr lang="en-US" dirty="0"/>
              <a:t>{</a:t>
            </a:r>
          </a:p>
          <a:p>
            <a:r>
              <a:rPr lang="en-US" dirty="0"/>
              <a:t>Specific Extended/Replaced</a:t>
            </a:r>
          </a:p>
          <a:p>
            <a:r>
              <a:rPr lang="en-US" dirty="0"/>
              <a:t>}</a:t>
            </a:r>
            <a:endParaRPr lang="en-IN" dirty="0"/>
          </a:p>
        </p:txBody>
      </p:sp>
      <p:sp>
        <p:nvSpPr>
          <p:cNvPr id="8" name="TextBox 7">
            <a:extLst>
              <a:ext uri="{FF2B5EF4-FFF2-40B4-BE49-F238E27FC236}">
                <a16:creationId xmlns:a16="http://schemas.microsoft.com/office/drawing/2014/main" id="{4F4822FE-CC84-104D-A9AB-2C7E0E6D3DAD}"/>
              </a:ext>
            </a:extLst>
          </p:cNvPr>
          <p:cNvSpPr txBox="1"/>
          <p:nvPr/>
        </p:nvSpPr>
        <p:spPr>
          <a:xfrm>
            <a:off x="6187440" y="5221816"/>
            <a:ext cx="2782108" cy="1477328"/>
          </a:xfrm>
          <a:prstGeom prst="rect">
            <a:avLst/>
          </a:prstGeom>
          <a:noFill/>
        </p:spPr>
        <p:txBody>
          <a:bodyPr wrap="none" rtlCol="0">
            <a:spAutoFit/>
          </a:bodyPr>
          <a:lstStyle/>
          <a:p>
            <a:endParaRPr lang="en-US" dirty="0"/>
          </a:p>
          <a:p>
            <a:r>
              <a:rPr lang="en-US" dirty="0"/>
              <a:t>Virtual </a:t>
            </a:r>
            <a:r>
              <a:rPr lang="en-US" dirty="0" err="1"/>
              <a:t>FillTaskSheet</a:t>
            </a:r>
            <a:r>
              <a:rPr lang="en-US" dirty="0"/>
              <a:t>()</a:t>
            </a:r>
          </a:p>
          <a:p>
            <a:r>
              <a:rPr lang="en-US" dirty="0"/>
              <a:t>{</a:t>
            </a:r>
          </a:p>
          <a:p>
            <a:r>
              <a:rPr lang="en-US" dirty="0"/>
              <a:t>Specific Extended/Replaced</a:t>
            </a:r>
          </a:p>
          <a:p>
            <a:r>
              <a:rPr lang="en-US" dirty="0"/>
              <a:t>}</a:t>
            </a:r>
            <a:endParaRPr lang="en-IN" dirty="0"/>
          </a:p>
        </p:txBody>
      </p:sp>
      <p:sp>
        <p:nvSpPr>
          <p:cNvPr id="9" name="TextBox 8">
            <a:extLst>
              <a:ext uri="{FF2B5EF4-FFF2-40B4-BE49-F238E27FC236}">
                <a16:creationId xmlns:a16="http://schemas.microsoft.com/office/drawing/2014/main" id="{738170E3-1839-1881-185B-BEB6126A1035}"/>
              </a:ext>
            </a:extLst>
          </p:cNvPr>
          <p:cNvSpPr txBox="1"/>
          <p:nvPr/>
        </p:nvSpPr>
        <p:spPr>
          <a:xfrm>
            <a:off x="4717493" y="833866"/>
            <a:ext cx="6767371" cy="2585323"/>
          </a:xfrm>
          <a:prstGeom prst="rect">
            <a:avLst/>
          </a:prstGeom>
          <a:noFill/>
        </p:spPr>
        <p:txBody>
          <a:bodyPr wrap="square" rtlCol="0">
            <a:spAutoFit/>
          </a:bodyPr>
          <a:lstStyle/>
          <a:p>
            <a:pPr marL="342900" indent="-342900">
              <a:buFont typeface="+mj-lt"/>
              <a:buAutoNum type="arabicPeriod"/>
            </a:pPr>
            <a:r>
              <a:rPr lang="en-US" dirty="0"/>
              <a:t>Incomplete ; therefore cannot Instantiate</a:t>
            </a:r>
          </a:p>
          <a:p>
            <a:pPr marL="342900" indent="-342900">
              <a:buFont typeface="+mj-lt"/>
              <a:buAutoNum type="arabicPeriod"/>
            </a:pPr>
            <a:r>
              <a:rPr lang="en-US" dirty="0"/>
              <a:t>Abstract method=&gt;Abstract Class; it abstracts the actual Implementation</a:t>
            </a:r>
          </a:p>
          <a:p>
            <a:pPr marL="342900" indent="-342900">
              <a:buFont typeface="+mj-lt"/>
              <a:buAutoNum type="arabicPeriod"/>
            </a:pPr>
            <a:r>
              <a:rPr lang="en-US" dirty="0"/>
              <a:t>The Method in the Base Class exists in derived class in many forms (Polymorphic)</a:t>
            </a:r>
          </a:p>
          <a:p>
            <a:pPr marL="342900" indent="-342900">
              <a:buFont typeface="+mj-lt"/>
              <a:buAutoNum type="arabicPeriod"/>
            </a:pPr>
            <a:r>
              <a:rPr lang="en-US" dirty="0"/>
              <a:t>Base class abstract Method  is mapped to the Derived class Implementation at RUNTIME therefore it is RUNTIME Polymorphism</a:t>
            </a:r>
          </a:p>
          <a:p>
            <a:pPr marL="342900" indent="-342900">
              <a:buFont typeface="+mj-lt"/>
              <a:buAutoNum type="arabicPeriod"/>
            </a:pPr>
            <a:endParaRPr lang="en-US" dirty="0"/>
          </a:p>
        </p:txBody>
      </p:sp>
    </p:spTree>
    <p:extLst>
      <p:ext uri="{BB962C8B-B14F-4D97-AF65-F5344CB8AC3E}">
        <p14:creationId xmlns:p14="http://schemas.microsoft.com/office/powerpoint/2010/main" val="1901217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D1CA-D42A-858A-0B97-F4235B30E45F}"/>
              </a:ext>
            </a:extLst>
          </p:cNvPr>
          <p:cNvSpPr>
            <a:spLocks noGrp="1"/>
          </p:cNvSpPr>
          <p:nvPr>
            <p:ph type="title"/>
          </p:nvPr>
        </p:nvSpPr>
        <p:spPr/>
        <p:txBody>
          <a:bodyPr/>
          <a:lstStyle/>
          <a:p>
            <a:r>
              <a:rPr lang="en-US" dirty="0"/>
              <a:t>Properties</a:t>
            </a:r>
            <a:endParaRPr lang="en-IN" dirty="0"/>
          </a:p>
        </p:txBody>
      </p:sp>
      <p:sp>
        <p:nvSpPr>
          <p:cNvPr id="3" name="Content Placeholder 2">
            <a:extLst>
              <a:ext uri="{FF2B5EF4-FFF2-40B4-BE49-F238E27FC236}">
                <a16:creationId xmlns:a16="http://schemas.microsoft.com/office/drawing/2014/main" id="{13281291-DE89-DF7E-CDBC-2525EF133095}"/>
              </a:ext>
            </a:extLst>
          </p:cNvPr>
          <p:cNvSpPr>
            <a:spLocks noGrp="1"/>
          </p:cNvSpPr>
          <p:nvPr>
            <p:ph idx="1"/>
          </p:nvPr>
        </p:nvSpPr>
        <p:spPr/>
        <p:txBody>
          <a:bodyPr>
            <a:normAutofit lnSpcReduction="10000"/>
          </a:bodyPr>
          <a:lstStyle/>
          <a:p>
            <a:r>
              <a:rPr lang="en-US" dirty="0"/>
              <a:t>Syntactically</a:t>
            </a:r>
          </a:p>
          <a:p>
            <a:pPr lvl="1"/>
            <a:r>
              <a:rPr lang="en-US" dirty="0"/>
              <a:t>Behaves like a data member  outside the class</a:t>
            </a:r>
          </a:p>
          <a:p>
            <a:pPr lvl="1"/>
            <a:r>
              <a:rPr lang="en-US" dirty="0"/>
              <a:t>Is a method inside class</a:t>
            </a:r>
          </a:p>
          <a:p>
            <a:pPr lvl="2"/>
            <a:r>
              <a:rPr lang="en-US" dirty="0"/>
              <a:t>Setter</a:t>
            </a:r>
          </a:p>
          <a:p>
            <a:pPr lvl="2"/>
            <a:r>
              <a:rPr lang="en-US" dirty="0"/>
              <a:t>Getter</a:t>
            </a:r>
          </a:p>
          <a:p>
            <a:pPr lvl="1"/>
            <a:endParaRPr lang="en-US" dirty="0"/>
          </a:p>
          <a:p>
            <a:r>
              <a:rPr lang="en-US" dirty="0"/>
              <a:t>to Provide abstract Access to Data members of the Object</a:t>
            </a:r>
          </a:p>
          <a:p>
            <a:r>
              <a:rPr lang="en-US" dirty="0"/>
              <a:t>Read-only or Write-Only access</a:t>
            </a:r>
          </a:p>
          <a:p>
            <a:r>
              <a:rPr lang="en-US" dirty="0"/>
              <a:t>Calculated / computed Property</a:t>
            </a:r>
          </a:p>
          <a:p>
            <a:r>
              <a:rPr lang="en-US" dirty="0"/>
              <a:t>Validation of Data</a:t>
            </a:r>
          </a:p>
          <a:p>
            <a:endParaRPr lang="en-US" dirty="0"/>
          </a:p>
          <a:p>
            <a:endParaRPr lang="en-US" dirty="0"/>
          </a:p>
          <a:p>
            <a:endParaRPr lang="en-IN" dirty="0"/>
          </a:p>
        </p:txBody>
      </p:sp>
    </p:spTree>
    <p:extLst>
      <p:ext uri="{BB962C8B-B14F-4D97-AF65-F5344CB8AC3E}">
        <p14:creationId xmlns:p14="http://schemas.microsoft.com/office/powerpoint/2010/main" val="3558768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3200-9402-490F-3C48-C1582DB2C116}"/>
              </a:ext>
            </a:extLst>
          </p:cNvPr>
          <p:cNvSpPr>
            <a:spLocks noGrp="1"/>
          </p:cNvSpPr>
          <p:nvPr>
            <p:ph type="title"/>
          </p:nvPr>
        </p:nvSpPr>
        <p:spPr/>
        <p:txBody>
          <a:bodyPr/>
          <a:lstStyle/>
          <a:p>
            <a:r>
              <a:rPr lang="en-US" dirty="0"/>
              <a:t>Modes of VS</a:t>
            </a:r>
            <a:endParaRPr lang="en-IN" dirty="0"/>
          </a:p>
        </p:txBody>
      </p:sp>
      <p:sp>
        <p:nvSpPr>
          <p:cNvPr id="3" name="Content Placeholder 2">
            <a:extLst>
              <a:ext uri="{FF2B5EF4-FFF2-40B4-BE49-F238E27FC236}">
                <a16:creationId xmlns:a16="http://schemas.microsoft.com/office/drawing/2014/main" id="{436C4092-4440-E257-9649-2ABCE0B1E2E2}"/>
              </a:ext>
            </a:extLst>
          </p:cNvPr>
          <p:cNvSpPr>
            <a:spLocks noGrp="1"/>
          </p:cNvSpPr>
          <p:nvPr>
            <p:ph idx="1"/>
          </p:nvPr>
        </p:nvSpPr>
        <p:spPr/>
        <p:txBody>
          <a:bodyPr/>
          <a:lstStyle/>
          <a:p>
            <a:r>
              <a:rPr lang="en-US" dirty="0"/>
              <a:t>Design mode</a:t>
            </a:r>
          </a:p>
          <a:p>
            <a:r>
              <a:rPr lang="en-US" dirty="0"/>
              <a:t>Execution Mode</a:t>
            </a:r>
          </a:p>
          <a:p>
            <a:r>
              <a:rPr lang="en-US" dirty="0"/>
              <a:t>Debug Mode</a:t>
            </a:r>
            <a:endParaRPr lang="en-IN" dirty="0"/>
          </a:p>
        </p:txBody>
      </p:sp>
    </p:spTree>
    <p:extLst>
      <p:ext uri="{BB962C8B-B14F-4D97-AF65-F5344CB8AC3E}">
        <p14:creationId xmlns:p14="http://schemas.microsoft.com/office/powerpoint/2010/main" val="2535334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911F-25DE-3352-2EEB-54527F8C6F62}"/>
              </a:ext>
            </a:extLst>
          </p:cNvPr>
          <p:cNvSpPr>
            <a:spLocks noGrp="1"/>
          </p:cNvSpPr>
          <p:nvPr>
            <p:ph type="title"/>
          </p:nvPr>
        </p:nvSpPr>
        <p:spPr/>
        <p:txBody>
          <a:bodyPr/>
          <a:lstStyle/>
          <a:p>
            <a:r>
              <a:rPr lang="en-US" dirty="0"/>
              <a:t>Features version Wise</a:t>
            </a:r>
            <a:endParaRPr lang="en-IN" dirty="0"/>
          </a:p>
        </p:txBody>
      </p:sp>
      <p:sp>
        <p:nvSpPr>
          <p:cNvPr id="3" name="Content Placeholder 2">
            <a:extLst>
              <a:ext uri="{FF2B5EF4-FFF2-40B4-BE49-F238E27FC236}">
                <a16:creationId xmlns:a16="http://schemas.microsoft.com/office/drawing/2014/main" id="{CECD1FE3-0054-8D3F-012C-335D958116E7}"/>
              </a:ext>
            </a:extLst>
          </p:cNvPr>
          <p:cNvSpPr>
            <a:spLocks noGrp="1"/>
          </p:cNvSpPr>
          <p:nvPr>
            <p:ph idx="1"/>
          </p:nvPr>
        </p:nvSpPr>
        <p:spPr>
          <a:xfrm>
            <a:off x="838200" y="1825625"/>
            <a:ext cx="4204317" cy="4351338"/>
          </a:xfrm>
        </p:spPr>
        <p:txBody>
          <a:bodyPr>
            <a:normAutofit fontScale="77500" lnSpcReduction="20000"/>
          </a:bodyPr>
          <a:lstStyle/>
          <a:p>
            <a:r>
              <a:rPr lang="en-US" dirty="0" err="1"/>
              <a:t>.Net</a:t>
            </a:r>
            <a:r>
              <a:rPr lang="en-US" dirty="0"/>
              <a:t> 1.0</a:t>
            </a:r>
          </a:p>
          <a:p>
            <a:pPr lvl="1"/>
            <a:r>
              <a:rPr lang="en-US" dirty="0"/>
              <a:t>Delegates and Events</a:t>
            </a:r>
          </a:p>
          <a:p>
            <a:pPr lvl="1"/>
            <a:r>
              <a:rPr lang="en-US" dirty="0"/>
              <a:t>Collection</a:t>
            </a:r>
          </a:p>
          <a:p>
            <a:pPr lvl="2"/>
            <a:r>
              <a:rPr lang="en-US" dirty="0" err="1"/>
              <a:t>Icollection</a:t>
            </a:r>
            <a:endParaRPr lang="en-US" dirty="0"/>
          </a:p>
          <a:p>
            <a:pPr lvl="3"/>
            <a:r>
              <a:rPr lang="en-US" dirty="0" err="1"/>
              <a:t>Ilist</a:t>
            </a:r>
            <a:r>
              <a:rPr lang="en-US" dirty="0"/>
              <a:t> &amp; </a:t>
            </a:r>
            <a:r>
              <a:rPr lang="en-US" dirty="0" err="1"/>
              <a:t>IDictionary</a:t>
            </a:r>
            <a:endParaRPr lang="en-US" dirty="0"/>
          </a:p>
          <a:p>
            <a:pPr lvl="2"/>
            <a:r>
              <a:rPr lang="en-US" dirty="0" err="1"/>
              <a:t>Ienumerable</a:t>
            </a:r>
            <a:r>
              <a:rPr lang="en-US" dirty="0"/>
              <a:t> &amp; </a:t>
            </a:r>
            <a:r>
              <a:rPr lang="en-US" dirty="0" err="1"/>
              <a:t>Ienumurator</a:t>
            </a:r>
            <a:endParaRPr lang="en-US" dirty="0"/>
          </a:p>
          <a:p>
            <a:pPr lvl="1"/>
            <a:r>
              <a:rPr lang="en-US" dirty="0"/>
              <a:t>Properties </a:t>
            </a:r>
          </a:p>
          <a:p>
            <a:pPr lvl="1"/>
            <a:r>
              <a:rPr lang="en-US" dirty="0"/>
              <a:t>Threading </a:t>
            </a:r>
          </a:p>
          <a:p>
            <a:r>
              <a:rPr lang="en-US" dirty="0"/>
              <a:t>.NET 2.0</a:t>
            </a:r>
          </a:p>
          <a:p>
            <a:pPr lvl="1"/>
            <a:r>
              <a:rPr lang="en-US" dirty="0"/>
              <a:t>Generic</a:t>
            </a:r>
          </a:p>
          <a:p>
            <a:pPr lvl="2"/>
            <a:r>
              <a:rPr lang="en-US" dirty="0"/>
              <a:t>Type Inference</a:t>
            </a:r>
          </a:p>
          <a:p>
            <a:pPr lvl="1"/>
            <a:r>
              <a:rPr lang="en-US" dirty="0"/>
              <a:t>Delegate Type Inference</a:t>
            </a:r>
          </a:p>
          <a:p>
            <a:pPr lvl="1"/>
            <a:r>
              <a:rPr lang="en-US" dirty="0"/>
              <a:t>Anonymous Block/ Anonymous Method</a:t>
            </a:r>
          </a:p>
          <a:p>
            <a:pPr lvl="1"/>
            <a:r>
              <a:rPr lang="en-US" dirty="0"/>
              <a:t>Partial/Static/Nullable Types</a:t>
            </a:r>
          </a:p>
          <a:p>
            <a:pPr lvl="1"/>
            <a:r>
              <a:rPr lang="en-US" dirty="0"/>
              <a:t>Iterators</a:t>
            </a:r>
          </a:p>
          <a:p>
            <a:pPr lvl="1"/>
            <a:endParaRPr lang="en-US" dirty="0"/>
          </a:p>
          <a:p>
            <a:pPr lvl="1"/>
            <a:endParaRPr lang="en-US" dirty="0"/>
          </a:p>
          <a:p>
            <a:pPr lvl="1"/>
            <a:endParaRPr lang="en-US" dirty="0"/>
          </a:p>
          <a:p>
            <a:pPr lvl="1"/>
            <a:endParaRPr lang="en-IN" dirty="0"/>
          </a:p>
        </p:txBody>
      </p:sp>
      <p:sp>
        <p:nvSpPr>
          <p:cNvPr id="4" name="Content Placeholder 2">
            <a:extLst>
              <a:ext uri="{FF2B5EF4-FFF2-40B4-BE49-F238E27FC236}">
                <a16:creationId xmlns:a16="http://schemas.microsoft.com/office/drawing/2014/main" id="{5F6E5A28-AAD0-F4C2-B27C-1C703ED63993}"/>
              </a:ext>
            </a:extLst>
          </p:cNvPr>
          <p:cNvSpPr txBox="1">
            <a:spLocks/>
          </p:cNvSpPr>
          <p:nvPr/>
        </p:nvSpPr>
        <p:spPr>
          <a:xfrm>
            <a:off x="5436833" y="1825625"/>
            <a:ext cx="42043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.Net</a:t>
            </a:r>
            <a:r>
              <a:rPr lang="en-US" dirty="0"/>
              <a:t> 3.0</a:t>
            </a:r>
          </a:p>
          <a:p>
            <a:pPr lvl="1"/>
            <a:r>
              <a:rPr lang="en-US" dirty="0"/>
              <a:t>Local Type inference</a:t>
            </a:r>
          </a:p>
          <a:p>
            <a:pPr lvl="1"/>
            <a:r>
              <a:rPr lang="en-US" dirty="0"/>
              <a:t>Anonymous Type</a:t>
            </a:r>
          </a:p>
          <a:p>
            <a:pPr lvl="1"/>
            <a:r>
              <a:rPr lang="en-US" dirty="0"/>
              <a:t>Object Initializer &amp; Collection initializer Syntax</a:t>
            </a:r>
          </a:p>
          <a:p>
            <a:pPr lvl="1"/>
            <a:r>
              <a:rPr lang="en-US" dirty="0"/>
              <a:t>Extension Method</a:t>
            </a:r>
          </a:p>
          <a:p>
            <a:pPr lvl="1"/>
            <a:r>
              <a:rPr lang="en-US" dirty="0"/>
              <a:t>Lambda Expression</a:t>
            </a:r>
          </a:p>
          <a:p>
            <a:r>
              <a:rPr lang="en-US" dirty="0"/>
              <a:t>.NET 3.5</a:t>
            </a:r>
          </a:p>
          <a:p>
            <a:pPr lvl="1"/>
            <a:r>
              <a:rPr lang="en-US" dirty="0"/>
              <a:t>LINQ</a:t>
            </a:r>
          </a:p>
          <a:p>
            <a:pPr lvl="2"/>
            <a:r>
              <a:rPr lang="en-US" dirty="0"/>
              <a:t>Query Expression</a:t>
            </a:r>
          </a:p>
          <a:p>
            <a:pPr lvl="2"/>
            <a:r>
              <a:rPr lang="en-US" dirty="0"/>
              <a:t>Standard operator</a:t>
            </a:r>
          </a:p>
          <a:p>
            <a:pPr lvl="2"/>
            <a:endParaRPr lang="en-US" dirty="0"/>
          </a:p>
          <a:p>
            <a:pPr lvl="1"/>
            <a:endParaRPr lang="en-US" dirty="0"/>
          </a:p>
          <a:p>
            <a:pPr lvl="1"/>
            <a:endParaRPr lang="en-US" dirty="0"/>
          </a:p>
          <a:p>
            <a:pPr lvl="1"/>
            <a:endParaRPr lang="en-US" dirty="0"/>
          </a:p>
          <a:p>
            <a:pPr lvl="1"/>
            <a:endParaRPr lang="en-US" dirty="0"/>
          </a:p>
          <a:p>
            <a:pPr lvl="1"/>
            <a:endParaRPr lang="en-IN" dirty="0"/>
          </a:p>
        </p:txBody>
      </p:sp>
    </p:spTree>
    <p:extLst>
      <p:ext uri="{BB962C8B-B14F-4D97-AF65-F5344CB8AC3E}">
        <p14:creationId xmlns:p14="http://schemas.microsoft.com/office/powerpoint/2010/main" val="2858010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55A4-2713-ED50-A08F-0EC635A69B3C}"/>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F13F9ED-8182-B5B4-7D79-A858605EF8BE}"/>
              </a:ext>
            </a:extLst>
          </p:cNvPr>
          <p:cNvSpPr>
            <a:spLocks noGrp="1"/>
          </p:cNvSpPr>
          <p:nvPr>
            <p:ph idx="1"/>
          </p:nvPr>
        </p:nvSpPr>
        <p:spPr/>
        <p:txBody>
          <a:bodyPr/>
          <a:lstStyle/>
          <a:p>
            <a:r>
              <a:rPr lang="en-US" dirty="0"/>
              <a:t>Constructor</a:t>
            </a:r>
          </a:p>
          <a:p>
            <a:r>
              <a:rPr lang="en-US" dirty="0"/>
              <a:t>Destructor</a:t>
            </a:r>
          </a:p>
          <a:p>
            <a:pPr lvl="1"/>
            <a:r>
              <a:rPr lang="en-US" dirty="0"/>
              <a:t>Garbage Collection</a:t>
            </a:r>
          </a:p>
          <a:p>
            <a:r>
              <a:rPr lang="en-IN" dirty="0"/>
              <a:t>Generic</a:t>
            </a:r>
          </a:p>
          <a:p>
            <a:r>
              <a:rPr lang="en-IN" dirty="0"/>
              <a:t>Delegates and Events</a:t>
            </a:r>
          </a:p>
          <a:p>
            <a:r>
              <a:rPr lang="en-IN" dirty="0"/>
              <a:t>Collection</a:t>
            </a:r>
          </a:p>
          <a:p>
            <a:endParaRPr lang="en-IN" dirty="0"/>
          </a:p>
        </p:txBody>
      </p:sp>
    </p:spTree>
    <p:extLst>
      <p:ext uri="{BB962C8B-B14F-4D97-AF65-F5344CB8AC3E}">
        <p14:creationId xmlns:p14="http://schemas.microsoft.com/office/powerpoint/2010/main" val="1885719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4254-845F-1BB3-63C9-8CE812154C44}"/>
              </a:ext>
            </a:extLst>
          </p:cNvPr>
          <p:cNvSpPr>
            <a:spLocks noGrp="1"/>
          </p:cNvSpPr>
          <p:nvPr>
            <p:ph type="title"/>
          </p:nvPr>
        </p:nvSpPr>
        <p:spPr/>
        <p:txBody>
          <a:bodyPr/>
          <a:lstStyle/>
          <a:p>
            <a:r>
              <a:rPr lang="en-US" dirty="0"/>
              <a:t>Constructor</a:t>
            </a:r>
            <a:endParaRPr lang="en-IN" dirty="0"/>
          </a:p>
        </p:txBody>
      </p:sp>
      <p:sp>
        <p:nvSpPr>
          <p:cNvPr id="3" name="Content Placeholder 2">
            <a:extLst>
              <a:ext uri="{FF2B5EF4-FFF2-40B4-BE49-F238E27FC236}">
                <a16:creationId xmlns:a16="http://schemas.microsoft.com/office/drawing/2014/main" id="{AAEF2073-1ACD-507D-32AB-3BB694CFEE80}"/>
              </a:ext>
            </a:extLst>
          </p:cNvPr>
          <p:cNvSpPr>
            <a:spLocks noGrp="1"/>
          </p:cNvSpPr>
          <p:nvPr>
            <p:ph idx="1"/>
          </p:nvPr>
        </p:nvSpPr>
        <p:spPr/>
        <p:txBody>
          <a:bodyPr/>
          <a:lstStyle/>
          <a:p>
            <a:r>
              <a:rPr lang="en-US" dirty="0"/>
              <a:t>Is the Method that gets invoked implicitly once an object is created</a:t>
            </a:r>
          </a:p>
          <a:p>
            <a:r>
              <a:rPr lang="en-US" dirty="0"/>
              <a:t>For</a:t>
            </a:r>
          </a:p>
          <a:p>
            <a:pPr lvl="1"/>
            <a:r>
              <a:rPr lang="en-US" dirty="0"/>
              <a:t>Instantiate &amp; Initialization of Object  &amp; Resources</a:t>
            </a:r>
          </a:p>
          <a:p>
            <a:r>
              <a:rPr lang="en-US" dirty="0"/>
              <a:t>Overloading</a:t>
            </a:r>
          </a:p>
          <a:p>
            <a:pPr lvl="1"/>
            <a:r>
              <a:rPr lang="en-US" dirty="0"/>
              <a:t>Initialization for Different Scenarios</a:t>
            </a:r>
          </a:p>
          <a:p>
            <a:r>
              <a:rPr lang="en-US" dirty="0"/>
              <a:t>Hierarchy of Constructor Call</a:t>
            </a:r>
          </a:p>
          <a:p>
            <a:r>
              <a:rPr lang="en-US" dirty="0"/>
              <a:t>Private</a:t>
            </a:r>
          </a:p>
          <a:p>
            <a:r>
              <a:rPr lang="en-US" dirty="0"/>
              <a:t>Static</a:t>
            </a:r>
          </a:p>
          <a:p>
            <a:endParaRPr lang="en-US" dirty="0"/>
          </a:p>
          <a:p>
            <a:pPr lvl="1"/>
            <a:endParaRPr lang="en-US" dirty="0"/>
          </a:p>
          <a:p>
            <a:pPr lvl="1"/>
            <a:endParaRPr lang="en-US" dirty="0"/>
          </a:p>
          <a:p>
            <a:endParaRPr lang="en-IN" dirty="0"/>
          </a:p>
        </p:txBody>
      </p:sp>
    </p:spTree>
    <p:extLst>
      <p:ext uri="{BB962C8B-B14F-4D97-AF65-F5344CB8AC3E}">
        <p14:creationId xmlns:p14="http://schemas.microsoft.com/office/powerpoint/2010/main" val="67422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D060-89CC-D3D7-F42C-48B994B197C9}"/>
              </a:ext>
            </a:extLst>
          </p:cNvPr>
          <p:cNvSpPr>
            <a:spLocks noGrp="1"/>
          </p:cNvSpPr>
          <p:nvPr>
            <p:ph type="title"/>
          </p:nvPr>
        </p:nvSpPr>
        <p:spPr/>
        <p:txBody>
          <a:bodyPr/>
          <a:lstStyle/>
          <a:p>
            <a:r>
              <a:rPr lang="en-US" dirty="0"/>
              <a:t>Generic</a:t>
            </a:r>
            <a:endParaRPr lang="en-IN" dirty="0"/>
          </a:p>
        </p:txBody>
      </p:sp>
      <p:sp>
        <p:nvSpPr>
          <p:cNvPr id="3" name="Content Placeholder 2">
            <a:extLst>
              <a:ext uri="{FF2B5EF4-FFF2-40B4-BE49-F238E27FC236}">
                <a16:creationId xmlns:a16="http://schemas.microsoft.com/office/drawing/2014/main" id="{FBA6D7B0-F145-A2E2-4807-1A8591C2B229}"/>
              </a:ext>
            </a:extLst>
          </p:cNvPr>
          <p:cNvSpPr>
            <a:spLocks noGrp="1"/>
          </p:cNvSpPr>
          <p:nvPr>
            <p:ph idx="1"/>
          </p:nvPr>
        </p:nvSpPr>
        <p:spPr/>
        <p:txBody>
          <a:bodyPr/>
          <a:lstStyle/>
          <a:p>
            <a:r>
              <a:rPr lang="en-US" dirty="0"/>
              <a:t>Datatype Introduced Code Redundancy is Addressed by GENERIC</a:t>
            </a:r>
          </a:p>
          <a:p>
            <a:r>
              <a:rPr lang="en-US" dirty="0"/>
              <a:t>Generic Operator &lt;&gt; can be assigned to </a:t>
            </a:r>
          </a:p>
          <a:p>
            <a:pPr lvl="1"/>
            <a:r>
              <a:rPr lang="en-US" dirty="0"/>
              <a:t>Class level</a:t>
            </a:r>
          </a:p>
          <a:p>
            <a:pPr lvl="2"/>
            <a:r>
              <a:rPr lang="en-US" dirty="0"/>
              <a:t>Interface</a:t>
            </a:r>
          </a:p>
          <a:p>
            <a:pPr lvl="2"/>
            <a:r>
              <a:rPr lang="en-US" dirty="0"/>
              <a:t>Delegate</a:t>
            </a:r>
          </a:p>
          <a:p>
            <a:pPr lvl="1"/>
            <a:r>
              <a:rPr lang="en-US" dirty="0"/>
              <a:t>Method Level</a:t>
            </a:r>
          </a:p>
          <a:p>
            <a:pPr lvl="2"/>
            <a:r>
              <a:rPr lang="en-US" dirty="0"/>
              <a:t>Properties</a:t>
            </a:r>
          </a:p>
          <a:p>
            <a:pPr lvl="2"/>
            <a:r>
              <a:rPr lang="en-US" dirty="0"/>
              <a:t>Indexer</a:t>
            </a:r>
          </a:p>
          <a:p>
            <a:pPr lvl="2"/>
            <a:endParaRPr lang="en-IN" dirty="0"/>
          </a:p>
        </p:txBody>
      </p:sp>
    </p:spTree>
    <p:extLst>
      <p:ext uri="{BB962C8B-B14F-4D97-AF65-F5344CB8AC3E}">
        <p14:creationId xmlns:p14="http://schemas.microsoft.com/office/powerpoint/2010/main" val="2847479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58E5-445F-2056-47CE-9414B2242701}"/>
              </a:ext>
            </a:extLst>
          </p:cNvPr>
          <p:cNvSpPr>
            <a:spLocks noGrp="1"/>
          </p:cNvSpPr>
          <p:nvPr>
            <p:ph type="title"/>
          </p:nvPr>
        </p:nvSpPr>
        <p:spPr/>
        <p:txBody>
          <a:bodyPr/>
          <a:lstStyle/>
          <a:p>
            <a:r>
              <a:rPr lang="en-US" dirty="0"/>
              <a:t>Delegates</a:t>
            </a:r>
            <a:endParaRPr lang="en-IN" dirty="0"/>
          </a:p>
        </p:txBody>
      </p:sp>
      <p:sp>
        <p:nvSpPr>
          <p:cNvPr id="3" name="Content Placeholder 2">
            <a:extLst>
              <a:ext uri="{FF2B5EF4-FFF2-40B4-BE49-F238E27FC236}">
                <a16:creationId xmlns:a16="http://schemas.microsoft.com/office/drawing/2014/main" id="{3759799E-063A-0529-9EAF-D63B0D6BE91F}"/>
              </a:ext>
            </a:extLst>
          </p:cNvPr>
          <p:cNvSpPr>
            <a:spLocks noGrp="1"/>
          </p:cNvSpPr>
          <p:nvPr>
            <p:ph idx="1"/>
          </p:nvPr>
        </p:nvSpPr>
        <p:spPr/>
        <p:txBody>
          <a:bodyPr/>
          <a:lstStyle/>
          <a:p>
            <a:r>
              <a:rPr lang="en-US" dirty="0">
                <a:solidFill>
                  <a:srgbClr val="FF0000"/>
                </a:solidFill>
              </a:rPr>
              <a:t>Int Sum(int a, int b)</a:t>
            </a:r>
          </a:p>
          <a:p>
            <a:pPr lvl="1"/>
            <a:r>
              <a:rPr lang="en-US" dirty="0">
                <a:solidFill>
                  <a:srgbClr val="FF0000"/>
                </a:solidFill>
              </a:rPr>
              <a:t>Int(</a:t>
            </a:r>
            <a:r>
              <a:rPr lang="en-US" dirty="0" err="1">
                <a:solidFill>
                  <a:srgbClr val="FF0000"/>
                </a:solidFill>
              </a:rPr>
              <a:t>int,int</a:t>
            </a:r>
            <a:r>
              <a:rPr lang="en-US" dirty="0">
                <a:solidFill>
                  <a:srgbClr val="FF0000"/>
                </a:solidFill>
              </a:rPr>
              <a:t>)</a:t>
            </a:r>
          </a:p>
          <a:p>
            <a:r>
              <a:rPr lang="en-US" dirty="0">
                <a:solidFill>
                  <a:srgbClr val="FF0000"/>
                </a:solidFill>
              </a:rPr>
              <a:t>String </a:t>
            </a:r>
            <a:r>
              <a:rPr lang="en-US" dirty="0" err="1">
                <a:solidFill>
                  <a:srgbClr val="FF0000"/>
                </a:solidFill>
              </a:rPr>
              <a:t>ConCat</a:t>
            </a:r>
            <a:r>
              <a:rPr lang="en-US" dirty="0">
                <a:solidFill>
                  <a:srgbClr val="FF0000"/>
                </a:solidFill>
              </a:rPr>
              <a:t>(string a, string b)</a:t>
            </a:r>
          </a:p>
          <a:p>
            <a:endParaRPr lang="en-US" dirty="0"/>
          </a:p>
          <a:p>
            <a:r>
              <a:rPr lang="en-US" dirty="0"/>
              <a:t>Void </a:t>
            </a:r>
            <a:r>
              <a:rPr lang="en-US" dirty="0" err="1"/>
              <a:t>fnDemo</a:t>
            </a:r>
            <a:r>
              <a:rPr lang="en-US" dirty="0"/>
              <a:t>(string[] </a:t>
            </a:r>
            <a:r>
              <a:rPr lang="en-US" dirty="0" err="1"/>
              <a:t>arg</a:t>
            </a:r>
            <a:r>
              <a:rPr lang="en-US" dirty="0"/>
              <a:t>, employee e)</a:t>
            </a:r>
          </a:p>
          <a:p>
            <a:r>
              <a:rPr lang="en-US" dirty="0"/>
              <a:t>department </a:t>
            </a:r>
            <a:r>
              <a:rPr lang="en-US" dirty="0" err="1"/>
              <a:t>fnGetDept</a:t>
            </a:r>
            <a:r>
              <a:rPr lang="en-US" dirty="0"/>
              <a:t>(int </a:t>
            </a:r>
            <a:r>
              <a:rPr lang="en-US" dirty="0" err="1"/>
              <a:t>Deptid</a:t>
            </a:r>
            <a:r>
              <a:rPr lang="en-US" dirty="0"/>
              <a:t>, string </a:t>
            </a:r>
            <a:r>
              <a:rPr lang="en-US" dirty="0" err="1"/>
              <a:t>FilterRule</a:t>
            </a:r>
            <a:r>
              <a:rPr lang="en-US" dirty="0"/>
              <a:t>)</a:t>
            </a:r>
          </a:p>
          <a:p>
            <a:endParaRPr lang="en-IN" dirty="0"/>
          </a:p>
          <a:p>
            <a:r>
              <a:rPr lang="en-IN" dirty="0"/>
              <a:t>List&lt;Employee&gt; </a:t>
            </a:r>
            <a:r>
              <a:rPr lang="en-IN" dirty="0" err="1"/>
              <a:t>getAllEmpbyCriteria</a:t>
            </a:r>
            <a:r>
              <a:rPr lang="en-IN" dirty="0"/>
              <a:t>(string[] Criteria)</a:t>
            </a:r>
          </a:p>
        </p:txBody>
      </p:sp>
    </p:spTree>
    <p:extLst>
      <p:ext uri="{BB962C8B-B14F-4D97-AF65-F5344CB8AC3E}">
        <p14:creationId xmlns:p14="http://schemas.microsoft.com/office/powerpoint/2010/main" val="113794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98DA-7B83-B2EB-AD60-23B937BE54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C672D1-C0AE-B6B8-3FD4-90F71A002ABB}"/>
              </a:ext>
            </a:extLst>
          </p:cNvPr>
          <p:cNvSpPr>
            <a:spLocks noGrp="1"/>
          </p:cNvSpPr>
          <p:nvPr>
            <p:ph idx="1"/>
          </p:nvPr>
        </p:nvSpPr>
        <p:spPr/>
        <p:txBody>
          <a:bodyPr/>
          <a:lstStyle/>
          <a:p>
            <a:r>
              <a:rPr lang="en-US" dirty="0"/>
              <a:t>Create c Program to Accept Employee Details(EmpId, Name, Salary) from User and Store it into a file </a:t>
            </a:r>
            <a:endParaRPr lang="en-IN" dirty="0"/>
          </a:p>
        </p:txBody>
      </p:sp>
    </p:spTree>
    <p:extLst>
      <p:ext uri="{BB962C8B-B14F-4D97-AF65-F5344CB8AC3E}">
        <p14:creationId xmlns:p14="http://schemas.microsoft.com/office/powerpoint/2010/main" val="401698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38B2-31B7-540F-5427-43A35BEA53D4}"/>
              </a:ext>
            </a:extLst>
          </p:cNvPr>
          <p:cNvSpPr>
            <a:spLocks noGrp="1"/>
          </p:cNvSpPr>
          <p:nvPr>
            <p:ph type="title"/>
          </p:nvPr>
        </p:nvSpPr>
        <p:spPr/>
        <p:txBody>
          <a:bodyPr/>
          <a:lstStyle/>
          <a:p>
            <a:r>
              <a:rPr lang="en-US" dirty="0"/>
              <a:t>Delegate</a:t>
            </a:r>
            <a:endParaRPr lang="en-IN" dirty="0"/>
          </a:p>
        </p:txBody>
      </p:sp>
      <p:sp>
        <p:nvSpPr>
          <p:cNvPr id="3" name="Content Placeholder 2">
            <a:extLst>
              <a:ext uri="{FF2B5EF4-FFF2-40B4-BE49-F238E27FC236}">
                <a16:creationId xmlns:a16="http://schemas.microsoft.com/office/drawing/2014/main" id="{FC559E1A-D280-78B4-CBBD-67E41745A543}"/>
              </a:ext>
            </a:extLst>
          </p:cNvPr>
          <p:cNvSpPr>
            <a:spLocks noGrp="1"/>
          </p:cNvSpPr>
          <p:nvPr>
            <p:ph idx="1"/>
          </p:nvPr>
        </p:nvSpPr>
        <p:spPr/>
        <p:txBody>
          <a:bodyPr/>
          <a:lstStyle/>
          <a:p>
            <a:r>
              <a:rPr lang="en-US" dirty="0"/>
              <a:t>What  conceptually </a:t>
            </a:r>
          </a:p>
          <a:p>
            <a:pPr lvl="1"/>
            <a:r>
              <a:rPr lang="en-US" dirty="0"/>
              <a:t>Is similar to Function Pointer in other Languages</a:t>
            </a:r>
          </a:p>
          <a:p>
            <a:r>
              <a:rPr lang="en-US" dirty="0"/>
              <a:t>Technically</a:t>
            </a:r>
          </a:p>
          <a:p>
            <a:pPr lvl="1"/>
            <a:r>
              <a:rPr lang="en-US" dirty="0"/>
              <a:t>Is a Class</a:t>
            </a:r>
          </a:p>
          <a:p>
            <a:pPr lvl="1"/>
            <a:r>
              <a:rPr lang="en-US" dirty="0"/>
              <a:t>That must inherit from </a:t>
            </a:r>
            <a:r>
              <a:rPr lang="en-US" dirty="0" err="1"/>
              <a:t>System.MultiCastDelegate</a:t>
            </a:r>
            <a:r>
              <a:rPr lang="en-US" dirty="0"/>
              <a:t> which in-turn inherits from  </a:t>
            </a:r>
            <a:r>
              <a:rPr lang="en-US" dirty="0" err="1"/>
              <a:t>System.Delegate</a:t>
            </a:r>
            <a:endParaRPr lang="en-US" dirty="0"/>
          </a:p>
          <a:p>
            <a:pPr lvl="1"/>
            <a:r>
              <a:rPr lang="en-US" dirty="0"/>
              <a:t>Holds 0..* of method Reference</a:t>
            </a:r>
          </a:p>
          <a:p>
            <a:r>
              <a:rPr lang="en-US" dirty="0"/>
              <a:t>When </a:t>
            </a:r>
          </a:p>
          <a:p>
            <a:pPr lvl="1"/>
            <a:r>
              <a:rPr lang="en-US" dirty="0"/>
              <a:t>For Decoupling Caller from the Called Method (Dynamic)</a:t>
            </a:r>
            <a:endParaRPr lang="en-IN" dirty="0"/>
          </a:p>
        </p:txBody>
      </p:sp>
    </p:spTree>
    <p:extLst>
      <p:ext uri="{BB962C8B-B14F-4D97-AF65-F5344CB8AC3E}">
        <p14:creationId xmlns:p14="http://schemas.microsoft.com/office/powerpoint/2010/main" val="39541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AE80-EB1E-61BC-FF46-C45C4AD6E211}"/>
              </a:ext>
            </a:extLst>
          </p:cNvPr>
          <p:cNvSpPr>
            <a:spLocks noGrp="1"/>
          </p:cNvSpPr>
          <p:nvPr>
            <p:ph type="title"/>
          </p:nvPr>
        </p:nvSpPr>
        <p:spPr/>
        <p:txBody>
          <a:bodyPr/>
          <a:lstStyle/>
          <a:p>
            <a:r>
              <a:rPr lang="en-US" dirty="0"/>
              <a:t>Events</a:t>
            </a:r>
            <a:endParaRPr lang="en-IN" dirty="0"/>
          </a:p>
        </p:txBody>
      </p:sp>
      <p:sp>
        <p:nvSpPr>
          <p:cNvPr id="3" name="Content Placeholder 2">
            <a:extLst>
              <a:ext uri="{FF2B5EF4-FFF2-40B4-BE49-F238E27FC236}">
                <a16:creationId xmlns:a16="http://schemas.microsoft.com/office/drawing/2014/main" id="{3C0E98DF-8F9E-5E9C-8AEF-845CFAFD7F42}"/>
              </a:ext>
            </a:extLst>
          </p:cNvPr>
          <p:cNvSpPr>
            <a:spLocks noGrp="1"/>
          </p:cNvSpPr>
          <p:nvPr>
            <p:ph idx="1"/>
          </p:nvPr>
        </p:nvSpPr>
        <p:spPr/>
        <p:txBody>
          <a:bodyPr/>
          <a:lstStyle/>
          <a:p>
            <a:r>
              <a:rPr lang="en-US" dirty="0"/>
              <a:t>Are delegated with more restriction on the usage.</a:t>
            </a:r>
          </a:p>
          <a:p>
            <a:r>
              <a:rPr lang="en-US" dirty="0"/>
              <a:t>Enforcing  Subscriber and Publisher Pattern</a:t>
            </a:r>
          </a:p>
          <a:p>
            <a:endParaRPr lang="en-IN" dirty="0"/>
          </a:p>
        </p:txBody>
      </p:sp>
    </p:spTree>
    <p:extLst>
      <p:ext uri="{BB962C8B-B14F-4D97-AF65-F5344CB8AC3E}">
        <p14:creationId xmlns:p14="http://schemas.microsoft.com/office/powerpoint/2010/main" val="2998951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650D-8ED4-C9FB-B68D-9A11A5845A2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0F3BADB-AABF-2BDE-B157-5AAADF3DE509}"/>
              </a:ext>
            </a:extLst>
          </p:cNvPr>
          <p:cNvSpPr>
            <a:spLocks noGrp="1"/>
          </p:cNvSpPr>
          <p:nvPr>
            <p:ph idx="1"/>
          </p:nvPr>
        </p:nvSpPr>
        <p:spPr/>
        <p:txBody>
          <a:bodyPr/>
          <a:lstStyle/>
          <a:p>
            <a:r>
              <a:rPr lang="en-US" dirty="0">
                <a:solidFill>
                  <a:schemeClr val="accent6"/>
                </a:solidFill>
              </a:rPr>
              <a:t>Abstract vs Interface vs Delegate</a:t>
            </a:r>
          </a:p>
          <a:p>
            <a:r>
              <a:rPr lang="en-US" dirty="0">
                <a:solidFill>
                  <a:schemeClr val="accent6"/>
                </a:solidFill>
              </a:rPr>
              <a:t>Try catch</a:t>
            </a:r>
          </a:p>
          <a:p>
            <a:r>
              <a:rPr lang="en-US" dirty="0"/>
              <a:t>Collection</a:t>
            </a:r>
          </a:p>
          <a:p>
            <a:pPr lvl="1"/>
            <a:r>
              <a:rPr lang="en-US" dirty="0" err="1"/>
              <a:t>Ienum</a:t>
            </a:r>
            <a:r>
              <a:rPr lang="en-US" dirty="0"/>
              <a:t> </a:t>
            </a:r>
          </a:p>
          <a:p>
            <a:endParaRPr lang="en-US" dirty="0"/>
          </a:p>
          <a:p>
            <a:endParaRPr lang="en-IN" dirty="0"/>
          </a:p>
        </p:txBody>
      </p:sp>
    </p:spTree>
    <p:extLst>
      <p:ext uri="{BB962C8B-B14F-4D97-AF65-F5344CB8AC3E}">
        <p14:creationId xmlns:p14="http://schemas.microsoft.com/office/powerpoint/2010/main" val="2663556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DA8C-C084-E540-F9DF-42AA3E4201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B16B5D-6EDA-F82A-8B40-7E84BADE4579}"/>
              </a:ext>
            </a:extLst>
          </p:cNvPr>
          <p:cNvSpPr>
            <a:spLocks noGrp="1"/>
          </p:cNvSpPr>
          <p:nvPr>
            <p:ph idx="1"/>
          </p:nvPr>
        </p:nvSpPr>
        <p:spPr/>
        <p:txBody>
          <a:bodyPr/>
          <a:lstStyle/>
          <a:p>
            <a:r>
              <a:rPr lang="en-US" dirty="0"/>
              <a:t>Encapsulation =&gt; Modularity ; Inheritance =&gt; Code Reusability ;Polymorphism=&gt;Extensibility</a:t>
            </a:r>
          </a:p>
          <a:p>
            <a:r>
              <a:rPr lang="en-US" dirty="0"/>
              <a:t>Abstract Class</a:t>
            </a:r>
          </a:p>
          <a:p>
            <a:pPr lvl="1"/>
            <a:r>
              <a:rPr lang="en-US" dirty="0"/>
              <a:t>Usually &gt;80% Code Reusability and &lt;20% Extensibility</a:t>
            </a:r>
          </a:p>
          <a:p>
            <a:r>
              <a:rPr lang="en-IN" dirty="0"/>
              <a:t>Interface =&gt; 100% Extensibility</a:t>
            </a:r>
          </a:p>
          <a:p>
            <a:pPr lvl="1"/>
            <a:r>
              <a:rPr lang="en-IN" dirty="0"/>
              <a:t>During Design </a:t>
            </a:r>
          </a:p>
          <a:p>
            <a:pPr lvl="2"/>
            <a:r>
              <a:rPr lang="en-IN" dirty="0"/>
              <a:t>It is CONTRACT</a:t>
            </a:r>
          </a:p>
          <a:p>
            <a:pPr lvl="1"/>
            <a:r>
              <a:rPr lang="en-IN" dirty="0"/>
              <a:t>At Runtime </a:t>
            </a:r>
          </a:p>
          <a:p>
            <a:pPr lvl="2"/>
            <a:r>
              <a:rPr lang="en-IN" dirty="0"/>
              <a:t>It is INTERFACE(verb) that is Medium of Communication</a:t>
            </a:r>
          </a:p>
          <a:p>
            <a:pPr lvl="1"/>
            <a:endParaRPr lang="en-IN" dirty="0"/>
          </a:p>
        </p:txBody>
      </p:sp>
    </p:spTree>
    <p:extLst>
      <p:ext uri="{BB962C8B-B14F-4D97-AF65-F5344CB8AC3E}">
        <p14:creationId xmlns:p14="http://schemas.microsoft.com/office/powerpoint/2010/main" val="556957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52AE-54BA-12CA-A55C-9C42B38396A5}"/>
              </a:ext>
            </a:extLst>
          </p:cNvPr>
          <p:cNvSpPr>
            <a:spLocks noGrp="1"/>
          </p:cNvSpPr>
          <p:nvPr>
            <p:ph type="title"/>
          </p:nvPr>
        </p:nvSpPr>
        <p:spPr/>
        <p:txBody>
          <a:bodyPr/>
          <a:lstStyle/>
          <a:p>
            <a:r>
              <a:rPr lang="en-US" dirty="0"/>
              <a:t>Exception handling</a:t>
            </a:r>
            <a:endParaRPr lang="en-IN" dirty="0"/>
          </a:p>
        </p:txBody>
      </p:sp>
      <p:sp>
        <p:nvSpPr>
          <p:cNvPr id="3" name="Content Placeholder 2">
            <a:extLst>
              <a:ext uri="{FF2B5EF4-FFF2-40B4-BE49-F238E27FC236}">
                <a16:creationId xmlns:a16="http://schemas.microsoft.com/office/drawing/2014/main" id="{1573D9EE-286D-0573-F556-E2E51F5F0729}"/>
              </a:ext>
            </a:extLst>
          </p:cNvPr>
          <p:cNvSpPr>
            <a:spLocks noGrp="1"/>
          </p:cNvSpPr>
          <p:nvPr>
            <p:ph idx="1"/>
          </p:nvPr>
        </p:nvSpPr>
        <p:spPr>
          <a:xfrm>
            <a:off x="838200" y="1825625"/>
            <a:ext cx="4754732" cy="4351338"/>
          </a:xfrm>
        </p:spPr>
        <p:txBody>
          <a:bodyPr>
            <a:normAutofit fontScale="77500" lnSpcReduction="20000"/>
          </a:bodyPr>
          <a:lstStyle/>
          <a:p>
            <a:r>
              <a:rPr lang="en-US" dirty="0"/>
              <a:t>Error</a:t>
            </a:r>
          </a:p>
          <a:p>
            <a:pPr lvl="1"/>
            <a:r>
              <a:rPr lang="en-US" dirty="0"/>
              <a:t>Compilation Error</a:t>
            </a:r>
          </a:p>
          <a:p>
            <a:pPr lvl="1"/>
            <a:r>
              <a:rPr lang="en-US" dirty="0"/>
              <a:t>Runtime Error</a:t>
            </a:r>
          </a:p>
          <a:p>
            <a:r>
              <a:rPr lang="en-US" dirty="0"/>
              <a:t>Exception Handling</a:t>
            </a:r>
          </a:p>
          <a:p>
            <a:pPr lvl="1"/>
            <a:r>
              <a:rPr lang="en-US" dirty="0"/>
              <a:t>What </a:t>
            </a:r>
          </a:p>
          <a:p>
            <a:pPr lvl="2"/>
            <a:endParaRPr lang="en-US" dirty="0"/>
          </a:p>
          <a:p>
            <a:pPr lvl="1"/>
            <a:r>
              <a:rPr lang="en-US" dirty="0"/>
              <a:t>Why </a:t>
            </a:r>
          </a:p>
          <a:p>
            <a:pPr lvl="2"/>
            <a:r>
              <a:rPr lang="en-US" dirty="0"/>
              <a:t>OS will </a:t>
            </a:r>
          </a:p>
          <a:p>
            <a:pPr lvl="3"/>
            <a:r>
              <a:rPr lang="en-US" dirty="0"/>
              <a:t>Error Message is Technical</a:t>
            </a:r>
          </a:p>
          <a:p>
            <a:pPr lvl="3"/>
            <a:r>
              <a:rPr lang="en-US" dirty="0"/>
              <a:t>Data Loss</a:t>
            </a:r>
          </a:p>
          <a:p>
            <a:pPr lvl="3"/>
            <a:r>
              <a:rPr lang="en-US" dirty="0"/>
              <a:t>Will not gracefully terminate Process</a:t>
            </a:r>
          </a:p>
          <a:p>
            <a:pPr lvl="4"/>
            <a:r>
              <a:rPr lang="en-US" dirty="0"/>
              <a:t>Resource Orphan</a:t>
            </a:r>
          </a:p>
          <a:p>
            <a:pPr lvl="4"/>
            <a:r>
              <a:rPr lang="en-US" dirty="0"/>
              <a:t>Resource Corruption </a:t>
            </a:r>
          </a:p>
          <a:p>
            <a:pPr lvl="1"/>
            <a:r>
              <a:rPr lang="en-US" dirty="0"/>
              <a:t>How</a:t>
            </a:r>
          </a:p>
          <a:p>
            <a:pPr lvl="2"/>
            <a:r>
              <a:rPr lang="en-US" dirty="0"/>
              <a:t>Two programming Style </a:t>
            </a:r>
          </a:p>
          <a:p>
            <a:pPr lvl="3"/>
            <a:r>
              <a:rPr lang="en-US" dirty="0"/>
              <a:t>Structured – Try Catch</a:t>
            </a:r>
          </a:p>
          <a:p>
            <a:pPr lvl="3"/>
            <a:r>
              <a:rPr lang="en-US" dirty="0"/>
              <a:t>Un-Structed -&gt; Error No Based</a:t>
            </a:r>
          </a:p>
          <a:p>
            <a:pPr lvl="2"/>
            <a:endParaRPr lang="en-US" dirty="0"/>
          </a:p>
          <a:p>
            <a:pPr lvl="1"/>
            <a:endParaRPr lang="en-IN" dirty="0"/>
          </a:p>
        </p:txBody>
      </p:sp>
      <p:sp>
        <p:nvSpPr>
          <p:cNvPr id="4" name="Content Placeholder 2">
            <a:extLst>
              <a:ext uri="{FF2B5EF4-FFF2-40B4-BE49-F238E27FC236}">
                <a16:creationId xmlns:a16="http://schemas.microsoft.com/office/drawing/2014/main" id="{51FF2C00-BE86-6BE0-9542-6BB088F6DCF7}"/>
              </a:ext>
            </a:extLst>
          </p:cNvPr>
          <p:cNvSpPr txBox="1">
            <a:spLocks/>
          </p:cNvSpPr>
          <p:nvPr/>
        </p:nvSpPr>
        <p:spPr>
          <a:xfrm>
            <a:off x="5854083" y="1825625"/>
            <a:ext cx="47547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Flow of Events</a:t>
            </a:r>
          </a:p>
          <a:p>
            <a:pPr lvl="1"/>
            <a:r>
              <a:rPr lang="en-US" dirty="0"/>
              <a:t>Normal</a:t>
            </a:r>
          </a:p>
          <a:p>
            <a:pPr lvl="1"/>
            <a:r>
              <a:rPr lang="en-US" dirty="0"/>
              <a:t>Alternate</a:t>
            </a:r>
          </a:p>
          <a:p>
            <a:pPr lvl="2"/>
            <a:r>
              <a:rPr lang="en-US" dirty="0"/>
              <a:t>Regular</a:t>
            </a:r>
          </a:p>
          <a:p>
            <a:pPr lvl="2"/>
            <a:r>
              <a:rPr lang="en-US" dirty="0"/>
              <a:t>Odd cases</a:t>
            </a:r>
          </a:p>
          <a:p>
            <a:pPr lvl="2"/>
            <a:r>
              <a:rPr lang="en-US" dirty="0"/>
              <a:t>Exceptional Cases</a:t>
            </a:r>
          </a:p>
          <a:p>
            <a:pPr lvl="2"/>
            <a:endParaRPr lang="en-US" dirty="0"/>
          </a:p>
          <a:p>
            <a:pPr lvl="1"/>
            <a:endParaRPr lang="en-IN" dirty="0"/>
          </a:p>
        </p:txBody>
      </p:sp>
    </p:spTree>
    <p:extLst>
      <p:ext uri="{BB962C8B-B14F-4D97-AF65-F5344CB8AC3E}">
        <p14:creationId xmlns:p14="http://schemas.microsoft.com/office/powerpoint/2010/main" val="3940147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24A1-EBD1-6F85-59F1-79780E66C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2BDA4F-843A-22CC-22A7-B0C9FBB5C099}"/>
              </a:ext>
            </a:extLst>
          </p:cNvPr>
          <p:cNvSpPr>
            <a:spLocks noGrp="1"/>
          </p:cNvSpPr>
          <p:nvPr>
            <p:ph idx="1"/>
          </p:nvPr>
        </p:nvSpPr>
        <p:spPr/>
        <p:txBody>
          <a:bodyPr/>
          <a:lstStyle/>
          <a:p>
            <a:r>
              <a:rPr lang="en-US" dirty="0"/>
              <a:t>Catch block</a:t>
            </a:r>
          </a:p>
          <a:p>
            <a:pPr lvl="1"/>
            <a:r>
              <a:rPr lang="en-US" dirty="0"/>
              <a:t>Handled Exception</a:t>
            </a:r>
          </a:p>
          <a:p>
            <a:pPr lvl="1"/>
            <a:r>
              <a:rPr lang="en-US" dirty="0"/>
              <a:t>Caught </a:t>
            </a:r>
          </a:p>
          <a:p>
            <a:pPr lvl="2"/>
            <a:r>
              <a:rPr lang="en-US" dirty="0"/>
              <a:t>But Cannot handle </a:t>
            </a:r>
          </a:p>
          <a:p>
            <a:pPr lvl="3"/>
            <a:r>
              <a:rPr lang="en-US" dirty="0"/>
              <a:t>Throw it as it is </a:t>
            </a:r>
          </a:p>
          <a:p>
            <a:pPr lvl="3"/>
            <a:r>
              <a:rPr lang="en-US" dirty="0"/>
              <a:t>Throw by overriding</a:t>
            </a:r>
          </a:p>
          <a:p>
            <a:pPr lvl="4"/>
            <a:r>
              <a:rPr lang="en-US" dirty="0"/>
              <a:t>Replace</a:t>
            </a:r>
          </a:p>
          <a:p>
            <a:pPr lvl="4"/>
            <a:r>
              <a:rPr lang="en-US" dirty="0"/>
              <a:t>Amend</a:t>
            </a:r>
          </a:p>
          <a:p>
            <a:pPr lvl="3"/>
            <a:endParaRPr lang="en-IN" dirty="0"/>
          </a:p>
        </p:txBody>
      </p:sp>
    </p:spTree>
    <p:extLst>
      <p:ext uri="{BB962C8B-B14F-4D97-AF65-F5344CB8AC3E}">
        <p14:creationId xmlns:p14="http://schemas.microsoft.com/office/powerpoint/2010/main" val="4236652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BA39-225A-FD89-89A5-15B31F703DE7}"/>
              </a:ext>
            </a:extLst>
          </p:cNvPr>
          <p:cNvSpPr>
            <a:spLocks noGrp="1"/>
          </p:cNvSpPr>
          <p:nvPr>
            <p:ph type="title"/>
          </p:nvPr>
        </p:nvSpPr>
        <p:spPr/>
        <p:txBody>
          <a:bodyPr/>
          <a:lstStyle/>
          <a:p>
            <a:r>
              <a:rPr lang="en-US" dirty="0"/>
              <a:t>Collection</a:t>
            </a:r>
            <a:endParaRPr lang="en-IN" dirty="0"/>
          </a:p>
        </p:txBody>
      </p:sp>
      <p:sp>
        <p:nvSpPr>
          <p:cNvPr id="3" name="Content Placeholder 2">
            <a:extLst>
              <a:ext uri="{FF2B5EF4-FFF2-40B4-BE49-F238E27FC236}">
                <a16:creationId xmlns:a16="http://schemas.microsoft.com/office/drawing/2014/main" id="{029BA49C-ABFB-3BD2-3890-8605B5B45807}"/>
              </a:ext>
            </a:extLst>
          </p:cNvPr>
          <p:cNvSpPr>
            <a:spLocks noGrp="1"/>
          </p:cNvSpPr>
          <p:nvPr>
            <p:ph idx="1"/>
          </p:nvPr>
        </p:nvSpPr>
        <p:spPr/>
        <p:txBody>
          <a:bodyPr/>
          <a:lstStyle/>
          <a:p>
            <a:r>
              <a:rPr lang="en-US" dirty="0"/>
              <a:t>What </a:t>
            </a:r>
          </a:p>
          <a:p>
            <a:pPr lvl="1"/>
            <a:r>
              <a:rPr lang="en-US" dirty="0"/>
              <a:t>Technical</a:t>
            </a:r>
          </a:p>
          <a:p>
            <a:pPr lvl="2"/>
            <a:r>
              <a:rPr lang="en-US" dirty="0"/>
              <a:t>Is a Class that holds 0..* of Object Reference</a:t>
            </a:r>
          </a:p>
          <a:p>
            <a:pPr lvl="2"/>
            <a:r>
              <a:rPr lang="en-US" dirty="0"/>
              <a:t>Must inherit from class that implements ICollection or Implement </a:t>
            </a:r>
            <a:r>
              <a:rPr lang="en-US" dirty="0" err="1"/>
              <a:t>Icollection</a:t>
            </a:r>
            <a:endParaRPr lang="en-US" dirty="0"/>
          </a:p>
          <a:p>
            <a:pPr lvl="2"/>
            <a:r>
              <a:rPr lang="en-US" dirty="0"/>
              <a:t>Can be Same Type of Different</a:t>
            </a:r>
          </a:p>
          <a:p>
            <a:pPr lvl="2"/>
            <a:r>
              <a:rPr lang="en-US" dirty="0"/>
              <a:t>1.0 </a:t>
            </a:r>
          </a:p>
          <a:p>
            <a:pPr lvl="3"/>
            <a:r>
              <a:rPr lang="en-US" dirty="0" err="1"/>
              <a:t>System.Collection</a:t>
            </a:r>
            <a:endParaRPr lang="en-US" dirty="0"/>
          </a:p>
          <a:p>
            <a:pPr lvl="2"/>
            <a:r>
              <a:rPr lang="en-US" dirty="0"/>
              <a:t>2.0</a:t>
            </a:r>
          </a:p>
          <a:p>
            <a:pPr lvl="3"/>
            <a:r>
              <a:rPr lang="en-US" dirty="0" err="1"/>
              <a:t>System.Collection.Generic</a:t>
            </a:r>
            <a:endParaRPr lang="en-US" dirty="0"/>
          </a:p>
          <a:p>
            <a:pPr lvl="1"/>
            <a:r>
              <a:rPr lang="en-US" dirty="0"/>
              <a:t>Conceptual</a:t>
            </a:r>
          </a:p>
          <a:p>
            <a:pPr lvl="2"/>
            <a:r>
              <a:rPr lang="en-US" dirty="0"/>
              <a:t>Grouping Mechanisms , to represent Object Model</a:t>
            </a:r>
          </a:p>
          <a:p>
            <a:pPr lvl="1"/>
            <a:endParaRPr lang="en-IN" dirty="0"/>
          </a:p>
        </p:txBody>
      </p:sp>
    </p:spTree>
    <p:extLst>
      <p:ext uri="{BB962C8B-B14F-4D97-AF65-F5344CB8AC3E}">
        <p14:creationId xmlns:p14="http://schemas.microsoft.com/office/powerpoint/2010/main" val="1799680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5AF4-D69A-F251-519C-538DAD307C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4B09EF-A453-FDAA-6364-6822130865EA}"/>
              </a:ext>
            </a:extLst>
          </p:cNvPr>
          <p:cNvSpPr>
            <a:spLocks noGrp="1"/>
          </p:cNvSpPr>
          <p:nvPr>
            <p:ph idx="1"/>
          </p:nvPr>
        </p:nvSpPr>
        <p:spPr/>
        <p:txBody>
          <a:bodyPr/>
          <a:lstStyle/>
          <a:p>
            <a:r>
              <a:rPr lang="en-US" dirty="0"/>
              <a:t>Collection</a:t>
            </a:r>
          </a:p>
          <a:p>
            <a:pPr lvl="1"/>
            <a:r>
              <a:rPr lang="en-US" dirty="0"/>
              <a:t>Retrieval</a:t>
            </a:r>
          </a:p>
          <a:p>
            <a:pPr lvl="2"/>
            <a:r>
              <a:rPr lang="en-IN" dirty="0"/>
              <a:t>Sequential</a:t>
            </a:r>
          </a:p>
          <a:p>
            <a:pPr lvl="3"/>
            <a:r>
              <a:rPr lang="en-IN" dirty="0" err="1"/>
              <a:t>IEnumerable</a:t>
            </a:r>
            <a:r>
              <a:rPr lang="en-IN" dirty="0"/>
              <a:t> </a:t>
            </a:r>
          </a:p>
          <a:p>
            <a:pPr lvl="2"/>
            <a:r>
              <a:rPr lang="en-IN" dirty="0"/>
              <a:t>Random</a:t>
            </a:r>
          </a:p>
          <a:p>
            <a:pPr lvl="3"/>
            <a:r>
              <a:rPr lang="en-IN" dirty="0"/>
              <a:t>Index Based</a:t>
            </a:r>
          </a:p>
          <a:p>
            <a:pPr lvl="4"/>
            <a:r>
              <a:rPr lang="en-IN" dirty="0" err="1"/>
              <a:t>IList</a:t>
            </a:r>
            <a:endParaRPr lang="en-IN" dirty="0"/>
          </a:p>
          <a:p>
            <a:pPr lvl="3"/>
            <a:r>
              <a:rPr lang="en-IN" dirty="0"/>
              <a:t>Key Based</a:t>
            </a:r>
          </a:p>
          <a:p>
            <a:pPr lvl="4"/>
            <a:r>
              <a:rPr lang="en-IN" dirty="0" err="1"/>
              <a:t>IDictionary</a:t>
            </a:r>
            <a:endParaRPr lang="en-IN" dirty="0"/>
          </a:p>
        </p:txBody>
      </p:sp>
    </p:spTree>
    <p:extLst>
      <p:ext uri="{BB962C8B-B14F-4D97-AF65-F5344CB8AC3E}">
        <p14:creationId xmlns:p14="http://schemas.microsoft.com/office/powerpoint/2010/main" val="263637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71F7-B9F3-8084-9D5E-C5D6872CE35E}"/>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4A59A52-2F8B-5B3A-C34F-104C144EB0F0}"/>
              </a:ext>
            </a:extLst>
          </p:cNvPr>
          <p:cNvSpPr>
            <a:spLocks noGrp="1"/>
          </p:cNvSpPr>
          <p:nvPr>
            <p:ph idx="1"/>
          </p:nvPr>
        </p:nvSpPr>
        <p:spPr>
          <a:xfrm>
            <a:off x="838200" y="1825625"/>
            <a:ext cx="4994429" cy="4351338"/>
          </a:xfrm>
        </p:spPr>
        <p:txBody>
          <a:bodyPr/>
          <a:lstStyle/>
          <a:p>
            <a:r>
              <a:rPr lang="en-US" dirty="0">
                <a:solidFill>
                  <a:schemeClr val="accent6"/>
                </a:solidFill>
              </a:rPr>
              <a:t>2.0</a:t>
            </a:r>
          </a:p>
          <a:p>
            <a:pPr lvl="1"/>
            <a:r>
              <a:rPr lang="en-US" dirty="0">
                <a:solidFill>
                  <a:schemeClr val="accent6"/>
                </a:solidFill>
              </a:rPr>
              <a:t>Static / Partial/ Nullable types</a:t>
            </a:r>
          </a:p>
          <a:p>
            <a:r>
              <a:rPr lang="en-US" dirty="0"/>
              <a:t>3.0 </a:t>
            </a:r>
          </a:p>
          <a:p>
            <a:pPr lvl="1"/>
            <a:r>
              <a:rPr lang="en-US" dirty="0"/>
              <a:t>LTI</a:t>
            </a:r>
          </a:p>
          <a:p>
            <a:pPr lvl="1"/>
            <a:r>
              <a:rPr lang="en-US" dirty="0"/>
              <a:t>Anonymous Type</a:t>
            </a:r>
          </a:p>
          <a:p>
            <a:pPr lvl="1"/>
            <a:r>
              <a:rPr lang="en-US" dirty="0"/>
              <a:t>Object Init</a:t>
            </a:r>
          </a:p>
          <a:p>
            <a:pPr lvl="1"/>
            <a:r>
              <a:rPr lang="en-US" dirty="0"/>
              <a:t>Extension Method</a:t>
            </a:r>
          </a:p>
          <a:p>
            <a:r>
              <a:rPr lang="en-US" dirty="0"/>
              <a:t>3.5</a:t>
            </a:r>
          </a:p>
          <a:p>
            <a:pPr lvl="1"/>
            <a:r>
              <a:rPr lang="en-US" dirty="0"/>
              <a:t>LINQ</a:t>
            </a:r>
          </a:p>
          <a:p>
            <a:pPr lvl="1"/>
            <a:endParaRPr lang="en-US" dirty="0"/>
          </a:p>
          <a:p>
            <a:pPr lvl="1"/>
            <a:endParaRPr lang="en-IN" dirty="0"/>
          </a:p>
        </p:txBody>
      </p:sp>
      <p:sp>
        <p:nvSpPr>
          <p:cNvPr id="4" name="Content Placeholder 2">
            <a:extLst>
              <a:ext uri="{FF2B5EF4-FFF2-40B4-BE49-F238E27FC236}">
                <a16:creationId xmlns:a16="http://schemas.microsoft.com/office/drawing/2014/main" id="{F9DC5F84-5089-8529-E6D4-1C5C4621A63C}"/>
              </a:ext>
            </a:extLst>
          </p:cNvPr>
          <p:cNvSpPr txBox="1">
            <a:spLocks/>
          </p:cNvSpPr>
          <p:nvPr/>
        </p:nvSpPr>
        <p:spPr>
          <a:xfrm>
            <a:off x="6359373" y="1825625"/>
            <a:ext cx="49944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1.0</a:t>
            </a:r>
          </a:p>
          <a:p>
            <a:pPr lvl="1"/>
            <a:r>
              <a:rPr lang="en-US" dirty="0"/>
              <a:t>Threading</a:t>
            </a:r>
          </a:p>
          <a:p>
            <a:r>
              <a:rPr lang="en-US" dirty="0"/>
              <a:t>4.0</a:t>
            </a:r>
          </a:p>
          <a:p>
            <a:pPr lvl="1"/>
            <a:r>
              <a:rPr lang="en-US" dirty="0"/>
              <a:t>Parallelism</a:t>
            </a:r>
          </a:p>
          <a:p>
            <a:pPr lvl="2"/>
            <a:r>
              <a:rPr lang="en-US" dirty="0"/>
              <a:t>TPL</a:t>
            </a:r>
          </a:p>
          <a:p>
            <a:pPr lvl="2"/>
            <a:r>
              <a:rPr lang="en-US" dirty="0"/>
              <a:t>PLINQ</a:t>
            </a:r>
          </a:p>
          <a:p>
            <a:pPr lvl="1"/>
            <a:endParaRPr lang="en-US" dirty="0"/>
          </a:p>
          <a:p>
            <a:pPr lvl="1"/>
            <a:endParaRPr lang="en-US" dirty="0"/>
          </a:p>
          <a:p>
            <a:pPr lvl="1"/>
            <a:endParaRPr lang="en-IN" dirty="0"/>
          </a:p>
        </p:txBody>
      </p:sp>
    </p:spTree>
    <p:extLst>
      <p:ext uri="{BB962C8B-B14F-4D97-AF65-F5344CB8AC3E}">
        <p14:creationId xmlns:p14="http://schemas.microsoft.com/office/powerpoint/2010/main" val="3979381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3F45-F6ED-9EFD-BEB0-4C56727F7E64}"/>
              </a:ext>
            </a:extLst>
          </p:cNvPr>
          <p:cNvSpPr>
            <a:spLocks noGrp="1"/>
          </p:cNvSpPr>
          <p:nvPr>
            <p:ph type="title"/>
          </p:nvPr>
        </p:nvSpPr>
        <p:spPr/>
        <p:txBody>
          <a:bodyPr/>
          <a:lstStyle/>
          <a:p>
            <a:r>
              <a:rPr lang="en-US" dirty="0"/>
              <a:t>Type inference</a:t>
            </a:r>
            <a:endParaRPr lang="en-IN" dirty="0"/>
          </a:p>
        </p:txBody>
      </p:sp>
      <p:sp>
        <p:nvSpPr>
          <p:cNvPr id="3" name="Content Placeholder 2">
            <a:extLst>
              <a:ext uri="{FF2B5EF4-FFF2-40B4-BE49-F238E27FC236}">
                <a16:creationId xmlns:a16="http://schemas.microsoft.com/office/drawing/2014/main" id="{27FE4670-ED11-CE1F-71DE-95651FEB3C15}"/>
              </a:ext>
            </a:extLst>
          </p:cNvPr>
          <p:cNvSpPr>
            <a:spLocks noGrp="1"/>
          </p:cNvSpPr>
          <p:nvPr>
            <p:ph idx="1"/>
          </p:nvPr>
        </p:nvSpPr>
        <p:spPr/>
        <p:txBody>
          <a:bodyPr/>
          <a:lstStyle/>
          <a:p>
            <a:r>
              <a:rPr lang="en-US" dirty="0"/>
              <a:t>Based on value Datatype of a given variable is Inferred or understood</a:t>
            </a:r>
          </a:p>
          <a:p>
            <a:pPr lvl="1"/>
            <a:r>
              <a:rPr lang="en-US" dirty="0" err="1"/>
              <a:t>i</a:t>
            </a:r>
            <a:r>
              <a:rPr lang="en-US" dirty="0"/>
              <a:t>=100; as 100 in integer therefore  ‘</a:t>
            </a:r>
            <a:r>
              <a:rPr lang="en-US" dirty="0" err="1"/>
              <a:t>i</a:t>
            </a:r>
            <a:r>
              <a:rPr lang="en-US" dirty="0"/>
              <a:t>’ is Understood to be Integer</a:t>
            </a:r>
          </a:p>
          <a:p>
            <a:r>
              <a:rPr lang="en-US" dirty="0"/>
              <a:t>Static</a:t>
            </a:r>
          </a:p>
          <a:p>
            <a:pPr lvl="1"/>
            <a:r>
              <a:rPr lang="en-US" dirty="0"/>
              <a:t>Compilation</a:t>
            </a:r>
          </a:p>
          <a:p>
            <a:pPr lvl="2"/>
            <a:r>
              <a:rPr lang="en-US" dirty="0"/>
              <a:t>Var</a:t>
            </a:r>
          </a:p>
          <a:p>
            <a:pPr lvl="2"/>
            <a:r>
              <a:rPr lang="en-US" dirty="0"/>
              <a:t>Delegate type inference</a:t>
            </a:r>
          </a:p>
          <a:p>
            <a:r>
              <a:rPr lang="en-US" dirty="0"/>
              <a:t>Dynamic</a:t>
            </a:r>
          </a:p>
          <a:p>
            <a:pPr lvl="1"/>
            <a:r>
              <a:rPr lang="en-US" dirty="0"/>
              <a:t>Runtime </a:t>
            </a:r>
          </a:p>
          <a:p>
            <a:pPr lvl="1"/>
            <a:endParaRPr lang="en-IN" dirty="0"/>
          </a:p>
        </p:txBody>
      </p:sp>
    </p:spTree>
    <p:extLst>
      <p:ext uri="{BB962C8B-B14F-4D97-AF65-F5344CB8AC3E}">
        <p14:creationId xmlns:p14="http://schemas.microsoft.com/office/powerpoint/2010/main" val="93928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572B-E22F-EEA4-38F7-77A63A50D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A116E9-99BD-2C7B-CF6B-4615701BA6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42939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17FD-6DF3-686C-2955-616B87FEF017}"/>
              </a:ext>
            </a:extLst>
          </p:cNvPr>
          <p:cNvSpPr>
            <a:spLocks noGrp="1"/>
          </p:cNvSpPr>
          <p:nvPr>
            <p:ph type="title"/>
          </p:nvPr>
        </p:nvSpPr>
        <p:spPr/>
        <p:txBody>
          <a:bodyPr/>
          <a:lstStyle/>
          <a:p>
            <a:r>
              <a:rPr lang="en-US" dirty="0"/>
              <a:t>Extension Method</a:t>
            </a:r>
            <a:endParaRPr lang="en-IN" dirty="0"/>
          </a:p>
        </p:txBody>
      </p:sp>
      <p:sp>
        <p:nvSpPr>
          <p:cNvPr id="3" name="Content Placeholder 2">
            <a:extLst>
              <a:ext uri="{FF2B5EF4-FFF2-40B4-BE49-F238E27FC236}">
                <a16:creationId xmlns:a16="http://schemas.microsoft.com/office/drawing/2014/main" id="{E5976226-6043-5E2F-EFA1-C48F408BB445}"/>
              </a:ext>
            </a:extLst>
          </p:cNvPr>
          <p:cNvSpPr>
            <a:spLocks noGrp="1"/>
          </p:cNvSpPr>
          <p:nvPr>
            <p:ph idx="1"/>
          </p:nvPr>
        </p:nvSpPr>
        <p:spPr/>
        <p:txBody>
          <a:bodyPr/>
          <a:lstStyle/>
          <a:p>
            <a:r>
              <a:rPr lang="en-US" dirty="0"/>
              <a:t>Feature of CSharp compiler</a:t>
            </a:r>
          </a:p>
          <a:p>
            <a:r>
              <a:rPr lang="en-US" dirty="0"/>
              <a:t>Must be</a:t>
            </a:r>
          </a:p>
          <a:p>
            <a:pPr lvl="1"/>
            <a:r>
              <a:rPr lang="en-US" dirty="0"/>
              <a:t>Static</a:t>
            </a:r>
          </a:p>
          <a:p>
            <a:pPr lvl="1"/>
            <a:r>
              <a:rPr lang="en-US" dirty="0"/>
              <a:t>Public</a:t>
            </a:r>
          </a:p>
          <a:p>
            <a:pPr lvl="1"/>
            <a:r>
              <a:rPr lang="en-US" dirty="0"/>
              <a:t>Declared inside Static Class</a:t>
            </a:r>
          </a:p>
          <a:p>
            <a:r>
              <a:rPr lang="en-US" dirty="0"/>
              <a:t>Must have ‘This’ keyword before First arguments type to which it is syntactically inherited</a:t>
            </a:r>
          </a:p>
          <a:p>
            <a:endParaRPr lang="en-US" dirty="0"/>
          </a:p>
          <a:p>
            <a:pPr lvl="1"/>
            <a:endParaRPr lang="en-US" dirty="0"/>
          </a:p>
          <a:p>
            <a:endParaRPr lang="en-IN" dirty="0"/>
          </a:p>
        </p:txBody>
      </p:sp>
    </p:spTree>
    <p:extLst>
      <p:ext uri="{BB962C8B-B14F-4D97-AF65-F5344CB8AC3E}">
        <p14:creationId xmlns:p14="http://schemas.microsoft.com/office/powerpoint/2010/main" val="1032127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DBB4-4E24-370F-51DE-082EBF69073D}"/>
              </a:ext>
            </a:extLst>
          </p:cNvPr>
          <p:cNvSpPr>
            <a:spLocks noGrp="1"/>
          </p:cNvSpPr>
          <p:nvPr>
            <p:ph type="title"/>
          </p:nvPr>
        </p:nvSpPr>
        <p:spPr/>
        <p:txBody>
          <a:bodyPr/>
          <a:lstStyle/>
          <a:p>
            <a:r>
              <a:rPr lang="en-US" dirty="0">
                <a:solidFill>
                  <a:schemeClr val="accent2"/>
                </a:solidFill>
              </a:rPr>
              <a:t>L</a:t>
            </a:r>
            <a:r>
              <a:rPr lang="en-US" dirty="0"/>
              <a:t>anguage </a:t>
            </a:r>
            <a:r>
              <a:rPr lang="en-US" dirty="0">
                <a:solidFill>
                  <a:schemeClr val="accent2"/>
                </a:solidFill>
              </a:rPr>
              <a:t>IN</a:t>
            </a:r>
            <a:r>
              <a:rPr lang="en-US" dirty="0"/>
              <a:t>tegrated </a:t>
            </a:r>
            <a:r>
              <a:rPr lang="en-US" dirty="0">
                <a:solidFill>
                  <a:schemeClr val="accent2"/>
                </a:solidFill>
              </a:rPr>
              <a:t>Q</a:t>
            </a:r>
            <a:r>
              <a:rPr lang="en-US" dirty="0"/>
              <a:t>uery(</a:t>
            </a:r>
            <a:r>
              <a:rPr lang="en-US" dirty="0">
                <a:solidFill>
                  <a:schemeClr val="accent2"/>
                </a:solidFill>
              </a:rPr>
              <a:t>LINQ</a:t>
            </a:r>
            <a:r>
              <a:rPr lang="en-US" dirty="0"/>
              <a:t>)</a:t>
            </a:r>
            <a:endParaRPr lang="en-IN" dirty="0"/>
          </a:p>
        </p:txBody>
      </p:sp>
      <p:sp>
        <p:nvSpPr>
          <p:cNvPr id="3" name="Content Placeholder 2">
            <a:extLst>
              <a:ext uri="{FF2B5EF4-FFF2-40B4-BE49-F238E27FC236}">
                <a16:creationId xmlns:a16="http://schemas.microsoft.com/office/drawing/2014/main" id="{76BC70EF-4CC1-2B0B-A72C-D7DB989C40FB}"/>
              </a:ext>
            </a:extLst>
          </p:cNvPr>
          <p:cNvSpPr>
            <a:spLocks noGrp="1"/>
          </p:cNvSpPr>
          <p:nvPr>
            <p:ph idx="1"/>
          </p:nvPr>
        </p:nvSpPr>
        <p:spPr/>
        <p:txBody>
          <a:bodyPr/>
          <a:lstStyle/>
          <a:p>
            <a:r>
              <a:rPr lang="en-US" dirty="0"/>
              <a:t>Is one Query API to Query Various </a:t>
            </a:r>
            <a:r>
              <a:rPr lang="en-US" dirty="0" err="1"/>
              <a:t>Datasources</a:t>
            </a:r>
            <a:endParaRPr lang="en-US" dirty="0"/>
          </a:p>
          <a:p>
            <a:r>
              <a:rPr lang="en-US" dirty="0"/>
              <a:t>Data-Source</a:t>
            </a:r>
          </a:p>
          <a:p>
            <a:pPr lvl="1"/>
            <a:r>
              <a:rPr lang="en-IN" dirty="0"/>
              <a:t>Object</a:t>
            </a:r>
          </a:p>
          <a:p>
            <a:pPr lvl="2"/>
            <a:r>
              <a:rPr lang="en-IN" dirty="0"/>
              <a:t>Array, </a:t>
            </a:r>
            <a:r>
              <a:rPr lang="en-IN" dirty="0" err="1"/>
              <a:t>Collection;List,Dictionary</a:t>
            </a:r>
            <a:r>
              <a:rPr lang="en-IN" dirty="0"/>
              <a:t>….</a:t>
            </a:r>
          </a:p>
          <a:p>
            <a:pPr lvl="1"/>
            <a:r>
              <a:rPr lang="en-IN" dirty="0"/>
              <a:t>ADO.NET</a:t>
            </a:r>
          </a:p>
          <a:p>
            <a:pPr lvl="2"/>
            <a:r>
              <a:rPr lang="en-IN" dirty="0" err="1"/>
              <a:t>DataSet</a:t>
            </a:r>
            <a:endParaRPr lang="en-IN" dirty="0"/>
          </a:p>
          <a:p>
            <a:pPr lvl="3"/>
            <a:r>
              <a:rPr lang="en-IN" dirty="0" err="1"/>
              <a:t>DataTable</a:t>
            </a:r>
            <a:endParaRPr lang="en-IN" dirty="0"/>
          </a:p>
          <a:p>
            <a:pPr lvl="1"/>
            <a:r>
              <a:rPr lang="en-IN" dirty="0"/>
              <a:t>XML Document</a:t>
            </a:r>
          </a:p>
          <a:p>
            <a:pPr lvl="1"/>
            <a:r>
              <a:rPr lang="en-IN" dirty="0"/>
              <a:t>Database</a:t>
            </a:r>
          </a:p>
          <a:p>
            <a:pPr lvl="2"/>
            <a:r>
              <a:rPr lang="en-IN" dirty="0"/>
              <a:t>SQL </a:t>
            </a:r>
            <a:r>
              <a:rPr lang="en-IN" dirty="0" err="1"/>
              <a:t>Server,Oracle,Infomix</a:t>
            </a:r>
            <a:r>
              <a:rPr lang="en-IN" dirty="0"/>
              <a:t>, Sybase….</a:t>
            </a:r>
          </a:p>
          <a:p>
            <a:pPr lvl="2"/>
            <a:endParaRPr lang="en-IN" dirty="0"/>
          </a:p>
          <a:p>
            <a:pPr lvl="2"/>
            <a:endParaRPr lang="en-IN" dirty="0"/>
          </a:p>
        </p:txBody>
      </p:sp>
    </p:spTree>
    <p:extLst>
      <p:ext uri="{BB962C8B-B14F-4D97-AF65-F5344CB8AC3E}">
        <p14:creationId xmlns:p14="http://schemas.microsoft.com/office/powerpoint/2010/main" val="2239608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2EB0-98B3-C8A3-E130-3EE851E8F2FF}"/>
              </a:ext>
            </a:extLst>
          </p:cNvPr>
          <p:cNvSpPr>
            <a:spLocks noGrp="1"/>
          </p:cNvSpPr>
          <p:nvPr>
            <p:ph type="title"/>
          </p:nvPr>
        </p:nvSpPr>
        <p:spPr/>
        <p:txBody>
          <a:bodyPr/>
          <a:lstStyle/>
          <a:p>
            <a:r>
              <a:rPr lang="en-US" dirty="0"/>
              <a:t>Standard Operations</a:t>
            </a:r>
            <a:endParaRPr lang="en-IN" dirty="0"/>
          </a:p>
        </p:txBody>
      </p:sp>
      <p:sp>
        <p:nvSpPr>
          <p:cNvPr id="3" name="Content Placeholder 2">
            <a:extLst>
              <a:ext uri="{FF2B5EF4-FFF2-40B4-BE49-F238E27FC236}">
                <a16:creationId xmlns:a16="http://schemas.microsoft.com/office/drawing/2014/main" id="{509AC596-33BB-7B47-2BAA-8DE60FBAE69A}"/>
              </a:ext>
            </a:extLst>
          </p:cNvPr>
          <p:cNvSpPr>
            <a:spLocks noGrp="1"/>
          </p:cNvSpPr>
          <p:nvPr>
            <p:ph idx="1"/>
          </p:nvPr>
        </p:nvSpPr>
        <p:spPr/>
        <p:txBody>
          <a:bodyPr>
            <a:normAutofit lnSpcReduction="10000"/>
          </a:bodyPr>
          <a:lstStyle/>
          <a:p>
            <a:r>
              <a:rPr lang="en-US" dirty="0"/>
              <a:t>Filter</a:t>
            </a:r>
          </a:p>
          <a:p>
            <a:pPr lvl="1"/>
            <a:r>
              <a:rPr lang="en-US" dirty="0"/>
              <a:t>Column Filter</a:t>
            </a:r>
          </a:p>
          <a:p>
            <a:pPr lvl="2"/>
            <a:r>
              <a:rPr lang="en-US" dirty="0"/>
              <a:t>99.95% of Query will have Select Clause</a:t>
            </a:r>
          </a:p>
          <a:p>
            <a:pPr lvl="1"/>
            <a:r>
              <a:rPr lang="en-US" dirty="0"/>
              <a:t>Row Filter</a:t>
            </a:r>
          </a:p>
          <a:p>
            <a:pPr lvl="2"/>
            <a:r>
              <a:rPr lang="en-US" dirty="0"/>
              <a:t>85% of Query will have Where Clause</a:t>
            </a:r>
          </a:p>
          <a:p>
            <a:r>
              <a:rPr lang="en-US" dirty="0"/>
              <a:t>Joins</a:t>
            </a:r>
          </a:p>
          <a:p>
            <a:pPr lvl="1"/>
            <a:r>
              <a:rPr lang="en-US" dirty="0"/>
              <a:t>75% of Query will have Joins Clause </a:t>
            </a:r>
          </a:p>
          <a:p>
            <a:r>
              <a:rPr lang="en-US" dirty="0"/>
              <a:t>Sorting</a:t>
            </a:r>
          </a:p>
          <a:p>
            <a:pPr lvl="1"/>
            <a:r>
              <a:rPr lang="en-US" dirty="0"/>
              <a:t>60% of Query will have Sorting Clause </a:t>
            </a:r>
          </a:p>
          <a:p>
            <a:r>
              <a:rPr lang="en-US" dirty="0"/>
              <a:t>Grouping</a:t>
            </a:r>
          </a:p>
          <a:p>
            <a:pPr lvl="1"/>
            <a:r>
              <a:rPr lang="en-US" dirty="0"/>
              <a:t>40% of Query will have Grouping Clause </a:t>
            </a:r>
          </a:p>
        </p:txBody>
      </p:sp>
    </p:spTree>
    <p:extLst>
      <p:ext uri="{BB962C8B-B14F-4D97-AF65-F5344CB8AC3E}">
        <p14:creationId xmlns:p14="http://schemas.microsoft.com/office/powerpoint/2010/main" val="2899666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BD93-8601-EC2C-3691-8D8B04F08C9B}"/>
              </a:ext>
            </a:extLst>
          </p:cNvPr>
          <p:cNvSpPr>
            <a:spLocks noGrp="1"/>
          </p:cNvSpPr>
          <p:nvPr>
            <p:ph type="title"/>
          </p:nvPr>
        </p:nvSpPr>
        <p:spPr/>
        <p:txBody>
          <a:bodyPr/>
          <a:lstStyle/>
          <a:p>
            <a:r>
              <a:rPr lang="en-IN" dirty="0"/>
              <a:t>Language INtegrated Query(LINQ)</a:t>
            </a:r>
          </a:p>
        </p:txBody>
      </p:sp>
      <p:sp>
        <p:nvSpPr>
          <p:cNvPr id="3" name="Content Placeholder 2">
            <a:extLst>
              <a:ext uri="{FF2B5EF4-FFF2-40B4-BE49-F238E27FC236}">
                <a16:creationId xmlns:a16="http://schemas.microsoft.com/office/drawing/2014/main" id="{94941567-1264-16AA-3EFE-3A13F3B2E3B5}"/>
              </a:ext>
            </a:extLst>
          </p:cNvPr>
          <p:cNvSpPr>
            <a:spLocks noGrp="1"/>
          </p:cNvSpPr>
          <p:nvPr>
            <p:ph idx="1"/>
          </p:nvPr>
        </p:nvSpPr>
        <p:spPr/>
        <p:txBody>
          <a:bodyPr/>
          <a:lstStyle/>
          <a:p>
            <a:r>
              <a:rPr lang="en-US" dirty="0"/>
              <a:t>3.5</a:t>
            </a:r>
          </a:p>
          <a:p>
            <a:pPr lvl="1"/>
            <a:r>
              <a:rPr lang="en-US" dirty="0"/>
              <a:t>LINQ To</a:t>
            </a:r>
          </a:p>
          <a:p>
            <a:pPr lvl="2"/>
            <a:r>
              <a:rPr lang="en-US" dirty="0"/>
              <a:t>Objects</a:t>
            </a:r>
          </a:p>
          <a:p>
            <a:pPr lvl="2"/>
            <a:r>
              <a:rPr lang="en-US" dirty="0"/>
              <a:t>ADO.NET</a:t>
            </a:r>
          </a:p>
          <a:p>
            <a:pPr lvl="2"/>
            <a:r>
              <a:rPr lang="en-US" dirty="0">
                <a:solidFill>
                  <a:schemeClr val="accent2"/>
                </a:solidFill>
              </a:rPr>
              <a:t>SQL</a:t>
            </a:r>
          </a:p>
          <a:p>
            <a:pPr lvl="2"/>
            <a:r>
              <a:rPr lang="en-US" dirty="0"/>
              <a:t>XML</a:t>
            </a:r>
          </a:p>
          <a:p>
            <a:r>
              <a:rPr lang="en-US" dirty="0"/>
              <a:t>4.0</a:t>
            </a:r>
          </a:p>
          <a:p>
            <a:pPr lvl="1"/>
            <a:r>
              <a:rPr lang="en-US" dirty="0">
                <a:solidFill>
                  <a:schemeClr val="accent2"/>
                </a:solidFill>
              </a:rPr>
              <a:t>LINQ to Entities</a:t>
            </a:r>
            <a:r>
              <a:rPr lang="en-US" dirty="0"/>
              <a:t>(Entity Framework)</a:t>
            </a:r>
          </a:p>
          <a:p>
            <a:pPr lvl="1"/>
            <a:endParaRPr lang="en-IN" dirty="0"/>
          </a:p>
          <a:p>
            <a:pPr lvl="1"/>
            <a:endParaRPr lang="en-IN" dirty="0"/>
          </a:p>
        </p:txBody>
      </p:sp>
    </p:spTree>
    <p:extLst>
      <p:ext uri="{BB962C8B-B14F-4D97-AF65-F5344CB8AC3E}">
        <p14:creationId xmlns:p14="http://schemas.microsoft.com/office/powerpoint/2010/main" val="2559204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8B31-3149-927A-6ED8-7F135DB70A9B}"/>
              </a:ext>
            </a:extLst>
          </p:cNvPr>
          <p:cNvSpPr>
            <a:spLocks noGrp="1"/>
          </p:cNvSpPr>
          <p:nvPr>
            <p:ph type="title"/>
          </p:nvPr>
        </p:nvSpPr>
        <p:spPr/>
        <p:txBody>
          <a:bodyPr/>
          <a:lstStyle/>
          <a:p>
            <a:r>
              <a:rPr lang="en-US" dirty="0"/>
              <a:t>LINQ Query Syntax Style</a:t>
            </a:r>
            <a:endParaRPr lang="en-IN" dirty="0"/>
          </a:p>
        </p:txBody>
      </p:sp>
      <p:sp>
        <p:nvSpPr>
          <p:cNvPr id="3" name="Content Placeholder 2">
            <a:extLst>
              <a:ext uri="{FF2B5EF4-FFF2-40B4-BE49-F238E27FC236}">
                <a16:creationId xmlns:a16="http://schemas.microsoft.com/office/drawing/2014/main" id="{DA4D3D7E-A74B-6E2C-F3A4-EF1185795845}"/>
              </a:ext>
            </a:extLst>
          </p:cNvPr>
          <p:cNvSpPr>
            <a:spLocks noGrp="1"/>
          </p:cNvSpPr>
          <p:nvPr>
            <p:ph idx="1"/>
          </p:nvPr>
        </p:nvSpPr>
        <p:spPr/>
        <p:txBody>
          <a:bodyPr/>
          <a:lstStyle/>
          <a:p>
            <a:r>
              <a:rPr lang="en-US" dirty="0"/>
              <a:t>Method Call style</a:t>
            </a:r>
          </a:p>
          <a:p>
            <a:r>
              <a:rPr lang="en-US" dirty="0"/>
              <a:t>Query Expression (intro in 3.5)</a:t>
            </a:r>
          </a:p>
          <a:p>
            <a:endParaRPr lang="en-US" dirty="0"/>
          </a:p>
          <a:p>
            <a:r>
              <a:rPr lang="en-US" dirty="0"/>
              <a:t>Select * from employee where </a:t>
            </a:r>
            <a:r>
              <a:rPr lang="en-US" dirty="0" err="1"/>
              <a:t>DeptNo</a:t>
            </a:r>
            <a:r>
              <a:rPr lang="en-US" dirty="0"/>
              <a:t>&gt;10 group by </a:t>
            </a:r>
            <a:r>
              <a:rPr lang="en-US" dirty="0" err="1"/>
              <a:t>deptno</a:t>
            </a:r>
            <a:endParaRPr lang="en-IN" dirty="0"/>
          </a:p>
        </p:txBody>
      </p:sp>
    </p:spTree>
    <p:extLst>
      <p:ext uri="{BB962C8B-B14F-4D97-AF65-F5344CB8AC3E}">
        <p14:creationId xmlns:p14="http://schemas.microsoft.com/office/powerpoint/2010/main" val="21195405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0A0A-D2BF-CF0F-285B-942489E81EE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8A850DA-C660-979E-0409-4D876445DA01}"/>
              </a:ext>
            </a:extLst>
          </p:cNvPr>
          <p:cNvSpPr>
            <a:spLocks noGrp="1"/>
          </p:cNvSpPr>
          <p:nvPr>
            <p:ph idx="1"/>
          </p:nvPr>
        </p:nvSpPr>
        <p:spPr/>
        <p:txBody>
          <a:bodyPr/>
          <a:lstStyle/>
          <a:p>
            <a:r>
              <a:rPr lang="en-US" dirty="0"/>
              <a:t>Threading</a:t>
            </a:r>
          </a:p>
          <a:p>
            <a:pPr lvl="1"/>
            <a:r>
              <a:rPr lang="en-US" dirty="0"/>
              <a:t>TPL</a:t>
            </a:r>
          </a:p>
          <a:p>
            <a:r>
              <a:rPr lang="en-US" dirty="0"/>
              <a:t>Assembly</a:t>
            </a:r>
          </a:p>
          <a:p>
            <a:pPr lvl="1"/>
            <a:r>
              <a:rPr lang="en-US" dirty="0"/>
              <a:t>Creating DLL</a:t>
            </a:r>
          </a:p>
          <a:p>
            <a:r>
              <a:rPr lang="en-US" dirty="0"/>
              <a:t>IO operation</a:t>
            </a:r>
          </a:p>
          <a:p>
            <a:r>
              <a:rPr lang="en-US" dirty="0"/>
              <a:t>Windows Form</a:t>
            </a:r>
          </a:p>
          <a:p>
            <a:endParaRPr lang="en-IN" dirty="0"/>
          </a:p>
        </p:txBody>
      </p:sp>
    </p:spTree>
    <p:extLst>
      <p:ext uri="{BB962C8B-B14F-4D97-AF65-F5344CB8AC3E}">
        <p14:creationId xmlns:p14="http://schemas.microsoft.com/office/powerpoint/2010/main" val="3085254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424A-C8FF-3CDC-390D-A21A644EBE23}"/>
              </a:ext>
            </a:extLst>
          </p:cNvPr>
          <p:cNvSpPr>
            <a:spLocks noGrp="1"/>
          </p:cNvSpPr>
          <p:nvPr>
            <p:ph type="title"/>
          </p:nvPr>
        </p:nvSpPr>
        <p:spPr/>
        <p:txBody>
          <a:bodyPr/>
          <a:lstStyle/>
          <a:p>
            <a:r>
              <a:rPr lang="en-US" dirty="0"/>
              <a:t>Threading</a:t>
            </a:r>
            <a:endParaRPr lang="en-IN" dirty="0"/>
          </a:p>
        </p:txBody>
      </p:sp>
      <p:sp>
        <p:nvSpPr>
          <p:cNvPr id="3" name="Content Placeholder 2">
            <a:extLst>
              <a:ext uri="{FF2B5EF4-FFF2-40B4-BE49-F238E27FC236}">
                <a16:creationId xmlns:a16="http://schemas.microsoft.com/office/drawing/2014/main" id="{0F97A93A-C427-0C62-5711-C8FE5B11578B}"/>
              </a:ext>
            </a:extLst>
          </p:cNvPr>
          <p:cNvSpPr>
            <a:spLocks noGrp="1"/>
          </p:cNvSpPr>
          <p:nvPr>
            <p:ph idx="1"/>
          </p:nvPr>
        </p:nvSpPr>
        <p:spPr/>
        <p:txBody>
          <a:bodyPr>
            <a:normAutofit fontScale="92500" lnSpcReduction="10000"/>
          </a:bodyPr>
          <a:lstStyle/>
          <a:p>
            <a:r>
              <a:rPr lang="en-US" dirty="0"/>
              <a:t>Main()=&gt; A()=&gt;B()</a:t>
            </a:r>
          </a:p>
          <a:p>
            <a:pPr lvl="1"/>
            <a:r>
              <a:rPr lang="en-US" dirty="0"/>
              <a:t>Sync</a:t>
            </a:r>
          </a:p>
          <a:p>
            <a:r>
              <a:rPr lang="en-US" dirty="0"/>
              <a:t>Main()=&gt;A()</a:t>
            </a:r>
          </a:p>
          <a:p>
            <a:pPr lvl="1"/>
            <a:r>
              <a:rPr lang="en-US" dirty="0"/>
              <a:t>Async</a:t>
            </a:r>
          </a:p>
          <a:p>
            <a:r>
              <a:rPr lang="en-US" dirty="0"/>
              <a:t>Main is Executed by OS,  that is </a:t>
            </a:r>
            <a:r>
              <a:rPr lang="en-US" dirty="0">
                <a:solidFill>
                  <a:srgbClr val="FF0000"/>
                </a:solidFill>
              </a:rPr>
              <a:t>Primary Thread </a:t>
            </a:r>
            <a:r>
              <a:rPr lang="en-US" dirty="0"/>
              <a:t>AKA Thread of Control</a:t>
            </a:r>
          </a:p>
          <a:p>
            <a:r>
              <a:rPr lang="en-US" dirty="0"/>
              <a:t>Any thread that branches from Main or Sub of Main is </a:t>
            </a:r>
            <a:r>
              <a:rPr lang="en-US" dirty="0">
                <a:solidFill>
                  <a:srgbClr val="FF0000"/>
                </a:solidFill>
              </a:rPr>
              <a:t>Secondary Thread</a:t>
            </a:r>
          </a:p>
          <a:p>
            <a:r>
              <a:rPr lang="en-US" dirty="0"/>
              <a:t>Is Asynchronous Concurrent? </a:t>
            </a:r>
          </a:p>
          <a:p>
            <a:endParaRPr lang="en-US" dirty="0"/>
          </a:p>
          <a:p>
            <a:pPr marL="457200" lvl="1" indent="0">
              <a:buNone/>
            </a:pPr>
            <a:endParaRPr lang="en-US" dirty="0"/>
          </a:p>
          <a:p>
            <a:pPr marL="457200" lvl="1" indent="0">
              <a:buNone/>
            </a:pPr>
            <a:br>
              <a:rPr lang="en-US" dirty="0"/>
            </a:br>
            <a:endParaRPr lang="en-IN" dirty="0"/>
          </a:p>
        </p:txBody>
      </p:sp>
    </p:spTree>
    <p:extLst>
      <p:ext uri="{BB962C8B-B14F-4D97-AF65-F5344CB8AC3E}">
        <p14:creationId xmlns:p14="http://schemas.microsoft.com/office/powerpoint/2010/main" val="24275130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34E0-AE88-2181-A2A2-05FB44AF5755}"/>
              </a:ext>
            </a:extLst>
          </p:cNvPr>
          <p:cNvSpPr>
            <a:spLocks noGrp="1"/>
          </p:cNvSpPr>
          <p:nvPr>
            <p:ph type="title"/>
          </p:nvPr>
        </p:nvSpPr>
        <p:spPr/>
        <p:txBody>
          <a:bodyPr/>
          <a:lstStyle/>
          <a:p>
            <a:r>
              <a:rPr lang="en-US" dirty="0"/>
              <a:t>Thread Synchronization</a:t>
            </a:r>
            <a:endParaRPr lang="en-IN" dirty="0"/>
          </a:p>
        </p:txBody>
      </p:sp>
      <p:sp>
        <p:nvSpPr>
          <p:cNvPr id="3" name="Content Placeholder 2">
            <a:extLst>
              <a:ext uri="{FF2B5EF4-FFF2-40B4-BE49-F238E27FC236}">
                <a16:creationId xmlns:a16="http://schemas.microsoft.com/office/drawing/2014/main" id="{EFE96A40-2839-2420-4A5F-6F9B54C6ED6E}"/>
              </a:ext>
            </a:extLst>
          </p:cNvPr>
          <p:cNvSpPr>
            <a:spLocks noGrp="1"/>
          </p:cNvSpPr>
          <p:nvPr>
            <p:ph idx="1"/>
          </p:nvPr>
        </p:nvSpPr>
        <p:spPr/>
        <p:txBody>
          <a:bodyPr/>
          <a:lstStyle/>
          <a:p>
            <a:r>
              <a:rPr lang="en-US" dirty="0"/>
              <a:t>Two Types</a:t>
            </a:r>
          </a:p>
          <a:p>
            <a:pPr lvl="1"/>
            <a:r>
              <a:rPr lang="en-US" dirty="0"/>
              <a:t>Data Synchronization</a:t>
            </a:r>
          </a:p>
          <a:p>
            <a:pPr lvl="2"/>
            <a:r>
              <a:rPr lang="en-US" dirty="0"/>
              <a:t>In-Process</a:t>
            </a:r>
          </a:p>
          <a:p>
            <a:pPr lvl="3"/>
            <a:r>
              <a:rPr lang="en-US" dirty="0"/>
              <a:t>Lock / Monitor</a:t>
            </a:r>
          </a:p>
          <a:p>
            <a:pPr lvl="2"/>
            <a:r>
              <a:rPr lang="en-US" dirty="0"/>
              <a:t>Inter-Process</a:t>
            </a:r>
          </a:p>
          <a:p>
            <a:pPr lvl="3"/>
            <a:r>
              <a:rPr lang="en-US" dirty="0"/>
              <a:t>MUTEX</a:t>
            </a:r>
          </a:p>
          <a:p>
            <a:pPr lvl="1"/>
            <a:r>
              <a:rPr lang="en-US" dirty="0"/>
              <a:t>Execution Synchronization</a:t>
            </a:r>
          </a:p>
          <a:p>
            <a:pPr lvl="2"/>
            <a:r>
              <a:rPr lang="en-US" dirty="0"/>
              <a:t>Life Cycle Control</a:t>
            </a:r>
          </a:p>
          <a:p>
            <a:pPr lvl="2"/>
            <a:endParaRPr lang="en-US" dirty="0"/>
          </a:p>
          <a:p>
            <a:pPr lvl="2"/>
            <a:r>
              <a:rPr lang="en-US" dirty="0" err="1"/>
              <a:t>AutoEvents</a:t>
            </a:r>
            <a:endParaRPr lang="en-US" dirty="0"/>
          </a:p>
          <a:p>
            <a:pPr lvl="2"/>
            <a:endParaRPr lang="en-IN" dirty="0"/>
          </a:p>
        </p:txBody>
      </p:sp>
    </p:spTree>
    <p:extLst>
      <p:ext uri="{BB962C8B-B14F-4D97-AF65-F5344CB8AC3E}">
        <p14:creationId xmlns:p14="http://schemas.microsoft.com/office/powerpoint/2010/main" val="276463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2A12-984D-B402-12FD-C54D6FF2B8E4}"/>
              </a:ext>
            </a:extLst>
          </p:cNvPr>
          <p:cNvSpPr>
            <a:spLocks noGrp="1"/>
          </p:cNvSpPr>
          <p:nvPr>
            <p:ph type="title"/>
          </p:nvPr>
        </p:nvSpPr>
        <p:spPr/>
        <p:txBody>
          <a:bodyPr/>
          <a:lstStyle/>
          <a:p>
            <a:r>
              <a:rPr lang="en-US" dirty="0"/>
              <a:t>Parallelism</a:t>
            </a:r>
            <a:endParaRPr lang="en-IN" dirty="0"/>
          </a:p>
        </p:txBody>
      </p:sp>
      <p:sp>
        <p:nvSpPr>
          <p:cNvPr id="3" name="Content Placeholder 2">
            <a:extLst>
              <a:ext uri="{FF2B5EF4-FFF2-40B4-BE49-F238E27FC236}">
                <a16:creationId xmlns:a16="http://schemas.microsoft.com/office/drawing/2014/main" id="{8D0D9A6E-D3D2-72F9-AC0C-AC92B9248929}"/>
              </a:ext>
            </a:extLst>
          </p:cNvPr>
          <p:cNvSpPr>
            <a:spLocks noGrp="1"/>
          </p:cNvSpPr>
          <p:nvPr>
            <p:ph idx="1"/>
          </p:nvPr>
        </p:nvSpPr>
        <p:spPr/>
        <p:txBody>
          <a:bodyPr/>
          <a:lstStyle/>
          <a:p>
            <a:r>
              <a:rPr lang="en-US" dirty="0" err="1"/>
              <a:t>System.Threading.Tasks</a:t>
            </a:r>
            <a:endParaRPr lang="en-US" dirty="0"/>
          </a:p>
          <a:p>
            <a:pPr lvl="1"/>
            <a:r>
              <a:rPr lang="en-US" dirty="0"/>
              <a:t>TPL</a:t>
            </a:r>
          </a:p>
          <a:p>
            <a:pPr lvl="2"/>
            <a:r>
              <a:rPr lang="en-US" dirty="0"/>
              <a:t>Parallel</a:t>
            </a:r>
          </a:p>
          <a:p>
            <a:pPr lvl="2"/>
            <a:r>
              <a:rPr lang="en-US" dirty="0"/>
              <a:t>Task</a:t>
            </a:r>
            <a:endParaRPr lang="en-IN" dirty="0"/>
          </a:p>
        </p:txBody>
      </p:sp>
    </p:spTree>
    <p:extLst>
      <p:ext uri="{BB962C8B-B14F-4D97-AF65-F5344CB8AC3E}">
        <p14:creationId xmlns:p14="http://schemas.microsoft.com/office/powerpoint/2010/main" val="51651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12A8-5D2F-11A8-4588-FBABD2E12F65}"/>
              </a:ext>
            </a:extLst>
          </p:cNvPr>
          <p:cNvSpPr>
            <a:spLocks noGrp="1"/>
          </p:cNvSpPr>
          <p:nvPr>
            <p:ph type="title"/>
          </p:nvPr>
        </p:nvSpPr>
        <p:spPr/>
        <p:txBody>
          <a:bodyPr/>
          <a:lstStyle/>
          <a:p>
            <a:r>
              <a:rPr lang="en-US" dirty="0"/>
              <a:t>Cloud Computing</a:t>
            </a:r>
            <a:endParaRPr lang="en-IN" dirty="0"/>
          </a:p>
        </p:txBody>
      </p:sp>
      <p:sp>
        <p:nvSpPr>
          <p:cNvPr id="4" name="Rectangle 3">
            <a:extLst>
              <a:ext uri="{FF2B5EF4-FFF2-40B4-BE49-F238E27FC236}">
                <a16:creationId xmlns:a16="http://schemas.microsoft.com/office/drawing/2014/main" id="{BD76696A-A17B-FDEC-A954-92858035C9CC}"/>
              </a:ext>
            </a:extLst>
          </p:cNvPr>
          <p:cNvSpPr/>
          <p:nvPr/>
        </p:nvSpPr>
        <p:spPr>
          <a:xfrm>
            <a:off x="1322773" y="2752078"/>
            <a:ext cx="1731145" cy="52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5" name="Rectangle 4">
            <a:extLst>
              <a:ext uri="{FF2B5EF4-FFF2-40B4-BE49-F238E27FC236}">
                <a16:creationId xmlns:a16="http://schemas.microsoft.com/office/drawing/2014/main" id="{1E7075A3-0B66-42DE-051E-DA8FF8F8FD2B}"/>
              </a:ext>
            </a:extLst>
          </p:cNvPr>
          <p:cNvSpPr/>
          <p:nvPr/>
        </p:nvSpPr>
        <p:spPr>
          <a:xfrm>
            <a:off x="6730754" y="2752078"/>
            <a:ext cx="1731145" cy="52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cxnSp>
        <p:nvCxnSpPr>
          <p:cNvPr id="6" name="Straight Arrow Connector 5">
            <a:extLst>
              <a:ext uri="{FF2B5EF4-FFF2-40B4-BE49-F238E27FC236}">
                <a16:creationId xmlns:a16="http://schemas.microsoft.com/office/drawing/2014/main" id="{9BD136D3-B575-4258-629E-448D7846D1B8}"/>
              </a:ext>
            </a:extLst>
          </p:cNvPr>
          <p:cNvCxnSpPr/>
          <p:nvPr/>
        </p:nvCxnSpPr>
        <p:spPr>
          <a:xfrm>
            <a:off x="3338004" y="2831977"/>
            <a:ext cx="3098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B875C7B-DBDB-FF51-F215-193E9A0D1AA2}"/>
              </a:ext>
            </a:extLst>
          </p:cNvPr>
          <p:cNvCxnSpPr/>
          <p:nvPr/>
        </p:nvCxnSpPr>
        <p:spPr>
          <a:xfrm flipH="1">
            <a:off x="3320249" y="3275860"/>
            <a:ext cx="3071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58BB305-40A9-6CC7-0CAB-4E225CDA4BFD}"/>
              </a:ext>
            </a:extLst>
          </p:cNvPr>
          <p:cNvSpPr/>
          <p:nvPr/>
        </p:nvSpPr>
        <p:spPr>
          <a:xfrm>
            <a:off x="1322773" y="4155258"/>
            <a:ext cx="1731145" cy="52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9" name="Rectangle 8">
            <a:extLst>
              <a:ext uri="{FF2B5EF4-FFF2-40B4-BE49-F238E27FC236}">
                <a16:creationId xmlns:a16="http://schemas.microsoft.com/office/drawing/2014/main" id="{0ED857A5-89E4-73E8-6B86-20D8E5A53E3D}"/>
              </a:ext>
            </a:extLst>
          </p:cNvPr>
          <p:cNvSpPr/>
          <p:nvPr/>
        </p:nvSpPr>
        <p:spPr>
          <a:xfrm>
            <a:off x="6730754" y="4155258"/>
            <a:ext cx="1731145" cy="52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cxnSp>
        <p:nvCxnSpPr>
          <p:cNvPr id="10" name="Straight Arrow Connector 9">
            <a:extLst>
              <a:ext uri="{FF2B5EF4-FFF2-40B4-BE49-F238E27FC236}">
                <a16:creationId xmlns:a16="http://schemas.microsoft.com/office/drawing/2014/main" id="{F95BDF4F-00B7-D72A-856A-8B435D41B751}"/>
              </a:ext>
            </a:extLst>
          </p:cNvPr>
          <p:cNvCxnSpPr>
            <a:cxnSpLocks/>
          </p:cNvCxnSpPr>
          <p:nvPr/>
        </p:nvCxnSpPr>
        <p:spPr>
          <a:xfrm>
            <a:off x="3338004" y="4235157"/>
            <a:ext cx="807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01251F-CBC2-D8AE-37A5-BD04B33458C5}"/>
              </a:ext>
            </a:extLst>
          </p:cNvPr>
          <p:cNvCxnSpPr>
            <a:cxnSpLocks/>
          </p:cNvCxnSpPr>
          <p:nvPr/>
        </p:nvCxnSpPr>
        <p:spPr>
          <a:xfrm flipH="1">
            <a:off x="3320249" y="4679040"/>
            <a:ext cx="825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DBBEF5-A75C-E0FC-A25E-D1D7C7B61133}"/>
              </a:ext>
            </a:extLst>
          </p:cNvPr>
          <p:cNvCxnSpPr>
            <a:cxnSpLocks/>
          </p:cNvCxnSpPr>
          <p:nvPr/>
        </p:nvCxnSpPr>
        <p:spPr>
          <a:xfrm>
            <a:off x="5628443" y="4200154"/>
            <a:ext cx="807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A72EBA-1517-ED35-4BFB-F6A43EC27D33}"/>
              </a:ext>
            </a:extLst>
          </p:cNvPr>
          <p:cNvCxnSpPr>
            <a:cxnSpLocks/>
          </p:cNvCxnSpPr>
          <p:nvPr/>
        </p:nvCxnSpPr>
        <p:spPr>
          <a:xfrm flipH="1">
            <a:off x="5610688" y="4644037"/>
            <a:ext cx="825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loud 13">
            <a:extLst>
              <a:ext uri="{FF2B5EF4-FFF2-40B4-BE49-F238E27FC236}">
                <a16:creationId xmlns:a16="http://schemas.microsoft.com/office/drawing/2014/main" id="{587EF9F0-DDA2-F8F8-56A7-2AAC791F022D}"/>
              </a:ext>
            </a:extLst>
          </p:cNvPr>
          <p:cNvSpPr/>
          <p:nvPr/>
        </p:nvSpPr>
        <p:spPr>
          <a:xfrm>
            <a:off x="4145872" y="3671427"/>
            <a:ext cx="1464816" cy="148649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Internet</a:t>
            </a:r>
            <a:endParaRPr lang="en-IN" dirty="0"/>
          </a:p>
        </p:txBody>
      </p:sp>
    </p:spTree>
    <p:extLst>
      <p:ext uri="{BB962C8B-B14F-4D97-AF65-F5344CB8AC3E}">
        <p14:creationId xmlns:p14="http://schemas.microsoft.com/office/powerpoint/2010/main" val="391668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4F6E-CFE2-626A-09DF-67EB728766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CF962-0F9E-5B77-7227-A3097052DFD0}"/>
              </a:ext>
            </a:extLst>
          </p:cNvPr>
          <p:cNvSpPr>
            <a:spLocks noGrp="1"/>
          </p:cNvSpPr>
          <p:nvPr>
            <p:ph idx="1"/>
          </p:nvPr>
        </p:nvSpPr>
        <p:spPr/>
        <p:txBody>
          <a:bodyPr/>
          <a:lstStyle/>
          <a:p>
            <a:r>
              <a:rPr lang="en-US" dirty="0"/>
              <a:t>Layer</a:t>
            </a:r>
          </a:p>
          <a:p>
            <a:pPr lvl="1"/>
            <a:endParaRPr lang="en-US" dirty="0"/>
          </a:p>
          <a:p>
            <a:pPr lvl="1"/>
            <a:endParaRPr lang="en-IN" dirty="0"/>
          </a:p>
        </p:txBody>
      </p:sp>
      <p:sp>
        <p:nvSpPr>
          <p:cNvPr id="4" name="Rectangle 3">
            <a:extLst>
              <a:ext uri="{FF2B5EF4-FFF2-40B4-BE49-F238E27FC236}">
                <a16:creationId xmlns:a16="http://schemas.microsoft.com/office/drawing/2014/main" id="{F0150CB6-C5FF-AFE5-6CF0-27E403CBF9B0}"/>
              </a:ext>
            </a:extLst>
          </p:cNvPr>
          <p:cNvSpPr/>
          <p:nvPr/>
        </p:nvSpPr>
        <p:spPr>
          <a:xfrm>
            <a:off x="2476869" y="2707688"/>
            <a:ext cx="2183907"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Single Tier(app.exe)</a:t>
            </a:r>
            <a:endParaRPr lang="en-IN" dirty="0"/>
          </a:p>
        </p:txBody>
      </p:sp>
      <p:sp>
        <p:nvSpPr>
          <p:cNvPr id="5" name="Rectangle 4">
            <a:extLst>
              <a:ext uri="{FF2B5EF4-FFF2-40B4-BE49-F238E27FC236}">
                <a16:creationId xmlns:a16="http://schemas.microsoft.com/office/drawing/2014/main" id="{E335E764-20AF-692C-0882-C0AE8D708051}"/>
              </a:ext>
            </a:extLst>
          </p:cNvPr>
          <p:cNvSpPr/>
          <p:nvPr/>
        </p:nvSpPr>
        <p:spPr>
          <a:xfrm>
            <a:off x="2760956" y="3444535"/>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0C2A7E7F-F4D5-6314-DCB9-C3F2FC51FE9E}"/>
              </a:ext>
            </a:extLst>
          </p:cNvPr>
          <p:cNvSpPr/>
          <p:nvPr/>
        </p:nvSpPr>
        <p:spPr>
          <a:xfrm>
            <a:off x="2760956" y="4077069"/>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t>
            </a:r>
            <a:endParaRPr lang="en-IN" dirty="0"/>
          </a:p>
        </p:txBody>
      </p:sp>
      <p:sp>
        <p:nvSpPr>
          <p:cNvPr id="7" name="Rectangle 6">
            <a:extLst>
              <a:ext uri="{FF2B5EF4-FFF2-40B4-BE49-F238E27FC236}">
                <a16:creationId xmlns:a16="http://schemas.microsoft.com/office/drawing/2014/main" id="{5EE6BCB5-105B-6DE0-5647-60DC393BA593}"/>
              </a:ext>
            </a:extLst>
          </p:cNvPr>
          <p:cNvSpPr/>
          <p:nvPr/>
        </p:nvSpPr>
        <p:spPr>
          <a:xfrm>
            <a:off x="2760956" y="4709604"/>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a:t>
            </a:r>
            <a:endParaRPr lang="en-IN" dirty="0"/>
          </a:p>
        </p:txBody>
      </p:sp>
      <p:sp>
        <p:nvSpPr>
          <p:cNvPr id="8" name="TextBox 7">
            <a:extLst>
              <a:ext uri="{FF2B5EF4-FFF2-40B4-BE49-F238E27FC236}">
                <a16:creationId xmlns:a16="http://schemas.microsoft.com/office/drawing/2014/main" id="{2A6A526F-648D-1F4F-55DC-A294C212BEDD}"/>
              </a:ext>
            </a:extLst>
          </p:cNvPr>
          <p:cNvSpPr txBox="1"/>
          <p:nvPr/>
        </p:nvSpPr>
        <p:spPr>
          <a:xfrm>
            <a:off x="2662563" y="2238992"/>
            <a:ext cx="1577676" cy="369332"/>
          </a:xfrm>
          <a:prstGeom prst="rect">
            <a:avLst/>
          </a:prstGeom>
          <a:noFill/>
        </p:spPr>
        <p:txBody>
          <a:bodyPr wrap="none" rtlCol="0">
            <a:spAutoFit/>
          </a:bodyPr>
          <a:lstStyle/>
          <a:p>
            <a:r>
              <a:rPr lang="en-US" dirty="0"/>
              <a:t>CLI=&gt; DOS App</a:t>
            </a:r>
            <a:endParaRPr lang="en-IN" dirty="0"/>
          </a:p>
        </p:txBody>
      </p:sp>
    </p:spTree>
    <p:extLst>
      <p:ext uri="{BB962C8B-B14F-4D97-AF65-F5344CB8AC3E}">
        <p14:creationId xmlns:p14="http://schemas.microsoft.com/office/powerpoint/2010/main" val="3564429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IN" dirty="0"/>
              <a:t>Could  Terminologies</a:t>
            </a:r>
            <a:br>
              <a:rPr lang="en-IN" dirty="0"/>
            </a:br>
            <a:endParaRPr lang="en-IN" dirty="0"/>
          </a:p>
        </p:txBody>
      </p:sp>
      <p:sp>
        <p:nvSpPr>
          <p:cNvPr id="3" name="Content Placeholder 2"/>
          <p:cNvSpPr>
            <a:spLocks noGrp="1"/>
          </p:cNvSpPr>
          <p:nvPr>
            <p:ph idx="1"/>
          </p:nvPr>
        </p:nvSpPr>
        <p:spPr>
          <a:xfrm>
            <a:off x="520701" y="1146412"/>
            <a:ext cx="11149012" cy="5158854"/>
          </a:xfrm>
        </p:spPr>
        <p:txBody>
          <a:bodyPr>
            <a:normAutofit fontScale="77500" lnSpcReduction="20000"/>
          </a:bodyPr>
          <a:lstStyle/>
          <a:p>
            <a:r>
              <a:rPr lang="en-IN" b="1" dirty="0"/>
              <a:t>Cloud </a:t>
            </a:r>
          </a:p>
          <a:p>
            <a:pPr lvl="1"/>
            <a:r>
              <a:rPr lang="en-IN" dirty="0"/>
              <a:t>A metaphor for a global network, first used in reference to the telephone network and now commonly used to represent the Internet.</a:t>
            </a:r>
            <a:r>
              <a:rPr lang="en-IN" b="1" dirty="0"/>
              <a:t> </a:t>
            </a:r>
          </a:p>
          <a:p>
            <a:r>
              <a:rPr lang="en-IN" sz="2700" b="1" dirty="0"/>
              <a:t>Cloud Computing </a:t>
            </a:r>
            <a:endParaRPr lang="en-IN" sz="2700" dirty="0"/>
          </a:p>
          <a:p>
            <a:pPr lvl="1"/>
            <a:r>
              <a:rPr lang="en-IN" sz="2300" dirty="0"/>
              <a:t>A computing capability that provides an abstraction between the computing resource and its underlying technical architecture (e.g., servers, storage, networks), enabling convenient, on-demand network access to a shared pool of configurable computing resources that can be rapidly provisioned and released with minimal management effort or service provider interaction.</a:t>
            </a:r>
          </a:p>
          <a:p>
            <a:pPr lvl="1"/>
            <a:r>
              <a:rPr lang="en-IN" sz="2300" dirty="0"/>
              <a:t>This definition states that clouds have five essential characteristics: </a:t>
            </a:r>
          </a:p>
          <a:p>
            <a:pPr lvl="2"/>
            <a:r>
              <a:rPr lang="en-IN" sz="1900" dirty="0"/>
              <a:t>on-demand self-service, </a:t>
            </a:r>
          </a:p>
          <a:p>
            <a:pPr lvl="2"/>
            <a:r>
              <a:rPr lang="en-IN" sz="1900" dirty="0"/>
              <a:t>broad network access, </a:t>
            </a:r>
          </a:p>
          <a:p>
            <a:pPr lvl="2"/>
            <a:r>
              <a:rPr lang="en-IN" sz="1900" dirty="0"/>
              <a:t>resource pooling,</a:t>
            </a:r>
          </a:p>
          <a:p>
            <a:pPr lvl="2"/>
            <a:r>
              <a:rPr lang="en-IN" sz="1900" dirty="0"/>
              <a:t> rapid elasticity,</a:t>
            </a:r>
          </a:p>
          <a:p>
            <a:pPr lvl="2"/>
            <a:r>
              <a:rPr lang="en-IN" sz="1900" dirty="0"/>
              <a:t>measured service. </a:t>
            </a:r>
          </a:p>
          <a:p>
            <a:r>
              <a:rPr lang="en-IN" sz="2700" b="1" dirty="0"/>
              <a:t>Cloud Operating System </a:t>
            </a:r>
            <a:endParaRPr lang="en-IN" b="1" dirty="0"/>
          </a:p>
          <a:p>
            <a:pPr lvl="1"/>
            <a:r>
              <a:rPr lang="en-IN" sz="2300" dirty="0"/>
              <a:t>A computer operating system that is specially designed to run in a provider’s datacenter and be delivered to the user over the Internet or another network. </a:t>
            </a:r>
          </a:p>
          <a:p>
            <a:pPr lvl="1"/>
            <a:r>
              <a:rPr lang="en-IN" sz="2300" dirty="0"/>
              <a:t>Windows Azure is an example of a cloud operating system or “cloud layer” that runs on Windows Server 2008. </a:t>
            </a:r>
          </a:p>
          <a:p>
            <a:pPr lvl="1"/>
            <a:r>
              <a:rPr lang="en-IN" sz="2300" dirty="0"/>
              <a:t>The term is also sometimes used to refer to cloud-based client operating systems such as Google’s Chrome OS.</a:t>
            </a:r>
          </a:p>
          <a:p>
            <a:endParaRPr lang="en-IN" b="1" dirty="0"/>
          </a:p>
          <a:p>
            <a:endParaRPr lang="en-IN" dirty="0"/>
          </a:p>
          <a:p>
            <a:endParaRPr lang="en-IN" dirty="0"/>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0702" y="456805"/>
            <a:ext cx="11149013" cy="738664"/>
          </a:xfrm>
        </p:spPr>
        <p:txBody>
          <a:bodyPr>
            <a:normAutofit fontScale="90000"/>
          </a:bodyPr>
          <a:lstStyle/>
          <a:p>
            <a:r>
              <a:rPr sz="5300" dirty="0"/>
              <a:t>Cloud Services</a:t>
            </a:r>
          </a:p>
        </p:txBody>
      </p:sp>
      <p:grpSp>
        <p:nvGrpSpPr>
          <p:cNvPr id="3" name="Group 20"/>
          <p:cNvGrpSpPr/>
          <p:nvPr/>
        </p:nvGrpSpPr>
        <p:grpSpPr>
          <a:xfrm>
            <a:off x="8247442" y="1779898"/>
            <a:ext cx="3487358" cy="3294316"/>
            <a:chOff x="455421" y="2368395"/>
            <a:chExt cx="3487358" cy="3294316"/>
          </a:xfrm>
        </p:grpSpPr>
        <p:grpSp>
          <p:nvGrpSpPr>
            <p:cNvPr id="4" name="Group 21"/>
            <p:cNvGrpSpPr/>
            <p:nvPr/>
          </p:nvGrpSpPr>
          <p:grpSpPr>
            <a:xfrm>
              <a:off x="619781" y="2368395"/>
              <a:ext cx="3322998" cy="2743905"/>
              <a:chOff x="759482" y="2040090"/>
              <a:chExt cx="2492898" cy="2743905"/>
            </a:xfrm>
          </p:grpSpPr>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37433" y="2040090"/>
                <a:ext cx="799504" cy="1465754"/>
              </a:xfrm>
              <a:prstGeom prst="rect">
                <a:avLst/>
              </a:prstGeom>
              <a:effectLst/>
            </p:spPr>
          </p:pic>
          <p:sp>
            <p:nvSpPr>
              <p:cNvPr id="26" name="Rectangle 25"/>
              <p:cNvSpPr/>
              <p:nvPr/>
            </p:nvSpPr>
            <p:spPr>
              <a:xfrm>
                <a:off x="759482" y="4359263"/>
                <a:ext cx="2492898" cy="424732"/>
              </a:xfrm>
              <a:prstGeom prst="rect">
                <a:avLst/>
              </a:prstGeom>
            </p:spPr>
            <p:txBody>
              <a:bodyPr wrap="square">
                <a:spAutoFit/>
              </a:bodyPr>
              <a:lstStyle/>
              <a:p>
                <a:pPr algn="ctr" defTabSz="1218673">
                  <a:lnSpc>
                    <a:spcPct val="90000"/>
                  </a:lnSpc>
                </a:pPr>
                <a:r>
                  <a:rPr lang="en-US" sz="2400" dirty="0">
                    <a:solidFill>
                      <a:srgbClr val="FFFFFF"/>
                    </a:solidFill>
                    <a:latin typeface="Segoe"/>
                    <a:cs typeface="Segoe"/>
                  </a:rPr>
                  <a:t>Software-as-a-Service</a:t>
                </a:r>
              </a:p>
            </p:txBody>
          </p:sp>
        </p:grpSp>
        <p:sp>
          <p:nvSpPr>
            <p:cNvPr id="23" name="TextBox 22"/>
            <p:cNvSpPr txBox="1"/>
            <p:nvPr/>
          </p:nvSpPr>
          <p:spPr>
            <a:xfrm>
              <a:off x="455421" y="4970236"/>
              <a:ext cx="3487358" cy="692475"/>
            </a:xfrm>
            <a:prstGeom prst="rect">
              <a:avLst/>
            </a:prstGeom>
            <a:noFill/>
            <a:ln>
              <a:noFill/>
            </a:ln>
            <a:effectLst>
              <a:reflection stA="50000" endPos="32000" dist="63500" dir="5400000" sy="-100000" algn="bl" rotWithShape="0"/>
            </a:effectLst>
          </p:spPr>
          <p:txBody>
            <a:bodyPr wrap="square" lIns="121899" tIns="60949" rIns="121899" bIns="60949" rtlCol="0">
              <a:spAutoFit/>
            </a:bodyPr>
            <a:lstStyle/>
            <a:p>
              <a:pPr algn="ctr" defTabSz="1218987"/>
              <a:r>
                <a:rPr lang="en-US" sz="3700" dirty="0">
                  <a:solidFill>
                    <a:srgbClr val="292929"/>
                  </a:solidFill>
                  <a:latin typeface="Segoe"/>
                  <a:cs typeface="Segoe"/>
                </a:rPr>
                <a:t>consume</a:t>
              </a:r>
            </a:p>
          </p:txBody>
        </p:sp>
        <p:sp>
          <p:nvSpPr>
            <p:cNvPr id="24" name="TextBox 23"/>
            <p:cNvSpPr txBox="1"/>
            <p:nvPr/>
          </p:nvSpPr>
          <p:spPr>
            <a:xfrm>
              <a:off x="1047236" y="3952866"/>
              <a:ext cx="2362143" cy="938696"/>
            </a:xfrm>
            <a:prstGeom prst="rect">
              <a:avLst/>
            </a:prstGeom>
            <a:noFill/>
          </p:spPr>
          <p:txBody>
            <a:bodyPr wrap="none" lIns="121899" tIns="60949" rIns="121899" bIns="60949" rtlCol="0">
              <a:spAutoFit/>
            </a:bodyPr>
            <a:lstStyle/>
            <a:p>
              <a:pPr defTabSz="1218987"/>
              <a:r>
                <a:rPr lang="en-US" sz="5300" dirty="0">
                  <a:solidFill>
                    <a:srgbClr val="00B0F0"/>
                  </a:solidFill>
                  <a:latin typeface="Segoe" pitchFamily="34" charset="0"/>
                </a:rPr>
                <a:t>“SaaS”</a:t>
              </a:r>
            </a:p>
          </p:txBody>
        </p:sp>
      </p:grpSp>
      <p:grpSp>
        <p:nvGrpSpPr>
          <p:cNvPr id="5" name="Group 26"/>
          <p:cNvGrpSpPr/>
          <p:nvPr/>
        </p:nvGrpSpPr>
        <p:grpSpPr>
          <a:xfrm>
            <a:off x="4200482" y="2019753"/>
            <a:ext cx="4143275" cy="3040813"/>
            <a:chOff x="3982608" y="2621898"/>
            <a:chExt cx="4143276" cy="3040813"/>
          </a:xfrm>
        </p:grpSpPr>
        <p:grpSp>
          <p:nvGrpSpPr>
            <p:cNvPr id="6" name="Group 27"/>
            <p:cNvGrpSpPr/>
            <p:nvPr/>
          </p:nvGrpSpPr>
          <p:grpSpPr>
            <a:xfrm>
              <a:off x="3982608" y="2621898"/>
              <a:ext cx="4143276" cy="2490402"/>
              <a:chOff x="4542693" y="2145791"/>
              <a:chExt cx="3108267" cy="2490401"/>
            </a:xfrm>
          </p:grpSpPr>
          <p:pic>
            <p:nvPicPr>
              <p:cNvPr id="31" name="Picture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88616" y="2145791"/>
                <a:ext cx="1076146" cy="1175305"/>
              </a:xfrm>
              <a:prstGeom prst="rect">
                <a:avLst/>
              </a:prstGeom>
            </p:spPr>
          </p:pic>
          <p:sp>
            <p:nvSpPr>
              <p:cNvPr id="32" name="Rectangle 31"/>
              <p:cNvSpPr/>
              <p:nvPr/>
            </p:nvSpPr>
            <p:spPr>
              <a:xfrm>
                <a:off x="4542693" y="4211460"/>
                <a:ext cx="3108267" cy="424732"/>
              </a:xfrm>
              <a:prstGeom prst="rect">
                <a:avLst/>
              </a:prstGeom>
            </p:spPr>
            <p:txBody>
              <a:bodyPr wrap="square">
                <a:spAutoFit/>
              </a:bodyPr>
              <a:lstStyle/>
              <a:p>
                <a:pPr algn="ctr" defTabSz="1218673">
                  <a:lnSpc>
                    <a:spcPct val="90000"/>
                  </a:lnSpc>
                </a:pPr>
                <a:r>
                  <a:rPr lang="en-US" sz="2400" dirty="0">
                    <a:solidFill>
                      <a:srgbClr val="FFFFFF"/>
                    </a:solidFill>
                    <a:latin typeface="Segoe"/>
                    <a:cs typeface="Segoe"/>
                  </a:rPr>
                  <a:t>Platform-as-a-Service</a:t>
                </a:r>
              </a:p>
            </p:txBody>
          </p:sp>
        </p:grpSp>
        <p:sp>
          <p:nvSpPr>
            <p:cNvPr id="29" name="TextBox 28"/>
            <p:cNvSpPr txBox="1"/>
            <p:nvPr/>
          </p:nvSpPr>
          <p:spPr>
            <a:xfrm>
              <a:off x="4223715" y="4970236"/>
              <a:ext cx="3487357" cy="692475"/>
            </a:xfrm>
            <a:prstGeom prst="rect">
              <a:avLst/>
            </a:prstGeom>
            <a:noFill/>
            <a:ln>
              <a:noFill/>
            </a:ln>
            <a:effectLst>
              <a:reflection stA="50000" endPos="32000" dist="63500" dir="5400000" sy="-100000" algn="bl" rotWithShape="0"/>
            </a:effectLst>
          </p:spPr>
          <p:txBody>
            <a:bodyPr wrap="square" lIns="121899" tIns="60949" rIns="121899" bIns="60949" rtlCol="0">
              <a:spAutoFit/>
            </a:bodyPr>
            <a:lstStyle/>
            <a:p>
              <a:pPr algn="ctr" defTabSz="1218987"/>
              <a:r>
                <a:rPr lang="en-US" sz="3700" dirty="0">
                  <a:solidFill>
                    <a:srgbClr val="292929"/>
                  </a:solidFill>
                  <a:latin typeface="Segoe"/>
                  <a:cs typeface="Segoe"/>
                </a:rPr>
                <a:t>build</a:t>
              </a:r>
            </a:p>
          </p:txBody>
        </p:sp>
        <p:sp>
          <p:nvSpPr>
            <p:cNvPr id="30" name="TextBox 29"/>
            <p:cNvSpPr txBox="1"/>
            <p:nvPr/>
          </p:nvSpPr>
          <p:spPr>
            <a:xfrm>
              <a:off x="4811384" y="3952865"/>
              <a:ext cx="2340215" cy="938696"/>
            </a:xfrm>
            <a:prstGeom prst="rect">
              <a:avLst/>
            </a:prstGeom>
            <a:noFill/>
          </p:spPr>
          <p:txBody>
            <a:bodyPr wrap="none" lIns="121899" tIns="60949" rIns="121899" bIns="60949" rtlCol="0">
              <a:spAutoFit/>
            </a:bodyPr>
            <a:lstStyle/>
            <a:p>
              <a:pPr defTabSz="1218987"/>
              <a:r>
                <a:rPr lang="en-US" sz="5300" dirty="0">
                  <a:solidFill>
                    <a:srgbClr val="00B0F0"/>
                  </a:solidFill>
                  <a:latin typeface="Segoe" pitchFamily="34" charset="0"/>
                </a:rPr>
                <a:t>“PaaS”</a:t>
              </a:r>
            </a:p>
          </p:txBody>
        </p:sp>
      </p:grpSp>
      <p:grpSp>
        <p:nvGrpSpPr>
          <p:cNvPr id="7" name="Group 32"/>
          <p:cNvGrpSpPr/>
          <p:nvPr/>
        </p:nvGrpSpPr>
        <p:grpSpPr>
          <a:xfrm>
            <a:off x="-1537" y="2184050"/>
            <a:ext cx="4268740" cy="2862866"/>
            <a:chOff x="7691190" y="2799845"/>
            <a:chExt cx="4268740" cy="2862866"/>
          </a:xfrm>
        </p:grpSpPr>
        <p:grpSp>
          <p:nvGrpSpPr>
            <p:cNvPr id="8" name="Group 33"/>
            <p:cNvGrpSpPr/>
            <p:nvPr/>
          </p:nvGrpSpPr>
          <p:grpSpPr>
            <a:xfrm>
              <a:off x="7691190" y="2799845"/>
              <a:ext cx="4268740" cy="2312455"/>
              <a:chOff x="2869832" y="1794348"/>
              <a:chExt cx="3202389" cy="2312454"/>
            </a:xfrm>
          </p:grpSpPr>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94554" y="1794348"/>
                <a:ext cx="1473972" cy="924344"/>
              </a:xfrm>
              <a:prstGeom prst="rect">
                <a:avLst/>
              </a:prstGeom>
              <a:noFill/>
              <a:ln>
                <a:noFill/>
              </a:ln>
            </p:spPr>
          </p:pic>
          <p:sp>
            <p:nvSpPr>
              <p:cNvPr id="38" name="Rectangle 37"/>
              <p:cNvSpPr/>
              <p:nvPr/>
            </p:nvSpPr>
            <p:spPr>
              <a:xfrm>
                <a:off x="2869832" y="3682070"/>
                <a:ext cx="3202389" cy="424732"/>
              </a:xfrm>
              <a:prstGeom prst="rect">
                <a:avLst/>
              </a:prstGeom>
            </p:spPr>
            <p:txBody>
              <a:bodyPr wrap="square">
                <a:spAutoFit/>
              </a:bodyPr>
              <a:lstStyle/>
              <a:p>
                <a:pPr algn="ctr" defTabSz="1218673">
                  <a:lnSpc>
                    <a:spcPct val="90000"/>
                  </a:lnSpc>
                </a:pPr>
                <a:r>
                  <a:rPr lang="en-US" sz="2400" dirty="0">
                    <a:solidFill>
                      <a:srgbClr val="FFFFFF"/>
                    </a:solidFill>
                    <a:latin typeface="Segoe"/>
                    <a:cs typeface="Segoe"/>
                  </a:rPr>
                  <a:t>Infrastructure-as-a-Service</a:t>
                </a:r>
              </a:p>
            </p:txBody>
          </p:sp>
        </p:grpSp>
        <p:sp>
          <p:nvSpPr>
            <p:cNvPr id="35" name="TextBox 34"/>
            <p:cNvSpPr txBox="1"/>
            <p:nvPr/>
          </p:nvSpPr>
          <p:spPr>
            <a:xfrm>
              <a:off x="7921329" y="4970236"/>
              <a:ext cx="3487358" cy="692475"/>
            </a:xfrm>
            <a:prstGeom prst="rect">
              <a:avLst/>
            </a:prstGeom>
            <a:noFill/>
            <a:ln>
              <a:noFill/>
            </a:ln>
            <a:effectLst>
              <a:reflection stA="50000" endPos="32000" dist="63500" dir="5400000" sy="-100000" algn="bl" rotWithShape="0"/>
            </a:effectLst>
          </p:spPr>
          <p:txBody>
            <a:bodyPr wrap="square" lIns="121899" tIns="60949" rIns="121899" bIns="60949" rtlCol="0">
              <a:spAutoFit/>
            </a:bodyPr>
            <a:lstStyle/>
            <a:p>
              <a:pPr algn="ctr" defTabSz="1218987"/>
              <a:r>
                <a:rPr lang="en-US" sz="3700" dirty="0">
                  <a:solidFill>
                    <a:srgbClr val="292929"/>
                  </a:solidFill>
                  <a:latin typeface="Segoe"/>
                  <a:cs typeface="Segoe"/>
                </a:rPr>
                <a:t>host</a:t>
              </a:r>
            </a:p>
          </p:txBody>
        </p:sp>
        <p:sp>
          <p:nvSpPr>
            <p:cNvPr id="36" name="TextBox 35"/>
            <p:cNvSpPr txBox="1"/>
            <p:nvPr/>
          </p:nvSpPr>
          <p:spPr>
            <a:xfrm>
              <a:off x="8719281" y="3952865"/>
              <a:ext cx="2097648" cy="938696"/>
            </a:xfrm>
            <a:prstGeom prst="rect">
              <a:avLst/>
            </a:prstGeom>
            <a:noFill/>
          </p:spPr>
          <p:txBody>
            <a:bodyPr wrap="none" lIns="121899" tIns="60949" rIns="121899" bIns="60949" rtlCol="0">
              <a:spAutoFit/>
            </a:bodyPr>
            <a:lstStyle/>
            <a:p>
              <a:pPr defTabSz="1218987"/>
              <a:r>
                <a:rPr lang="en-US" sz="5300" dirty="0">
                  <a:solidFill>
                    <a:srgbClr val="00B0F0"/>
                  </a:solidFill>
                  <a:latin typeface="Segoe" pitchFamily="34" charset="0"/>
                </a:rPr>
                <a:t>“IaaS”</a:t>
              </a:r>
            </a:p>
          </p:txBody>
        </p:sp>
      </p:grpSp>
    </p:spTree>
    <p:extLst>
      <p:ext uri="{BB962C8B-B14F-4D97-AF65-F5344CB8AC3E}">
        <p14:creationId xmlns:p14="http://schemas.microsoft.com/office/powerpoint/2010/main" val="102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68F5-EBF9-489A-8F10-D5AD755366C6}"/>
              </a:ext>
            </a:extLst>
          </p:cNvPr>
          <p:cNvSpPr>
            <a:spLocks noGrp="1"/>
          </p:cNvSpPr>
          <p:nvPr>
            <p:ph type="title"/>
          </p:nvPr>
        </p:nvSpPr>
        <p:spPr>
          <a:xfrm>
            <a:off x="1143001" y="310174"/>
            <a:ext cx="9905998" cy="1050715"/>
          </a:xfrm>
        </p:spPr>
        <p:txBody>
          <a:bodyPr/>
          <a:lstStyle/>
          <a:p>
            <a:r>
              <a:rPr lang="en-US" dirty="0"/>
              <a:t>.NET Framework </a:t>
            </a:r>
            <a:endParaRPr lang="en-IN" dirty="0"/>
          </a:p>
        </p:txBody>
      </p:sp>
      <p:pic>
        <p:nvPicPr>
          <p:cNvPr id="6" name="Content Placeholder 5">
            <a:extLst>
              <a:ext uri="{FF2B5EF4-FFF2-40B4-BE49-F238E27FC236}">
                <a16:creationId xmlns:a16="http://schemas.microsoft.com/office/drawing/2014/main" id="{62B25B2C-C8BA-4F78-9062-FA867C030502}"/>
              </a:ext>
            </a:extLst>
          </p:cNvPr>
          <p:cNvPicPr>
            <a:picLocks noGrp="1" noChangeAspect="1"/>
          </p:cNvPicPr>
          <p:nvPr>
            <p:ph idx="1"/>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2399" t="13039" r="1427" b="4855"/>
          <a:stretch/>
        </p:blipFill>
        <p:spPr>
          <a:xfrm>
            <a:off x="1532977" y="1412116"/>
            <a:ext cx="9126046" cy="51357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62068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184E18-A947-4FE6-8214-221D1B616084}"/>
              </a:ext>
            </a:extLst>
          </p:cNvPr>
          <p:cNvSpPr>
            <a:spLocks noGrp="1"/>
          </p:cNvSpPr>
          <p:nvPr>
            <p:ph type="title"/>
          </p:nvPr>
        </p:nvSpPr>
        <p:spPr/>
        <p:txBody>
          <a:bodyPr/>
          <a:lstStyle/>
          <a:p>
            <a:r>
              <a:rPr lang="en-US" dirty="0"/>
              <a:t>Version History</a:t>
            </a:r>
            <a:endParaRPr lang="en-IN" dirty="0"/>
          </a:p>
        </p:txBody>
      </p:sp>
      <p:graphicFrame>
        <p:nvGraphicFramePr>
          <p:cNvPr id="5" name="Table 4">
            <a:extLst>
              <a:ext uri="{FF2B5EF4-FFF2-40B4-BE49-F238E27FC236}">
                <a16:creationId xmlns:a16="http://schemas.microsoft.com/office/drawing/2014/main" id="{F723F7F2-2329-42EE-A443-D6B89E7F5608}"/>
              </a:ext>
            </a:extLst>
          </p:cNvPr>
          <p:cNvGraphicFramePr>
            <a:graphicFrameLocks noGrp="1"/>
          </p:cNvGraphicFramePr>
          <p:nvPr>
            <p:extLst>
              <p:ext uri="{D42A27DB-BD31-4B8C-83A1-F6EECF244321}">
                <p14:modId xmlns:p14="http://schemas.microsoft.com/office/powerpoint/2010/main" val="2692128523"/>
              </p:ext>
            </p:extLst>
          </p:nvPr>
        </p:nvGraphicFramePr>
        <p:xfrm>
          <a:off x="694586" y="1756846"/>
          <a:ext cx="1750902" cy="3705226"/>
        </p:xfrm>
        <a:graphic>
          <a:graphicData uri="http://schemas.openxmlformats.org/drawingml/2006/table">
            <a:tbl>
              <a:tblPr>
                <a:tableStyleId>{69C7853C-536D-4A76-A0AE-DD22124D55A5}</a:tableStyleId>
              </a:tblPr>
              <a:tblGrid>
                <a:gridCol w="910930">
                  <a:extLst>
                    <a:ext uri="{9D8B030D-6E8A-4147-A177-3AD203B41FA5}">
                      <a16:colId xmlns:a16="http://schemas.microsoft.com/office/drawing/2014/main" val="465751481"/>
                    </a:ext>
                  </a:extLst>
                </a:gridCol>
                <a:gridCol w="839972">
                  <a:extLst>
                    <a:ext uri="{9D8B030D-6E8A-4147-A177-3AD203B41FA5}">
                      <a16:colId xmlns:a16="http://schemas.microsoft.com/office/drawing/2014/main" val="3479453942"/>
                    </a:ext>
                  </a:extLst>
                </a:gridCol>
              </a:tblGrid>
              <a:tr h="563429">
                <a:tc>
                  <a:txBody>
                    <a:bodyPr/>
                    <a:lstStyle/>
                    <a:p>
                      <a:r>
                        <a:rPr lang="en-IN" sz="1600" dirty="0">
                          <a:effectLst/>
                        </a:rPr>
                        <a:t>ASP.NET Version </a:t>
                      </a:r>
                    </a:p>
                  </a:txBody>
                  <a:tcPr marL="12327" marR="12327" marT="6163" marB="6163" anchor="ctr" anchorCtr="1"/>
                </a:tc>
                <a:tc>
                  <a:txBody>
                    <a:bodyPr/>
                    <a:lstStyle/>
                    <a:p>
                      <a:r>
                        <a:rPr lang="en-US" sz="1600" dirty="0"/>
                        <a:t>VS</a:t>
                      </a:r>
                      <a:endParaRPr lang="en-IN" sz="1600" dirty="0">
                        <a:effectLst/>
                      </a:endParaRPr>
                    </a:p>
                  </a:txBody>
                  <a:tcPr marL="12327" marR="12327" marT="6163" marB="6163" anchor="ctr" anchorCtr="1"/>
                </a:tc>
                <a:extLst>
                  <a:ext uri="{0D108BD9-81ED-4DB2-BD59-A6C34878D82A}">
                    <a16:rowId xmlns:a16="http://schemas.microsoft.com/office/drawing/2014/main" val="3901772274"/>
                  </a:ext>
                </a:extLst>
              </a:tr>
              <a:tr h="513942">
                <a:tc>
                  <a:txBody>
                    <a:bodyPr/>
                    <a:lstStyle/>
                    <a:p>
                      <a:r>
                        <a:rPr lang="en-US" sz="1600" dirty="0">
                          <a:effectLst/>
                        </a:rPr>
                        <a:t>1.0 </a:t>
                      </a:r>
                    </a:p>
                  </a:txBody>
                  <a:tcPr marL="12327" marR="12327" marT="6163" marB="6163" anchor="ctr" anchorCtr="1"/>
                </a:tc>
                <a:tc>
                  <a:txBody>
                    <a:bodyPr/>
                    <a:lstStyle/>
                    <a:p>
                      <a:r>
                        <a:rPr lang="en-US" sz="1600" dirty="0"/>
                        <a:t>2002</a:t>
                      </a:r>
                    </a:p>
                  </a:txBody>
                  <a:tcPr marL="12327" marR="12327" marT="6163" marB="6163" anchor="ctr" anchorCtr="1"/>
                </a:tc>
                <a:extLst>
                  <a:ext uri="{0D108BD9-81ED-4DB2-BD59-A6C34878D82A}">
                    <a16:rowId xmlns:a16="http://schemas.microsoft.com/office/drawing/2014/main" val="648205108"/>
                  </a:ext>
                </a:extLst>
              </a:tr>
              <a:tr h="305587">
                <a:tc>
                  <a:txBody>
                    <a:bodyPr/>
                    <a:lstStyle/>
                    <a:p>
                      <a:r>
                        <a:rPr lang="en-US" sz="1600" dirty="0">
                          <a:effectLst/>
                        </a:rPr>
                        <a:t>1.1 </a:t>
                      </a:r>
                    </a:p>
                  </a:txBody>
                  <a:tcPr marL="12327" marR="12327" marT="6163" marB="6163" anchor="ctr" anchorCtr="1"/>
                </a:tc>
                <a:tc>
                  <a:txBody>
                    <a:bodyPr/>
                    <a:lstStyle/>
                    <a:p>
                      <a:r>
                        <a:rPr lang="en-US" sz="1600" dirty="0"/>
                        <a:t>2003</a:t>
                      </a:r>
                    </a:p>
                  </a:txBody>
                  <a:tcPr marL="12327" marR="12327" marT="6163" marB="6163" anchor="ctr" anchorCtr="1"/>
                </a:tc>
                <a:extLst>
                  <a:ext uri="{0D108BD9-81ED-4DB2-BD59-A6C34878D82A}">
                    <a16:rowId xmlns:a16="http://schemas.microsoft.com/office/drawing/2014/main" val="4232088007"/>
                  </a:ext>
                </a:extLst>
              </a:tr>
              <a:tr h="686247">
                <a:tc>
                  <a:txBody>
                    <a:bodyPr/>
                    <a:lstStyle/>
                    <a:p>
                      <a:r>
                        <a:rPr lang="en-US" sz="1600" dirty="0">
                          <a:effectLst/>
                        </a:rPr>
                        <a:t>2.0 </a:t>
                      </a:r>
                    </a:p>
                  </a:txBody>
                  <a:tcPr marL="12327" marR="12327" marT="6163" marB="6163" anchor="ctr" anchorCtr="1"/>
                </a:tc>
                <a:tc>
                  <a:txBody>
                    <a:bodyPr/>
                    <a:lstStyle/>
                    <a:p>
                      <a:r>
                        <a:rPr lang="en-US" sz="1600" dirty="0"/>
                        <a:t>2005</a:t>
                      </a:r>
                    </a:p>
                  </a:txBody>
                  <a:tcPr marL="12327" marR="12327" marT="6163" marB="6163" anchor="ctr" anchorCtr="1"/>
                </a:tc>
                <a:extLst>
                  <a:ext uri="{0D108BD9-81ED-4DB2-BD59-A6C34878D82A}">
                    <a16:rowId xmlns:a16="http://schemas.microsoft.com/office/drawing/2014/main" val="1077906449"/>
                  </a:ext>
                </a:extLst>
              </a:tr>
              <a:tr h="388929">
                <a:tc>
                  <a:txBody>
                    <a:bodyPr/>
                    <a:lstStyle/>
                    <a:p>
                      <a:r>
                        <a:rPr lang="en-US" sz="1600" dirty="0">
                          <a:effectLst/>
                        </a:rPr>
                        <a:t>3.5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2008</a:t>
                      </a:r>
                      <a:endParaRPr lang="en-US" sz="1600" b="1" dirty="0"/>
                    </a:p>
                  </a:txBody>
                  <a:tcPr marL="12327" marR="12327" marT="6163" marB="6163" anchor="ctr" anchorCtr="1"/>
                </a:tc>
                <a:extLst>
                  <a:ext uri="{0D108BD9-81ED-4DB2-BD59-A6C34878D82A}">
                    <a16:rowId xmlns:a16="http://schemas.microsoft.com/office/drawing/2014/main" val="2908631069"/>
                  </a:ext>
                </a:extLst>
              </a:tr>
              <a:tr h="305587">
                <a:tc>
                  <a:txBody>
                    <a:bodyPr/>
                    <a:lstStyle/>
                    <a:p>
                      <a:r>
                        <a:rPr lang="en-US" sz="1600" dirty="0">
                          <a:effectLst/>
                        </a:rPr>
                        <a:t>4.0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2010</a:t>
                      </a:r>
                    </a:p>
                  </a:txBody>
                  <a:tcPr marL="12327" marR="12327" marT="6163" marB="6163" anchor="ctr" anchorCtr="1"/>
                </a:tc>
                <a:extLst>
                  <a:ext uri="{0D108BD9-81ED-4DB2-BD59-A6C34878D82A}">
                    <a16:rowId xmlns:a16="http://schemas.microsoft.com/office/drawing/2014/main" val="3387832429"/>
                  </a:ext>
                </a:extLst>
              </a:tr>
              <a:tr h="305587">
                <a:tc>
                  <a:txBody>
                    <a:bodyPr/>
                    <a:lstStyle/>
                    <a:p>
                      <a:r>
                        <a:rPr lang="en-US" sz="1600" dirty="0">
                          <a:effectLst/>
                        </a:rPr>
                        <a:t>4.5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2012</a:t>
                      </a:r>
                    </a:p>
                  </a:txBody>
                  <a:tcPr marL="12327" marR="12327" marT="6163" marB="6163" anchor="ctr" anchorCtr="1"/>
                </a:tc>
                <a:extLst>
                  <a:ext uri="{0D108BD9-81ED-4DB2-BD59-A6C34878D82A}">
                    <a16:rowId xmlns:a16="http://schemas.microsoft.com/office/drawing/2014/main" val="1713779027"/>
                  </a:ext>
                </a:extLst>
              </a:tr>
              <a:tr h="347258">
                <a:tc>
                  <a:txBody>
                    <a:bodyPr/>
                    <a:lstStyle/>
                    <a:p>
                      <a:r>
                        <a:rPr lang="en-US" sz="1600" dirty="0">
                          <a:effectLst/>
                        </a:rPr>
                        <a:t>4.5.1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2013</a:t>
                      </a:r>
                    </a:p>
                  </a:txBody>
                  <a:tcPr marL="12327" marR="12327" marT="6163" marB="6163" anchor="ctr" anchorCtr="1"/>
                </a:tc>
                <a:extLst>
                  <a:ext uri="{0D108BD9-81ED-4DB2-BD59-A6C34878D82A}">
                    <a16:rowId xmlns:a16="http://schemas.microsoft.com/office/drawing/2014/main" val="1210010532"/>
                  </a:ext>
                </a:extLst>
              </a:tr>
              <a:tr h="288660">
                <a:tc>
                  <a:txBody>
                    <a:bodyPr/>
                    <a:lstStyle/>
                    <a:p>
                      <a:r>
                        <a:rPr lang="en-US" sz="1600" dirty="0">
                          <a:effectLst/>
                        </a:rPr>
                        <a:t>4.6 </a:t>
                      </a:r>
                    </a:p>
                  </a:txBody>
                  <a:tcPr marL="12327" marR="12327" marT="6163" marB="6163"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2015</a:t>
                      </a:r>
                      <a:endParaRPr lang="en-US" sz="1600" b="1" dirty="0"/>
                    </a:p>
                  </a:txBody>
                  <a:tcPr marL="12327" marR="12327" marT="6163" marB="6163" anchor="ctr" anchorCtr="1"/>
                </a:tc>
                <a:extLst>
                  <a:ext uri="{0D108BD9-81ED-4DB2-BD59-A6C34878D82A}">
                    <a16:rowId xmlns:a16="http://schemas.microsoft.com/office/drawing/2014/main" val="3971226586"/>
                  </a:ext>
                </a:extLst>
              </a:tr>
            </a:tbl>
          </a:graphicData>
        </a:graphic>
      </p:graphicFrame>
      <p:pic>
        <p:nvPicPr>
          <p:cNvPr id="3" name="Picture 2">
            <a:extLst>
              <a:ext uri="{FF2B5EF4-FFF2-40B4-BE49-F238E27FC236}">
                <a16:creationId xmlns:a16="http://schemas.microsoft.com/office/drawing/2014/main" id="{8F51AB03-48D5-4D32-82F7-B7225D688BFF}"/>
              </a:ext>
            </a:extLst>
          </p:cNvPr>
          <p:cNvPicPr>
            <a:picLocks noChangeAspect="1"/>
          </p:cNvPicPr>
          <p:nvPr/>
        </p:nvPicPr>
        <p:blipFill>
          <a:blip r:embed="rId2">
            <a:duotone>
              <a:schemeClr val="accent2">
                <a:shade val="45000"/>
                <a:satMod val="135000"/>
              </a:schemeClr>
              <a:prstClr val="white"/>
            </a:duotone>
          </a:blip>
          <a:stretch>
            <a:fillRect/>
          </a:stretch>
        </p:blipFill>
        <p:spPr>
          <a:xfrm>
            <a:off x="2845538" y="1756846"/>
            <a:ext cx="8648700" cy="3705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8336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704088"/>
            <a:ext cx="8229600" cy="819912"/>
          </a:xfrm>
        </p:spPr>
        <p:txBody>
          <a:bodyPr>
            <a:normAutofit/>
          </a:bodyPr>
          <a:lstStyle/>
          <a:p>
            <a:pPr eaLnBrk="1" hangingPunct="1"/>
            <a:r>
              <a:rPr lang="en-US" dirty="0"/>
              <a:t>Brief History</a:t>
            </a:r>
          </a:p>
        </p:txBody>
      </p:sp>
      <p:sp>
        <p:nvSpPr>
          <p:cNvPr id="38915" name="Rectangle 3"/>
          <p:cNvSpPr>
            <a:spLocks noGrp="1" noChangeArrowheads="1"/>
          </p:cNvSpPr>
          <p:nvPr>
            <p:ph idx="1"/>
          </p:nvPr>
        </p:nvSpPr>
        <p:spPr>
          <a:xfrm>
            <a:off x="2057400" y="1600200"/>
            <a:ext cx="8229600" cy="4800600"/>
          </a:xfrm>
        </p:spPr>
        <p:txBody>
          <a:bodyPr>
            <a:noAutofit/>
          </a:bodyPr>
          <a:lstStyle/>
          <a:p>
            <a:pPr eaLnBrk="1" hangingPunct="1">
              <a:lnSpc>
                <a:spcPct val="80000"/>
              </a:lnSpc>
            </a:pPr>
            <a:r>
              <a:rPr lang="en-US" sz="2000" dirty="0"/>
              <a:t>GUI in 1980 by Xerox PARC Laboratory.</a:t>
            </a:r>
          </a:p>
          <a:p>
            <a:pPr eaLnBrk="1" hangingPunct="1">
              <a:lnSpc>
                <a:spcPct val="80000"/>
              </a:lnSpc>
            </a:pPr>
            <a:r>
              <a:rPr lang="en-US" sz="2000" dirty="0"/>
              <a:t>GUI by MS was Windows 1.0 1985</a:t>
            </a:r>
          </a:p>
          <a:p>
            <a:pPr eaLnBrk="1" hangingPunct="1">
              <a:lnSpc>
                <a:spcPct val="80000"/>
              </a:lnSpc>
            </a:pPr>
            <a:r>
              <a:rPr lang="en-US" sz="2000" dirty="0"/>
              <a:t>Windows 3.0 in 1990</a:t>
            </a:r>
          </a:p>
          <a:p>
            <a:pPr lvl="1" eaLnBrk="1" hangingPunct="1">
              <a:lnSpc>
                <a:spcPct val="80000"/>
              </a:lnSpc>
            </a:pPr>
            <a:r>
              <a:rPr lang="en-US" sz="1800" dirty="0"/>
              <a:t>Two DLLs ; User , GDI</a:t>
            </a:r>
          </a:p>
          <a:p>
            <a:pPr>
              <a:lnSpc>
                <a:spcPct val="80000"/>
              </a:lnSpc>
            </a:pPr>
            <a:r>
              <a:rPr lang="en-US" sz="2000" dirty="0"/>
              <a:t>VB ver. 1.0 in 1991; Ruby GUI built upon win DLLs- User , GDI</a:t>
            </a:r>
          </a:p>
          <a:p>
            <a:pPr eaLnBrk="1" hangingPunct="1">
              <a:lnSpc>
                <a:spcPct val="80000"/>
              </a:lnSpc>
            </a:pPr>
            <a:r>
              <a:rPr lang="en-US" sz="2000" dirty="0"/>
              <a:t> Replacement for Ruby; code named form3 , later used for browser space due to various reasons; renamed as Trident shipped as mshtml.dll; html specific engine.</a:t>
            </a:r>
          </a:p>
          <a:p>
            <a:pPr eaLnBrk="1" hangingPunct="1">
              <a:lnSpc>
                <a:spcPct val="80000"/>
              </a:lnSpc>
            </a:pPr>
            <a:r>
              <a:rPr lang="en-US" sz="2000" dirty="0"/>
              <a:t>Managed code ; java in 1994 by sun micro system exposed to notion of virtual machine next seven years was on managed code.</a:t>
            </a:r>
          </a:p>
          <a:p>
            <a:pPr lvl="1" eaLnBrk="1" hangingPunct="1">
              <a:lnSpc>
                <a:spcPct val="80000"/>
              </a:lnSpc>
            </a:pPr>
            <a:r>
              <a:rPr lang="en-US" sz="1800" dirty="0"/>
              <a:t>Ms DOTNET platform user32 &amp; GDI+</a:t>
            </a:r>
          </a:p>
          <a:p>
            <a:pPr lvl="1" eaLnBrk="1" hangingPunct="1">
              <a:lnSpc>
                <a:spcPct val="80000"/>
              </a:lnSpc>
            </a:pPr>
            <a:r>
              <a:rPr lang="en-US" sz="1800" dirty="0"/>
              <a:t>Replacement for Ruby</a:t>
            </a:r>
          </a:p>
          <a:p>
            <a:pPr eaLnBrk="1" hangingPunct="1">
              <a:lnSpc>
                <a:spcPct val="80000"/>
              </a:lnSpc>
            </a:pPr>
            <a:r>
              <a:rPr lang="en-US" sz="2000" dirty="0"/>
              <a:t>Graphics had evolved with DirectX in 1995.</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A9132-2273-E287-39F1-DEB98BF2A532}"/>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9EB20D28-2C75-A8BD-8CBD-90B3481CB84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3691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318A4E-6C4E-F3C9-233F-B89419B4E608}"/>
              </a:ext>
            </a:extLst>
          </p:cNvPr>
          <p:cNvSpPr/>
          <p:nvPr/>
        </p:nvSpPr>
        <p:spPr>
          <a:xfrm>
            <a:off x="346228" y="1882065"/>
            <a:ext cx="2183907"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Single Tier(app.exe)</a:t>
            </a:r>
            <a:endParaRPr lang="en-IN" dirty="0"/>
          </a:p>
        </p:txBody>
      </p:sp>
      <p:sp>
        <p:nvSpPr>
          <p:cNvPr id="2" name="Title 1">
            <a:extLst>
              <a:ext uri="{FF2B5EF4-FFF2-40B4-BE49-F238E27FC236}">
                <a16:creationId xmlns:a16="http://schemas.microsoft.com/office/drawing/2014/main" id="{41F2D4C4-BCA5-5DB2-30D9-04B679F7F80D}"/>
              </a:ext>
            </a:extLst>
          </p:cNvPr>
          <p:cNvSpPr>
            <a:spLocks noGrp="1"/>
          </p:cNvSpPr>
          <p:nvPr>
            <p:ph type="title"/>
          </p:nvPr>
        </p:nvSpPr>
        <p:spPr>
          <a:xfrm>
            <a:off x="904784" y="-69663"/>
            <a:ext cx="10515600" cy="1325563"/>
          </a:xfrm>
        </p:spPr>
        <p:txBody>
          <a:bodyPr/>
          <a:lstStyle/>
          <a:p>
            <a:r>
              <a:rPr lang="en-US" dirty="0"/>
              <a:t>Layer=&gt; Logical ; Tier=&gt; Physical</a:t>
            </a:r>
            <a:endParaRPr lang="en-IN" dirty="0"/>
          </a:p>
        </p:txBody>
      </p:sp>
      <p:sp>
        <p:nvSpPr>
          <p:cNvPr id="4" name="Rectangle 3">
            <a:extLst>
              <a:ext uri="{FF2B5EF4-FFF2-40B4-BE49-F238E27FC236}">
                <a16:creationId xmlns:a16="http://schemas.microsoft.com/office/drawing/2014/main" id="{AC6C51B9-326D-15B2-0520-D243DD0E8FD5}"/>
              </a:ext>
            </a:extLst>
          </p:cNvPr>
          <p:cNvSpPr/>
          <p:nvPr/>
        </p:nvSpPr>
        <p:spPr>
          <a:xfrm>
            <a:off x="630315" y="2618912"/>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5" name="Rectangle 4">
            <a:extLst>
              <a:ext uri="{FF2B5EF4-FFF2-40B4-BE49-F238E27FC236}">
                <a16:creationId xmlns:a16="http://schemas.microsoft.com/office/drawing/2014/main" id="{00E0F90F-1878-5988-C619-AA6E13A26F5D}"/>
              </a:ext>
            </a:extLst>
          </p:cNvPr>
          <p:cNvSpPr/>
          <p:nvPr/>
        </p:nvSpPr>
        <p:spPr>
          <a:xfrm>
            <a:off x="630315" y="3251446"/>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t>
            </a:r>
            <a:endParaRPr lang="en-IN" dirty="0"/>
          </a:p>
        </p:txBody>
      </p:sp>
      <p:sp>
        <p:nvSpPr>
          <p:cNvPr id="6" name="Rectangle 5">
            <a:extLst>
              <a:ext uri="{FF2B5EF4-FFF2-40B4-BE49-F238E27FC236}">
                <a16:creationId xmlns:a16="http://schemas.microsoft.com/office/drawing/2014/main" id="{A600B853-6FC8-E2EE-BE81-58639C5CEBAD}"/>
              </a:ext>
            </a:extLst>
          </p:cNvPr>
          <p:cNvSpPr/>
          <p:nvPr/>
        </p:nvSpPr>
        <p:spPr>
          <a:xfrm>
            <a:off x="630315" y="3883981"/>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a:t>
            </a:r>
            <a:endParaRPr lang="en-IN" dirty="0"/>
          </a:p>
        </p:txBody>
      </p:sp>
      <p:sp>
        <p:nvSpPr>
          <p:cNvPr id="8" name="Rectangle 7">
            <a:extLst>
              <a:ext uri="{FF2B5EF4-FFF2-40B4-BE49-F238E27FC236}">
                <a16:creationId xmlns:a16="http://schemas.microsoft.com/office/drawing/2014/main" id="{1AF2B522-391B-20CE-97D9-6D60626F1811}"/>
              </a:ext>
            </a:extLst>
          </p:cNvPr>
          <p:cNvSpPr/>
          <p:nvPr/>
        </p:nvSpPr>
        <p:spPr>
          <a:xfrm>
            <a:off x="4719961" y="1882065"/>
            <a:ext cx="258340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Two Tier(app.exe + </a:t>
            </a:r>
            <a:r>
              <a:rPr lang="en-US" dirty="0" err="1"/>
              <a:t>product.dbf</a:t>
            </a:r>
            <a:r>
              <a:rPr lang="en-US" dirty="0"/>
              <a:t>)</a:t>
            </a:r>
            <a:endParaRPr lang="en-IN" dirty="0"/>
          </a:p>
        </p:txBody>
      </p:sp>
      <p:sp>
        <p:nvSpPr>
          <p:cNvPr id="9" name="Rectangle 8">
            <a:extLst>
              <a:ext uri="{FF2B5EF4-FFF2-40B4-BE49-F238E27FC236}">
                <a16:creationId xmlns:a16="http://schemas.microsoft.com/office/drawing/2014/main" id="{A39534FB-AB35-9DB6-AC2A-EB6EB81BCA5F}"/>
              </a:ext>
            </a:extLst>
          </p:cNvPr>
          <p:cNvSpPr/>
          <p:nvPr/>
        </p:nvSpPr>
        <p:spPr>
          <a:xfrm>
            <a:off x="5004048" y="2483527"/>
            <a:ext cx="159798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10" name="Rectangle 9">
            <a:extLst>
              <a:ext uri="{FF2B5EF4-FFF2-40B4-BE49-F238E27FC236}">
                <a16:creationId xmlns:a16="http://schemas.microsoft.com/office/drawing/2014/main" id="{DD9D8F1C-E1CA-6092-5BCA-C0D6BABBB00E}"/>
              </a:ext>
            </a:extLst>
          </p:cNvPr>
          <p:cNvSpPr/>
          <p:nvPr/>
        </p:nvSpPr>
        <p:spPr>
          <a:xfrm>
            <a:off x="6162584" y="2702141"/>
            <a:ext cx="994298" cy="5060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BL</a:t>
            </a:r>
            <a:endParaRPr lang="en-IN" dirty="0"/>
          </a:p>
        </p:txBody>
      </p:sp>
      <p:sp>
        <p:nvSpPr>
          <p:cNvPr id="11" name="Rectangle 10">
            <a:extLst>
              <a:ext uri="{FF2B5EF4-FFF2-40B4-BE49-F238E27FC236}">
                <a16:creationId xmlns:a16="http://schemas.microsoft.com/office/drawing/2014/main" id="{E6049794-FF9B-0CE8-0DF0-1B82AF82E216}"/>
              </a:ext>
            </a:extLst>
          </p:cNvPr>
          <p:cNvSpPr/>
          <p:nvPr/>
        </p:nvSpPr>
        <p:spPr>
          <a:xfrm>
            <a:off x="4924149" y="4028244"/>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12" name="Rectangle 11">
            <a:extLst>
              <a:ext uri="{FF2B5EF4-FFF2-40B4-BE49-F238E27FC236}">
                <a16:creationId xmlns:a16="http://schemas.microsoft.com/office/drawing/2014/main" id="{67F831D6-7771-88A6-12FD-5D889D084D2E}"/>
              </a:ext>
            </a:extLst>
          </p:cNvPr>
          <p:cNvSpPr/>
          <p:nvPr/>
        </p:nvSpPr>
        <p:spPr>
          <a:xfrm>
            <a:off x="4418121" y="3663751"/>
            <a:ext cx="994298"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a:t>
            </a:r>
            <a:endParaRPr lang="en-IN" dirty="0"/>
          </a:p>
        </p:txBody>
      </p:sp>
      <p:sp>
        <p:nvSpPr>
          <p:cNvPr id="13" name="Rectangle 12">
            <a:extLst>
              <a:ext uri="{FF2B5EF4-FFF2-40B4-BE49-F238E27FC236}">
                <a16:creationId xmlns:a16="http://schemas.microsoft.com/office/drawing/2014/main" id="{A39A5298-1BE8-0A8D-10AE-F956A66A4092}"/>
              </a:ext>
            </a:extLst>
          </p:cNvPr>
          <p:cNvSpPr/>
          <p:nvPr/>
        </p:nvSpPr>
        <p:spPr>
          <a:xfrm>
            <a:off x="9099611" y="1882065"/>
            <a:ext cx="258340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Three Tier(app.exe + </a:t>
            </a:r>
            <a:r>
              <a:rPr lang="en-US" dirty="0" err="1"/>
              <a:t>dll</a:t>
            </a:r>
            <a:r>
              <a:rPr lang="en-US" dirty="0"/>
              <a:t>(s) + </a:t>
            </a:r>
            <a:r>
              <a:rPr lang="en-US" dirty="0" err="1"/>
              <a:t>product.dbf</a:t>
            </a:r>
            <a:r>
              <a:rPr lang="en-US" dirty="0"/>
              <a:t>)</a:t>
            </a:r>
            <a:endParaRPr lang="en-IN" dirty="0"/>
          </a:p>
        </p:txBody>
      </p:sp>
      <p:sp>
        <p:nvSpPr>
          <p:cNvPr id="14" name="Rectangle 13">
            <a:extLst>
              <a:ext uri="{FF2B5EF4-FFF2-40B4-BE49-F238E27FC236}">
                <a16:creationId xmlns:a16="http://schemas.microsoft.com/office/drawing/2014/main" id="{4CB0ED1A-A243-A6CD-77EC-CC29E32F92F5}"/>
              </a:ext>
            </a:extLst>
          </p:cNvPr>
          <p:cNvSpPr/>
          <p:nvPr/>
        </p:nvSpPr>
        <p:spPr>
          <a:xfrm>
            <a:off x="9383698" y="2483527"/>
            <a:ext cx="197084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16" name="Rectangle 15">
            <a:extLst>
              <a:ext uri="{FF2B5EF4-FFF2-40B4-BE49-F238E27FC236}">
                <a16:creationId xmlns:a16="http://schemas.microsoft.com/office/drawing/2014/main" id="{AB0B0E76-3524-AF61-8B81-4482DE1C7F2A}"/>
              </a:ext>
            </a:extLst>
          </p:cNvPr>
          <p:cNvSpPr/>
          <p:nvPr/>
        </p:nvSpPr>
        <p:spPr>
          <a:xfrm>
            <a:off x="9383697" y="4028244"/>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17" name="Rectangle 16">
            <a:extLst>
              <a:ext uri="{FF2B5EF4-FFF2-40B4-BE49-F238E27FC236}">
                <a16:creationId xmlns:a16="http://schemas.microsoft.com/office/drawing/2014/main" id="{4B6AA30A-4346-06A5-6233-E8F5B8FE2959}"/>
              </a:ext>
            </a:extLst>
          </p:cNvPr>
          <p:cNvSpPr/>
          <p:nvPr/>
        </p:nvSpPr>
        <p:spPr>
          <a:xfrm>
            <a:off x="9383697" y="3213464"/>
            <a:ext cx="1970841"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BL(DLL(s))</a:t>
            </a:r>
            <a:endParaRPr lang="en-IN" dirty="0"/>
          </a:p>
        </p:txBody>
      </p:sp>
      <p:sp>
        <p:nvSpPr>
          <p:cNvPr id="18" name="Arrow: Right 17">
            <a:extLst>
              <a:ext uri="{FF2B5EF4-FFF2-40B4-BE49-F238E27FC236}">
                <a16:creationId xmlns:a16="http://schemas.microsoft.com/office/drawing/2014/main" id="{29C801F0-919F-31B8-C6BA-9354A817D094}"/>
              </a:ext>
            </a:extLst>
          </p:cNvPr>
          <p:cNvSpPr/>
          <p:nvPr/>
        </p:nvSpPr>
        <p:spPr>
          <a:xfrm>
            <a:off x="2728404" y="2678835"/>
            <a:ext cx="1491448" cy="82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DBMS</a:t>
            </a:r>
            <a:endParaRPr lang="en-IN" dirty="0"/>
          </a:p>
        </p:txBody>
      </p:sp>
      <p:sp>
        <p:nvSpPr>
          <p:cNvPr id="19" name="Arrow: Right 18">
            <a:extLst>
              <a:ext uri="{FF2B5EF4-FFF2-40B4-BE49-F238E27FC236}">
                <a16:creationId xmlns:a16="http://schemas.microsoft.com/office/drawing/2014/main" id="{5D19F141-9398-E0AA-7C14-6782D0BFC4A8}"/>
              </a:ext>
            </a:extLst>
          </p:cNvPr>
          <p:cNvSpPr/>
          <p:nvPr/>
        </p:nvSpPr>
        <p:spPr>
          <a:xfrm>
            <a:off x="7389181" y="2712127"/>
            <a:ext cx="1624612" cy="82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EXE</a:t>
            </a:r>
            <a:endParaRPr lang="en-IN" dirty="0"/>
          </a:p>
        </p:txBody>
      </p:sp>
      <p:sp>
        <p:nvSpPr>
          <p:cNvPr id="20" name="TextBox 19">
            <a:extLst>
              <a:ext uri="{FF2B5EF4-FFF2-40B4-BE49-F238E27FC236}">
                <a16:creationId xmlns:a16="http://schemas.microsoft.com/office/drawing/2014/main" id="{E880BC7F-F24F-5554-67F1-D9D2D7139FBA}"/>
              </a:ext>
            </a:extLst>
          </p:cNvPr>
          <p:cNvSpPr txBox="1"/>
          <p:nvPr/>
        </p:nvSpPr>
        <p:spPr>
          <a:xfrm>
            <a:off x="531922" y="1413369"/>
            <a:ext cx="1577676" cy="369332"/>
          </a:xfrm>
          <a:prstGeom prst="rect">
            <a:avLst/>
          </a:prstGeom>
          <a:noFill/>
        </p:spPr>
        <p:txBody>
          <a:bodyPr wrap="none" rtlCol="0">
            <a:spAutoFit/>
          </a:bodyPr>
          <a:lstStyle/>
          <a:p>
            <a:r>
              <a:rPr lang="en-US" dirty="0"/>
              <a:t>CLI=&gt; DOS App</a:t>
            </a:r>
            <a:endParaRPr lang="en-IN" dirty="0"/>
          </a:p>
        </p:txBody>
      </p:sp>
      <p:sp>
        <p:nvSpPr>
          <p:cNvPr id="21" name="TextBox 20">
            <a:extLst>
              <a:ext uri="{FF2B5EF4-FFF2-40B4-BE49-F238E27FC236}">
                <a16:creationId xmlns:a16="http://schemas.microsoft.com/office/drawing/2014/main" id="{170B1FCC-ACEF-E8CC-6965-8D7BC76810AD}"/>
              </a:ext>
            </a:extLst>
          </p:cNvPr>
          <p:cNvSpPr txBox="1"/>
          <p:nvPr/>
        </p:nvSpPr>
        <p:spPr>
          <a:xfrm>
            <a:off x="5004048" y="1228703"/>
            <a:ext cx="2989921" cy="369332"/>
          </a:xfrm>
          <a:prstGeom prst="rect">
            <a:avLst/>
          </a:prstGeom>
          <a:noFill/>
        </p:spPr>
        <p:txBody>
          <a:bodyPr wrap="none" rtlCol="0">
            <a:spAutoFit/>
          </a:bodyPr>
          <a:lstStyle/>
          <a:p>
            <a:r>
              <a:rPr lang="en-US" dirty="0"/>
              <a:t>DOS App + GUI based APP(</a:t>
            </a:r>
            <a:r>
              <a:rPr lang="en-US" dirty="0" err="1"/>
              <a:t>vb</a:t>
            </a:r>
            <a:r>
              <a:rPr lang="en-US" dirty="0"/>
              <a:t>)</a:t>
            </a:r>
            <a:endParaRPr lang="en-IN" dirty="0"/>
          </a:p>
        </p:txBody>
      </p:sp>
      <p:sp>
        <p:nvSpPr>
          <p:cNvPr id="22" name="TextBox 21">
            <a:extLst>
              <a:ext uri="{FF2B5EF4-FFF2-40B4-BE49-F238E27FC236}">
                <a16:creationId xmlns:a16="http://schemas.microsoft.com/office/drawing/2014/main" id="{5E76EF24-A639-64BE-AD11-D072F4E4F739}"/>
              </a:ext>
            </a:extLst>
          </p:cNvPr>
          <p:cNvSpPr txBox="1"/>
          <p:nvPr/>
        </p:nvSpPr>
        <p:spPr>
          <a:xfrm>
            <a:off x="8831802" y="800614"/>
            <a:ext cx="3367593" cy="369332"/>
          </a:xfrm>
          <a:prstGeom prst="rect">
            <a:avLst/>
          </a:prstGeom>
          <a:noFill/>
        </p:spPr>
        <p:txBody>
          <a:bodyPr wrap="square" rtlCol="0">
            <a:spAutoFit/>
          </a:bodyPr>
          <a:lstStyle/>
          <a:p>
            <a:r>
              <a:rPr lang="en-US" dirty="0"/>
              <a:t>DOS App + GUI based APP(</a:t>
            </a:r>
            <a:r>
              <a:rPr lang="en-US" dirty="0" err="1"/>
              <a:t>vb</a:t>
            </a:r>
            <a:r>
              <a:rPr lang="en-US" dirty="0"/>
              <a:t>)</a:t>
            </a:r>
            <a:endParaRPr lang="en-IN" dirty="0"/>
          </a:p>
        </p:txBody>
      </p:sp>
    </p:spTree>
    <p:extLst>
      <p:ext uri="{BB962C8B-B14F-4D97-AF65-F5344CB8AC3E}">
        <p14:creationId xmlns:p14="http://schemas.microsoft.com/office/powerpoint/2010/main" val="146699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CDDE-276E-F99C-E4D4-EE875B58F95C}"/>
              </a:ext>
            </a:extLst>
          </p:cNvPr>
          <p:cNvSpPr>
            <a:spLocks noGrp="1"/>
          </p:cNvSpPr>
          <p:nvPr>
            <p:ph type="title"/>
          </p:nvPr>
        </p:nvSpPr>
        <p:spPr/>
        <p:txBody>
          <a:bodyPr/>
          <a:lstStyle/>
          <a:p>
            <a:r>
              <a:rPr lang="en-US" dirty="0"/>
              <a:t>In-Process Component</a:t>
            </a:r>
            <a:endParaRPr lang="en-IN" dirty="0"/>
          </a:p>
        </p:txBody>
      </p:sp>
      <p:sp>
        <p:nvSpPr>
          <p:cNvPr id="4" name="Rectangle 3">
            <a:extLst>
              <a:ext uri="{FF2B5EF4-FFF2-40B4-BE49-F238E27FC236}">
                <a16:creationId xmlns:a16="http://schemas.microsoft.com/office/drawing/2014/main" id="{15E33F92-4780-B519-14AA-ED674C0605D7}"/>
              </a:ext>
            </a:extLst>
          </p:cNvPr>
          <p:cNvSpPr/>
          <p:nvPr/>
        </p:nvSpPr>
        <p:spPr>
          <a:xfrm>
            <a:off x="532660" y="1964184"/>
            <a:ext cx="2583402" cy="2929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Three Tier(Invapp.exe + </a:t>
            </a:r>
            <a:r>
              <a:rPr lang="en-US" dirty="0" err="1"/>
              <a:t>product.dbf</a:t>
            </a:r>
            <a:r>
              <a:rPr lang="en-US" dirty="0"/>
              <a:t>)</a:t>
            </a:r>
            <a:endParaRPr lang="en-IN" dirty="0"/>
          </a:p>
        </p:txBody>
      </p:sp>
      <p:sp>
        <p:nvSpPr>
          <p:cNvPr id="5" name="Rectangle 4">
            <a:extLst>
              <a:ext uri="{FF2B5EF4-FFF2-40B4-BE49-F238E27FC236}">
                <a16:creationId xmlns:a16="http://schemas.microsoft.com/office/drawing/2014/main" id="{7DE0AD26-F673-9415-7314-01956C3C494A}"/>
              </a:ext>
            </a:extLst>
          </p:cNvPr>
          <p:cNvSpPr/>
          <p:nvPr/>
        </p:nvSpPr>
        <p:spPr>
          <a:xfrm>
            <a:off x="816747" y="2565646"/>
            <a:ext cx="197084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
            </a:r>
            <a:endParaRPr lang="en-IN" dirty="0"/>
          </a:p>
        </p:txBody>
      </p:sp>
      <p:sp>
        <p:nvSpPr>
          <p:cNvPr id="6" name="Rectangle 5">
            <a:extLst>
              <a:ext uri="{FF2B5EF4-FFF2-40B4-BE49-F238E27FC236}">
                <a16:creationId xmlns:a16="http://schemas.microsoft.com/office/drawing/2014/main" id="{3684B88A-88E0-B758-B65D-9DEC9D211E2C}"/>
              </a:ext>
            </a:extLst>
          </p:cNvPr>
          <p:cNvSpPr/>
          <p:nvPr/>
        </p:nvSpPr>
        <p:spPr>
          <a:xfrm>
            <a:off x="816746" y="4110363"/>
            <a:ext cx="2263805" cy="55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DL(DBMS=&gt;RDBMS)</a:t>
            </a:r>
            <a:endParaRPr lang="en-IN" dirty="0"/>
          </a:p>
        </p:txBody>
      </p:sp>
      <p:sp>
        <p:nvSpPr>
          <p:cNvPr id="7" name="Rectangle 6">
            <a:extLst>
              <a:ext uri="{FF2B5EF4-FFF2-40B4-BE49-F238E27FC236}">
                <a16:creationId xmlns:a16="http://schemas.microsoft.com/office/drawing/2014/main" id="{5094A3F1-F126-CC6D-545B-97D816B7499A}"/>
              </a:ext>
            </a:extLst>
          </p:cNvPr>
          <p:cNvSpPr/>
          <p:nvPr/>
        </p:nvSpPr>
        <p:spPr>
          <a:xfrm>
            <a:off x="816746" y="3295583"/>
            <a:ext cx="1970841" cy="506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BL(invoice.DLL(s))</a:t>
            </a:r>
            <a:endParaRPr lang="en-IN" dirty="0"/>
          </a:p>
        </p:txBody>
      </p:sp>
      <p:sp>
        <p:nvSpPr>
          <p:cNvPr id="8" name="Arrow: Right 7">
            <a:extLst>
              <a:ext uri="{FF2B5EF4-FFF2-40B4-BE49-F238E27FC236}">
                <a16:creationId xmlns:a16="http://schemas.microsoft.com/office/drawing/2014/main" id="{68A81172-93C6-40BD-8D88-C81B1B4F065D}"/>
              </a:ext>
            </a:extLst>
          </p:cNvPr>
          <p:cNvSpPr/>
          <p:nvPr/>
        </p:nvSpPr>
        <p:spPr>
          <a:xfrm>
            <a:off x="3400148" y="2873894"/>
            <a:ext cx="1740023" cy="843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endParaRPr lang="en-IN" dirty="0"/>
          </a:p>
        </p:txBody>
      </p:sp>
      <p:sp>
        <p:nvSpPr>
          <p:cNvPr id="9" name="Oval 8">
            <a:extLst>
              <a:ext uri="{FF2B5EF4-FFF2-40B4-BE49-F238E27FC236}">
                <a16:creationId xmlns:a16="http://schemas.microsoft.com/office/drawing/2014/main" id="{4F3679BD-D5D6-F3F5-CECF-FB45B7483726}"/>
              </a:ext>
            </a:extLst>
          </p:cNvPr>
          <p:cNvSpPr/>
          <p:nvPr/>
        </p:nvSpPr>
        <p:spPr>
          <a:xfrm>
            <a:off x="6418555" y="2379216"/>
            <a:ext cx="3977196" cy="2769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InvoiceApp.Exe</a:t>
            </a:r>
            <a:r>
              <a:rPr lang="en-US" dirty="0"/>
              <a:t>(Process)</a:t>
            </a:r>
            <a:endParaRPr lang="en-IN" dirty="0"/>
          </a:p>
        </p:txBody>
      </p:sp>
      <p:sp>
        <p:nvSpPr>
          <p:cNvPr id="11" name="Rectangle: Rounded Corners 10">
            <a:extLst>
              <a:ext uri="{FF2B5EF4-FFF2-40B4-BE49-F238E27FC236}">
                <a16:creationId xmlns:a16="http://schemas.microsoft.com/office/drawing/2014/main" id="{C890C75E-0835-0A53-E451-5056BD980772}"/>
              </a:ext>
            </a:extLst>
          </p:cNvPr>
          <p:cNvSpPr/>
          <p:nvPr/>
        </p:nvSpPr>
        <p:spPr>
          <a:xfrm>
            <a:off x="6840245" y="3553037"/>
            <a:ext cx="3204838" cy="5592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Invoice.Dll.GenerateInvoice</a:t>
            </a:r>
            <a:r>
              <a:rPr lang="en-US" dirty="0"/>
              <a:t>()</a:t>
            </a:r>
            <a:endParaRPr lang="en-IN" dirty="0"/>
          </a:p>
        </p:txBody>
      </p:sp>
    </p:spTree>
    <p:extLst>
      <p:ext uri="{BB962C8B-B14F-4D97-AF65-F5344CB8AC3E}">
        <p14:creationId xmlns:p14="http://schemas.microsoft.com/office/powerpoint/2010/main" val="365467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2795</Words>
  <Application>Microsoft Office PowerPoint</Application>
  <PresentationFormat>Widescreen</PresentationFormat>
  <Paragraphs>735</Paragraphs>
  <Slides>75</Slides>
  <Notes>7</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Arial Narrow</vt:lpstr>
      <vt:lpstr>Calibri</vt:lpstr>
      <vt:lpstr>Calibri Light</vt:lpstr>
      <vt:lpstr>Cascadia Mono</vt:lpstr>
      <vt:lpstr>Segoe</vt:lpstr>
      <vt:lpstr>Segoe UI</vt:lpstr>
      <vt:lpstr>Office Theme</vt:lpstr>
      <vt:lpstr>Agenda</vt:lpstr>
      <vt:lpstr>PowerPoint Presentation</vt:lpstr>
      <vt:lpstr>PowerPoint Presentation</vt:lpstr>
      <vt:lpstr>PowerPoint Presentation</vt:lpstr>
      <vt:lpstr>PowerPoint Presentation</vt:lpstr>
      <vt:lpstr>PowerPoint Presentation</vt:lpstr>
      <vt:lpstr>PowerPoint Presentation</vt:lpstr>
      <vt:lpstr>Layer=&gt; Logical ; Tier=&gt; Physical</vt:lpstr>
      <vt:lpstr>In-Process Component</vt:lpstr>
      <vt:lpstr>Out-Process Component</vt:lpstr>
      <vt:lpstr>PowerPoint Presentation</vt:lpstr>
      <vt:lpstr>Distributed Computing </vt:lpstr>
      <vt:lpstr>PowerPoint Presentation</vt:lpstr>
      <vt:lpstr>PowerPoint Presentation</vt:lpstr>
      <vt:lpstr>Complier</vt:lpstr>
      <vt:lpstr>PowerPoint Presentation</vt:lpstr>
      <vt:lpstr>.Net Framework</vt:lpstr>
      <vt:lpstr>PowerPoint Presentation</vt:lpstr>
      <vt:lpstr>.NET Frameworks and the Common Language Runtime</vt:lpstr>
      <vt:lpstr>PowerPoint Presentation</vt:lpstr>
      <vt:lpstr>.NET Framework </vt:lpstr>
      <vt:lpstr>Version History</vt:lpstr>
      <vt:lpstr>The .NET Framework The .NET Framework and Visual Studio.NET</vt:lpstr>
      <vt:lpstr>Common Language Runtime Compilation</vt:lpstr>
      <vt:lpstr>Common Language Runtime Assemblies</vt:lpstr>
      <vt:lpstr>PowerPoint Presentation</vt:lpstr>
      <vt:lpstr>PowerPoint Presentation</vt:lpstr>
      <vt:lpstr>Common Language Runtime Execution Model</vt:lpstr>
      <vt:lpstr>Main method</vt:lpstr>
      <vt:lpstr>Intro to Basic of Programming</vt:lpstr>
      <vt:lpstr>Datatypes</vt:lpstr>
      <vt:lpstr>Datatypes</vt:lpstr>
      <vt:lpstr>Datatypes</vt:lpstr>
      <vt:lpstr>Type Safe</vt:lpstr>
      <vt:lpstr>PowerPoint Presentation</vt:lpstr>
      <vt:lpstr>PowerPoint Presentation</vt:lpstr>
      <vt:lpstr>PowerPoint Presentation</vt:lpstr>
      <vt:lpstr>PowerPoint Presentation</vt:lpstr>
      <vt:lpstr>Object Oriented Programming</vt:lpstr>
      <vt:lpstr>PowerPoint Presentation</vt:lpstr>
      <vt:lpstr>Scenario One Virtual</vt:lpstr>
      <vt:lpstr>Scenario 2 Abstract</vt:lpstr>
      <vt:lpstr>Properties</vt:lpstr>
      <vt:lpstr>Modes of VS</vt:lpstr>
      <vt:lpstr>Features version Wise</vt:lpstr>
      <vt:lpstr>Agenda</vt:lpstr>
      <vt:lpstr>Constructor</vt:lpstr>
      <vt:lpstr>Generic</vt:lpstr>
      <vt:lpstr>Delegates</vt:lpstr>
      <vt:lpstr>Delegate</vt:lpstr>
      <vt:lpstr>Events</vt:lpstr>
      <vt:lpstr>Agenda</vt:lpstr>
      <vt:lpstr>PowerPoint Presentation</vt:lpstr>
      <vt:lpstr>Exception handling</vt:lpstr>
      <vt:lpstr>PowerPoint Presentation</vt:lpstr>
      <vt:lpstr>Collection</vt:lpstr>
      <vt:lpstr>PowerPoint Presentation</vt:lpstr>
      <vt:lpstr>Agenda</vt:lpstr>
      <vt:lpstr>Type inference</vt:lpstr>
      <vt:lpstr>Extension Method</vt:lpstr>
      <vt:lpstr>Language INtegrated Query(LINQ)</vt:lpstr>
      <vt:lpstr>Standard Operations</vt:lpstr>
      <vt:lpstr>Language INtegrated Query(LINQ)</vt:lpstr>
      <vt:lpstr>LINQ Query Syntax Style</vt:lpstr>
      <vt:lpstr>Agenda</vt:lpstr>
      <vt:lpstr>Threading</vt:lpstr>
      <vt:lpstr>Thread Synchronization</vt:lpstr>
      <vt:lpstr>Parallelism</vt:lpstr>
      <vt:lpstr>Cloud Computing</vt:lpstr>
      <vt:lpstr>Could  Terminologies </vt:lpstr>
      <vt:lpstr>Cloud Services</vt:lpstr>
      <vt:lpstr>.NET Framework </vt:lpstr>
      <vt:lpstr>Version History</vt:lpstr>
      <vt:lpstr>Brief History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elang</dc:creator>
  <cp:lastModifiedBy>elang</cp:lastModifiedBy>
  <cp:revision>24</cp:revision>
  <dcterms:created xsi:type="dcterms:W3CDTF">2023-06-13T04:31:49Z</dcterms:created>
  <dcterms:modified xsi:type="dcterms:W3CDTF">2023-06-21T12:45:24Z</dcterms:modified>
</cp:coreProperties>
</file>