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9A57-B165-1F14-9523-52FA588F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D98FA-8759-1A81-440D-54135439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10E0-A48C-23E5-9726-EB73469D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C050-5589-6014-6BDA-243D2441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6494-3E18-CE07-DCAD-179A534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19C-50F1-9F49-FD83-F44B24C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D55AC-562A-D1F5-0A8C-A4F25DA6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B659-32F3-2423-E817-434E26D4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31C9-B4D5-7525-296A-40877D3D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4787-76BB-AB19-4BCF-2CFEC99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1ECB2-42C0-793A-6A71-56622BF8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417E-336D-E7EB-A940-8228BE619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CD83-FE8C-C7C5-9683-92BFFAF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4F7A-BC21-CAA1-1250-9C7DF280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DC6C-014C-A198-0A27-0FA51638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A05C-0F86-BDE8-120D-FA4DC926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8346-12FE-9AAB-7EC1-27EDB25E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C9D9-DF6A-CEF1-BFBA-50327854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C150-AECE-E63B-4DA3-F74357D7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557D-ABBA-61EB-62E6-BBD642E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6D1-9D7D-7AC7-1B4E-7F26F326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5EB8-1E55-8414-B1F1-70AAE38B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C257-19EF-B1CA-1C18-CFFD3C7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BD80-C84B-7806-091F-5689C561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AE33-499E-A6E7-8A1D-18141AC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3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5449-0249-5958-7C72-77D47680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6B54-3302-37CC-1EAD-B2109D914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77AD2-DECD-6523-F0B8-0194683D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D3A4-1F9C-8BD3-690B-FC0AFFB0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B3997-F1A4-40F0-7A10-AE38E3DB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C16A-A67C-D8BD-92F9-93E46F3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1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9A28-8815-0888-096E-334028F5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F02D-DF9A-ACFB-3B5C-A5F870A2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3D3B-A415-7F73-5E1E-81BD00A7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E25E-5144-7FCE-8E04-A3CE597B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01E0A-413F-3FD5-17BB-2A8AE56B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27618-7652-E6D6-9B2E-5E11B782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6D2F2-7ABA-7301-7547-F77AA58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B30CC-DF8B-D1B6-D73A-3F17EAFD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EC66-1090-975B-2C56-2E5ECAAD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6A90-AEB2-0EBC-40A4-6009111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8B464-D442-2C61-3385-23DF1CD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A53E2-6845-CF20-3131-828B2C98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AABBD-75AB-F7E9-4128-3EFA08F5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BD473-627C-6CFC-A892-8B2528D7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1683-26DE-5A02-D69F-7241F45A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B59D-0787-0676-4EB8-0C275C88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841C-BE2C-DD8B-82F4-081CD29E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07225-EED2-E090-321B-20257A02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B88AE-4596-9E39-39CB-C70EFD68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1659-7B16-AA6C-A703-4D398750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B3B7-537B-0D84-9EF6-ADA0B4E1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8399-CD8A-0FAB-9D25-346C769A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1C25-401E-BD50-C2B1-EB526B30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0476-E5A3-C909-8A56-D43680FE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37D2-BD0C-AC23-DDBF-E7E441C8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3392-52F2-E5A6-C4C9-7A4BE77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076FB-401E-C5D5-AC44-6F8319AD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8FD2D-93BD-DB00-427D-22E7E175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FC9F-6EBA-5ED5-BE80-0655C8AE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8A2A-EF95-E81B-2758-8F8CADA8C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4F09-8F44-4818-B39C-93A3D48F6BC7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998C-4CE6-AB61-9C50-3898C82C1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207B-F92B-B6FE-8647-E13D05D08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210C-BA3D-4177-B2A9-E758CCA9A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2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8B4DCE-9F05-0252-510B-6D249AB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84C6AE-CB83-A71C-51CD-26F5C41F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.NET framework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4AD0-2920-9BC5-564A-ACFC6858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85400-0438-89EB-53F8-5A304237920F}"/>
              </a:ext>
            </a:extLst>
          </p:cNvPr>
          <p:cNvSpPr/>
          <p:nvPr/>
        </p:nvSpPr>
        <p:spPr>
          <a:xfrm>
            <a:off x="8243455" y="2078615"/>
            <a:ext cx="1925782" cy="78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Prg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4453-AB0F-B9FB-5CCD-13C177198959}"/>
              </a:ext>
            </a:extLst>
          </p:cNvPr>
          <p:cNvSpPr/>
          <p:nvPr/>
        </p:nvSpPr>
        <p:spPr>
          <a:xfrm>
            <a:off x="8243455" y="3587895"/>
            <a:ext cx="1925782" cy="78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Prg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686AB7B-D941-112E-C5BE-11CD9B2659E5}"/>
              </a:ext>
            </a:extLst>
          </p:cNvPr>
          <p:cNvSpPr/>
          <p:nvPr/>
        </p:nvSpPr>
        <p:spPr>
          <a:xfrm>
            <a:off x="7280563" y="2627891"/>
            <a:ext cx="512618" cy="17729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133144-820A-26F4-494A-F7CDD7F6C463}"/>
              </a:ext>
            </a:extLst>
          </p:cNvPr>
          <p:cNvSpPr/>
          <p:nvPr/>
        </p:nvSpPr>
        <p:spPr>
          <a:xfrm rot="10800000">
            <a:off x="10764982" y="2258291"/>
            <a:ext cx="249382" cy="1925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4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E6A8-A5E3-50AB-C087-837E07BB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EDBB-D335-5767-2507-848F112F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2 number</a:t>
            </a:r>
          </a:p>
          <a:p>
            <a:r>
              <a:rPr lang="en-US" dirty="0"/>
              <a:t>Accept choice (A,S,M,D)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42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8773-F305-BEDF-2057-B4435E5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3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BACD-8B77-9E9E-8C3F-41D6AC6D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249E-9FF7-1291-6F14-F1F8748A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Encapsulation=&gt; PL(Class)=&gt; when Loaded in memory=&gt; Object</a:t>
            </a:r>
          </a:p>
          <a:p>
            <a:r>
              <a:rPr lang="en-US" dirty="0"/>
              <a:t>En-In a</a:t>
            </a:r>
          </a:p>
          <a:p>
            <a:r>
              <a:rPr lang="en-US" dirty="0"/>
              <a:t>Capsulation=&gt;container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1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D9A-9BF5-FB2B-87DF-AC6C293E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0494-E0AB-CF3C-7574-B727B438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3"/>
            <a:r>
              <a:rPr lang="en-US" dirty="0"/>
              <a:t>Information hiding</a:t>
            </a:r>
          </a:p>
          <a:p>
            <a:pPr lvl="4"/>
            <a:r>
              <a:rPr lang="en-US" dirty="0"/>
              <a:t>Access Modifiers </a:t>
            </a:r>
          </a:p>
          <a:p>
            <a:pPr lvl="5"/>
            <a:r>
              <a:rPr lang="en-US" dirty="0"/>
              <a:t>Private</a:t>
            </a:r>
          </a:p>
          <a:p>
            <a:pPr lvl="5"/>
            <a:r>
              <a:rPr lang="en-US" dirty="0"/>
              <a:t>Public</a:t>
            </a:r>
          </a:p>
          <a:p>
            <a:pPr lvl="3"/>
            <a:r>
              <a:rPr lang="en-US" dirty="0"/>
              <a:t>Implementation hiding</a:t>
            </a:r>
          </a:p>
          <a:p>
            <a:pPr lvl="2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3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E56-8D5A-1023-3D40-252671A3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21B1B-01A9-A9DF-D8F3-19AB43AFF85E}"/>
              </a:ext>
            </a:extLst>
          </p:cNvPr>
          <p:cNvSpPr/>
          <p:nvPr/>
        </p:nvSpPr>
        <p:spPr>
          <a:xfrm>
            <a:off x="1918855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F8BB8-A4A0-A4D7-0D82-1612FFC5479F}"/>
              </a:ext>
            </a:extLst>
          </p:cNvPr>
          <p:cNvSpPr/>
          <p:nvPr/>
        </p:nvSpPr>
        <p:spPr>
          <a:xfrm>
            <a:off x="3775364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0CBD0-B65E-7224-24C8-81966D5706DE}"/>
              </a:ext>
            </a:extLst>
          </p:cNvPr>
          <p:cNvSpPr/>
          <p:nvPr/>
        </p:nvSpPr>
        <p:spPr>
          <a:xfrm>
            <a:off x="5631873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E8B31-9F05-4A69-0C0F-2DC906832A08}"/>
              </a:ext>
            </a:extLst>
          </p:cNvPr>
          <p:cNvSpPr/>
          <p:nvPr/>
        </p:nvSpPr>
        <p:spPr>
          <a:xfrm>
            <a:off x="1918855" y="1953490"/>
            <a:ext cx="2022763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EmpID</a:t>
            </a:r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 err="1"/>
              <a:t>FillTaskInfo</a:t>
            </a:r>
            <a:r>
              <a:rPr lang="en-US" dirty="0"/>
              <a:t>{}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5B089-5240-A294-01A8-1BAE535FB85D}"/>
              </a:ext>
            </a:extLst>
          </p:cNvPr>
          <p:cNvSpPr/>
          <p:nvPr/>
        </p:nvSpPr>
        <p:spPr>
          <a:xfrm>
            <a:off x="3775364" y="2317172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20F1C-863A-EC47-EF0D-F9E73BC6ABA4}"/>
              </a:ext>
            </a:extLst>
          </p:cNvPr>
          <p:cNvCxnSpPr/>
          <p:nvPr/>
        </p:nvCxnSpPr>
        <p:spPr>
          <a:xfrm flipV="1">
            <a:off x="3172691" y="2867890"/>
            <a:ext cx="768927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8FC2D-99CC-211C-385E-246679A5398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9264" y="2909456"/>
            <a:ext cx="1" cy="65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9CDF-A9DD-13D1-7FA9-54B0ECFD9A51}"/>
              </a:ext>
            </a:extLst>
          </p:cNvPr>
          <p:cNvCxnSpPr/>
          <p:nvPr/>
        </p:nvCxnSpPr>
        <p:spPr>
          <a:xfrm flipH="1" flipV="1">
            <a:off x="5223165" y="2867890"/>
            <a:ext cx="1132608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DAF0D-E875-C8EB-2736-ECE7C43AB3B7}"/>
              </a:ext>
            </a:extLst>
          </p:cNvPr>
          <p:cNvSpPr/>
          <p:nvPr/>
        </p:nvSpPr>
        <p:spPr>
          <a:xfrm>
            <a:off x="1918855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94F61-DB1F-E489-5192-35B8ACF884C0}"/>
              </a:ext>
            </a:extLst>
          </p:cNvPr>
          <p:cNvSpPr/>
          <p:nvPr/>
        </p:nvSpPr>
        <p:spPr>
          <a:xfrm>
            <a:off x="3775364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2A10F-7DDA-D994-10CF-7ED0C2171D79}"/>
              </a:ext>
            </a:extLst>
          </p:cNvPr>
          <p:cNvSpPr/>
          <p:nvPr/>
        </p:nvSpPr>
        <p:spPr>
          <a:xfrm>
            <a:off x="5631873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CA38D-CE17-5B49-B1B9-B23ADD0E3616}"/>
              </a:ext>
            </a:extLst>
          </p:cNvPr>
          <p:cNvSpPr/>
          <p:nvPr/>
        </p:nvSpPr>
        <p:spPr>
          <a:xfrm>
            <a:off x="1361210" y="1669475"/>
            <a:ext cx="313805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EmpID</a:t>
            </a:r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gen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E609B-EB9C-0A5A-05B0-8C90DF3B477A}"/>
              </a:ext>
            </a:extLst>
          </p:cNvPr>
          <p:cNvSpPr/>
          <p:nvPr/>
        </p:nvSpPr>
        <p:spPr>
          <a:xfrm>
            <a:off x="3775364" y="2317172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E66579-1373-A680-2D31-A0489F3C0538}"/>
              </a:ext>
            </a:extLst>
          </p:cNvPr>
          <p:cNvCxnSpPr/>
          <p:nvPr/>
        </p:nvCxnSpPr>
        <p:spPr>
          <a:xfrm flipV="1">
            <a:off x="3172691" y="2867890"/>
            <a:ext cx="768927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BDE834-C7E9-1CAA-A9E6-8286F875D88E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9264" y="2909456"/>
            <a:ext cx="1" cy="65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5DA86-68DB-1E43-8BE6-0079BB5BDEA2}"/>
              </a:ext>
            </a:extLst>
          </p:cNvPr>
          <p:cNvCxnSpPr/>
          <p:nvPr/>
        </p:nvCxnSpPr>
        <p:spPr>
          <a:xfrm flipH="1" flipV="1">
            <a:off x="5223165" y="2867890"/>
            <a:ext cx="1132608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3255C-E74D-2AE8-288E-8763A8E4CD41}"/>
              </a:ext>
            </a:extLst>
          </p:cNvPr>
          <p:cNvSpPr/>
          <p:nvPr/>
        </p:nvSpPr>
        <p:spPr>
          <a:xfrm>
            <a:off x="7377546" y="3560618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7502F-4EF8-F5BE-CBE9-4972E4F8FB9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5223165" y="2514600"/>
            <a:ext cx="2878281" cy="10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A124BC-826A-1C30-8E9E-7F5693C27127}"/>
              </a:ext>
            </a:extLst>
          </p:cNvPr>
          <p:cNvSpPr txBox="1"/>
          <p:nvPr/>
        </p:nvSpPr>
        <p:spPr>
          <a:xfrm>
            <a:off x="8243454" y="4078161"/>
            <a:ext cx="266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Amend / replace</a:t>
            </a:r>
          </a:p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tester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EB30D-AB64-2BB6-8290-A9F0E0271C7B}"/>
              </a:ext>
            </a:extLst>
          </p:cNvPr>
          <p:cNvSpPr/>
          <p:nvPr/>
        </p:nvSpPr>
        <p:spPr>
          <a:xfrm>
            <a:off x="3557154" y="495304"/>
            <a:ext cx="2538846" cy="3948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Method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3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7D0BEB-BECC-5325-6FE4-CD0A152CE75B}"/>
              </a:ext>
            </a:extLst>
          </p:cNvPr>
          <p:cNvSpPr/>
          <p:nvPr/>
        </p:nvSpPr>
        <p:spPr>
          <a:xfrm>
            <a:off x="934029" y="2942090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994C2-EE04-ECA0-F341-76BBD646CFF1}"/>
              </a:ext>
            </a:extLst>
          </p:cNvPr>
          <p:cNvSpPr/>
          <p:nvPr/>
        </p:nvSpPr>
        <p:spPr>
          <a:xfrm>
            <a:off x="2790538" y="2942090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7C965-4959-C975-C438-374D09169891}"/>
              </a:ext>
            </a:extLst>
          </p:cNvPr>
          <p:cNvSpPr/>
          <p:nvPr/>
        </p:nvSpPr>
        <p:spPr>
          <a:xfrm>
            <a:off x="4647047" y="2942090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50BD9-341D-3CCD-B1E8-F0F9687E26B7}"/>
              </a:ext>
            </a:extLst>
          </p:cNvPr>
          <p:cNvSpPr/>
          <p:nvPr/>
        </p:nvSpPr>
        <p:spPr>
          <a:xfrm>
            <a:off x="376384" y="1050947"/>
            <a:ext cx="313805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EmpID</a:t>
            </a:r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 err="1"/>
              <a:t>FillTaskInfo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C0F36-4366-4B51-16FE-F7980316EA92}"/>
              </a:ext>
            </a:extLst>
          </p:cNvPr>
          <p:cNvSpPr/>
          <p:nvPr/>
        </p:nvSpPr>
        <p:spPr>
          <a:xfrm>
            <a:off x="2790538" y="1698644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D755F-A01A-DCB0-C7D6-DFEAC5697C3C}"/>
              </a:ext>
            </a:extLst>
          </p:cNvPr>
          <p:cNvCxnSpPr/>
          <p:nvPr/>
        </p:nvCxnSpPr>
        <p:spPr>
          <a:xfrm flipV="1">
            <a:off x="2187865" y="2249362"/>
            <a:ext cx="768927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D52693-14DC-96EA-115C-2FFFAF7A57A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514438" y="2290928"/>
            <a:ext cx="1" cy="65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BE492-A036-5F4A-4D1F-C95BADB55001}"/>
              </a:ext>
            </a:extLst>
          </p:cNvPr>
          <p:cNvCxnSpPr/>
          <p:nvPr/>
        </p:nvCxnSpPr>
        <p:spPr>
          <a:xfrm flipH="1" flipV="1">
            <a:off x="4238339" y="2249362"/>
            <a:ext cx="1132608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A3845-2A98-9F09-D00B-CFECE577C8A5}"/>
              </a:ext>
            </a:extLst>
          </p:cNvPr>
          <p:cNvSpPr/>
          <p:nvPr/>
        </p:nvSpPr>
        <p:spPr>
          <a:xfrm>
            <a:off x="6392720" y="2942090"/>
            <a:ext cx="1447801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61853-2FBD-5A1E-3301-39D3592AE8F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238339" y="1896072"/>
            <a:ext cx="2878281" cy="10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9E3-000D-AB34-18DB-1B47E8849EB2}"/>
              </a:ext>
            </a:extLst>
          </p:cNvPr>
          <p:cNvSpPr txBox="1"/>
          <p:nvPr/>
        </p:nvSpPr>
        <p:spPr>
          <a:xfrm>
            <a:off x="7091300" y="3939001"/>
            <a:ext cx="266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tester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1EB4EB-1362-1ADE-2E54-56DD9B62CA84}"/>
              </a:ext>
            </a:extLst>
          </p:cNvPr>
          <p:cNvSpPr/>
          <p:nvPr/>
        </p:nvSpPr>
        <p:spPr>
          <a:xfrm>
            <a:off x="2097233" y="443350"/>
            <a:ext cx="2538846" cy="3948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Abstract Method 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54331-591F-932E-6592-AFEA0163D51D}"/>
              </a:ext>
            </a:extLst>
          </p:cNvPr>
          <p:cNvSpPr txBox="1"/>
          <p:nvPr/>
        </p:nvSpPr>
        <p:spPr>
          <a:xfrm>
            <a:off x="4347442" y="3487342"/>
            <a:ext cx="266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se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67477-6407-070E-5DCE-0999695291B2}"/>
              </a:ext>
            </a:extLst>
          </p:cNvPr>
          <p:cNvSpPr txBox="1"/>
          <p:nvPr/>
        </p:nvSpPr>
        <p:spPr>
          <a:xfrm>
            <a:off x="2103005" y="3336945"/>
            <a:ext cx="266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pa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7BD02-894F-ED49-3D24-64B7E117073E}"/>
              </a:ext>
            </a:extLst>
          </p:cNvPr>
          <p:cNvSpPr txBox="1"/>
          <p:nvPr/>
        </p:nvSpPr>
        <p:spPr>
          <a:xfrm>
            <a:off x="23091" y="3420070"/>
            <a:ext cx="266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FillTaskInfo</a:t>
            </a:r>
            <a:r>
              <a:rPr lang="en-US" dirty="0"/>
              <a:t>(){</a:t>
            </a:r>
          </a:p>
          <a:p>
            <a:pPr algn="ctr"/>
            <a:r>
              <a:rPr lang="en-US" dirty="0"/>
              <a:t>// pm</a:t>
            </a:r>
          </a:p>
          <a:p>
            <a:pPr algn="ctr"/>
            <a:r>
              <a:rPr lang="en-US" dirty="0"/>
              <a:t>}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76DBB-B5E5-8535-4758-4DE744ECD501}"/>
              </a:ext>
            </a:extLst>
          </p:cNvPr>
          <p:cNvSpPr/>
          <p:nvPr/>
        </p:nvSpPr>
        <p:spPr>
          <a:xfrm>
            <a:off x="5001491" y="460663"/>
            <a:ext cx="6761018" cy="1884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dirty="0"/>
              <a:t>Employee Class contain one or more method that is only prototype therefore making it incomplete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Implementation of the </a:t>
            </a:r>
            <a:r>
              <a:rPr lang="en-US" dirty="0" err="1"/>
              <a:t>FillTaskInfo</a:t>
            </a:r>
            <a:r>
              <a:rPr lang="en-US" dirty="0"/>
              <a:t>() method is Resolved in Derived Class therefore it is Abstract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err="1"/>
              <a:t>FillTaskInfo</a:t>
            </a:r>
            <a:r>
              <a:rPr lang="en-US" dirty="0"/>
              <a:t>() is Existing in derived classes in many forms therefore Polymorphism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Base class abstract method is mapped to derived class implementation at runtime therefore </a:t>
            </a:r>
            <a:r>
              <a:rPr lang="en-US" b="1" dirty="0"/>
              <a:t>runtime polymorphism</a:t>
            </a:r>
          </a:p>
          <a:p>
            <a:pPr marL="342900" indent="-342900" algn="ctr">
              <a:buFont typeface="+mj-lt"/>
              <a:buAutoNum type="arabicPeriod"/>
            </a:pP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B24CF7-77FC-3640-B647-262C607B7971}"/>
              </a:ext>
            </a:extLst>
          </p:cNvPr>
          <p:cNvSpPr txBox="1"/>
          <p:nvPr/>
        </p:nvSpPr>
        <p:spPr>
          <a:xfrm>
            <a:off x="1205345" y="5666509"/>
            <a:ext cx="2309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r>
              <a:rPr lang="en-US" dirty="0"/>
              <a:t>PM </a:t>
            </a:r>
            <a:r>
              <a:rPr lang="en-US" dirty="0" err="1"/>
              <a:t>objPM</a:t>
            </a:r>
            <a:r>
              <a:rPr lang="en-US" dirty="0"/>
              <a:t>= new PM();</a:t>
            </a:r>
          </a:p>
          <a:p>
            <a:r>
              <a:rPr lang="en-US" dirty="0" err="1"/>
              <a:t>objA</a:t>
            </a:r>
            <a:r>
              <a:rPr lang="en-US" dirty="0"/>
              <a:t>=</a:t>
            </a:r>
            <a:r>
              <a:rPr lang="en-US" dirty="0" err="1"/>
              <a:t>objPM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298CB-8838-F2AF-A055-10EC34521189}"/>
              </a:ext>
            </a:extLst>
          </p:cNvPr>
          <p:cNvSpPr txBox="1"/>
          <p:nvPr/>
        </p:nvSpPr>
        <p:spPr>
          <a:xfrm>
            <a:off x="4508294" y="4536210"/>
            <a:ext cx="475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r>
              <a:rPr lang="en-US" dirty="0"/>
              <a:t>Int j=I;</a:t>
            </a:r>
          </a:p>
          <a:p>
            <a:r>
              <a:rPr lang="en-US" dirty="0"/>
              <a:t>Short s=(short) I;</a:t>
            </a:r>
          </a:p>
          <a:p>
            <a:r>
              <a:rPr lang="en-US" dirty="0" err="1"/>
              <a:t>i</a:t>
            </a:r>
            <a:r>
              <a:rPr lang="en-US" dirty="0"/>
              <a:t>=s;</a:t>
            </a:r>
          </a:p>
          <a:p>
            <a:r>
              <a:rPr lang="en-IN" dirty="0" err="1"/>
              <a:t>PrimeCustomer</a:t>
            </a:r>
            <a:r>
              <a:rPr lang="en-IN" dirty="0"/>
              <a:t> objC1= new </a:t>
            </a:r>
            <a:r>
              <a:rPr lang="en-IN" dirty="0" err="1"/>
              <a:t>PrimeCustomer</a:t>
            </a:r>
            <a:r>
              <a:rPr lang="en-IN" dirty="0"/>
              <a:t>();</a:t>
            </a:r>
          </a:p>
          <a:p>
            <a:r>
              <a:rPr lang="en-IN" dirty="0"/>
              <a:t>Customer ObjC2=objC1;</a:t>
            </a:r>
          </a:p>
          <a:p>
            <a:r>
              <a:rPr lang="en-IN" dirty="0" err="1"/>
              <a:t>PtmCustomer</a:t>
            </a:r>
            <a:r>
              <a:rPr lang="en-IN" dirty="0"/>
              <a:t> objC3=(</a:t>
            </a:r>
            <a:r>
              <a:rPr lang="en-IN" dirty="0" err="1"/>
              <a:t>PtmCustomer</a:t>
            </a:r>
            <a:r>
              <a:rPr lang="en-IN" dirty="0"/>
              <a:t>) objC2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134DD-B2B6-2ED7-7C20-AF3B0685C52D}"/>
              </a:ext>
            </a:extLst>
          </p:cNvPr>
          <p:cNvSpPr txBox="1"/>
          <p:nvPr/>
        </p:nvSpPr>
        <p:spPr>
          <a:xfrm>
            <a:off x="10167010" y="2953020"/>
            <a:ext cx="2307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CustID</a:t>
            </a:r>
            <a:endParaRPr lang="en-IN" dirty="0"/>
          </a:p>
          <a:p>
            <a:r>
              <a:rPr lang="en-IN" dirty="0"/>
              <a:t>Name</a:t>
            </a:r>
          </a:p>
          <a:p>
            <a:r>
              <a:rPr lang="en-IN" dirty="0" err="1"/>
              <a:t>MakePayment</a:t>
            </a:r>
            <a:r>
              <a:rPr lang="en-IN" dirty="0"/>
              <a:t>(){}</a:t>
            </a:r>
          </a:p>
          <a:p>
            <a:r>
              <a:rPr lang="en-IN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5729B-B40F-9AF5-359A-687433FADC31}"/>
              </a:ext>
            </a:extLst>
          </p:cNvPr>
          <p:cNvSpPr txBox="1"/>
          <p:nvPr/>
        </p:nvSpPr>
        <p:spPr>
          <a:xfrm>
            <a:off x="9846540" y="4932531"/>
            <a:ext cx="2628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PrimeCustomer:customer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 err="1"/>
              <a:t>CurrentBalance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MakePayment</a:t>
            </a:r>
            <a:r>
              <a:rPr lang="en-IN" dirty="0"/>
              <a:t>(){}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2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27F4-AF93-A384-0ADF-BDA50BEE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9BD90-71BA-BF3B-3EFF-6D74D6FB4C57}"/>
              </a:ext>
            </a:extLst>
          </p:cNvPr>
          <p:cNvSpPr/>
          <p:nvPr/>
        </p:nvSpPr>
        <p:spPr>
          <a:xfrm>
            <a:off x="2774197" y="4339525"/>
            <a:ext cx="3843579" cy="83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3CB4F-D6E3-8906-70EC-B7E5679F37CC}"/>
              </a:ext>
            </a:extLst>
          </p:cNvPr>
          <p:cNvSpPr/>
          <p:nvPr/>
        </p:nvSpPr>
        <p:spPr>
          <a:xfrm>
            <a:off x="2774196" y="3301138"/>
            <a:ext cx="3843579" cy="83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A421D-C69B-B383-9F42-4175930C1030}"/>
              </a:ext>
            </a:extLst>
          </p:cNvPr>
          <p:cNvSpPr/>
          <p:nvPr/>
        </p:nvSpPr>
        <p:spPr>
          <a:xfrm>
            <a:off x="2774195" y="2262751"/>
            <a:ext cx="3843579" cy="83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03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E8B2-E61F-D1E5-C037-4B6AF925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A3-B397-6780-0416-AF89028C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 </a:t>
            </a:r>
          </a:p>
          <a:p>
            <a:r>
              <a:rPr lang="en-US" dirty="0"/>
              <a:t>App</a:t>
            </a:r>
          </a:p>
          <a:p>
            <a:pPr lvl="1"/>
            <a:r>
              <a:rPr lang="en-US" dirty="0"/>
              <a:t>Specific</a:t>
            </a:r>
          </a:p>
          <a:p>
            <a:pPr lvl="1"/>
            <a:r>
              <a:rPr lang="en-US" dirty="0"/>
              <a:t>Generic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86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0BDE-3320-7E1E-686F-9459AAB1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8562-5202-4CDD-EBAC-ABA2B0F3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Logic</a:t>
            </a:r>
          </a:p>
          <a:p>
            <a:r>
              <a:rPr lang="en-US" dirty="0"/>
              <a:t>App Infra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67A0-7CAD-AB5D-B05B-85BA43C4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11B-A325-22DA-398E-D6D8D0D7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</a:t>
            </a:r>
          </a:p>
          <a:p>
            <a:pPr lvl="1"/>
            <a:r>
              <a:rPr lang="en-US" dirty="0"/>
              <a:t>S &amp; S =&gt; obj File</a:t>
            </a:r>
          </a:p>
          <a:p>
            <a:pPr lvl="2"/>
            <a:r>
              <a:rPr lang="en-US" dirty="0"/>
              <a:t>Header file =&gt; Lib file</a:t>
            </a:r>
          </a:p>
          <a:p>
            <a:pPr lvl="1"/>
            <a:r>
              <a:rPr lang="en-US" dirty="0"/>
              <a:t>Linking</a:t>
            </a:r>
          </a:p>
          <a:p>
            <a:pPr lvl="1"/>
            <a:r>
              <a:rPr lang="en-US" dirty="0"/>
              <a:t>Sys Call Map=&gt; exe </a:t>
            </a:r>
          </a:p>
          <a:p>
            <a:r>
              <a:rPr lang="en-US" dirty="0"/>
              <a:t>Static Exe vs Dynamic Exe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7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7D9-C3A2-BC53-B19D-989B6087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0C7-6ABA-C976-A0EE-4C7AAC18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Value Type</a:t>
            </a:r>
          </a:p>
          <a:p>
            <a:pPr lvl="1"/>
            <a:r>
              <a:rPr lang="en-US" dirty="0"/>
              <a:t>Inbuilt</a:t>
            </a:r>
          </a:p>
          <a:p>
            <a:pPr lvl="2"/>
            <a:r>
              <a:rPr lang="en-US" dirty="0"/>
              <a:t>Numeric</a:t>
            </a:r>
          </a:p>
          <a:p>
            <a:pPr lvl="3"/>
            <a:r>
              <a:rPr lang="en-US" dirty="0"/>
              <a:t>Without Dec</a:t>
            </a:r>
          </a:p>
          <a:p>
            <a:pPr lvl="4"/>
            <a:r>
              <a:rPr lang="en-US" dirty="0"/>
              <a:t>Signed</a:t>
            </a:r>
          </a:p>
          <a:p>
            <a:pPr lvl="5"/>
            <a:r>
              <a:rPr lang="en-US" dirty="0" err="1"/>
              <a:t>SByte</a:t>
            </a:r>
            <a:r>
              <a:rPr lang="en-US" dirty="0"/>
              <a:t>- 1 byte (-127 +128)</a:t>
            </a:r>
          </a:p>
          <a:p>
            <a:pPr lvl="5"/>
            <a:r>
              <a:rPr lang="en-US" dirty="0"/>
              <a:t>Short- 2 </a:t>
            </a:r>
          </a:p>
          <a:p>
            <a:pPr lvl="5"/>
            <a:r>
              <a:rPr lang="en-US" dirty="0"/>
              <a:t>Int-4</a:t>
            </a:r>
          </a:p>
          <a:p>
            <a:pPr lvl="5"/>
            <a:r>
              <a:rPr lang="en-US" dirty="0"/>
              <a:t>Long -8</a:t>
            </a:r>
          </a:p>
          <a:p>
            <a:pPr lvl="4"/>
            <a:r>
              <a:rPr lang="en-US" dirty="0"/>
              <a:t>Unsigned</a:t>
            </a:r>
          </a:p>
          <a:p>
            <a:pPr lvl="5"/>
            <a:r>
              <a:rPr lang="en-US" dirty="0"/>
              <a:t>Byte</a:t>
            </a:r>
          </a:p>
          <a:p>
            <a:pPr lvl="3"/>
            <a:r>
              <a:rPr lang="en-US" dirty="0"/>
              <a:t>With Dec</a:t>
            </a:r>
          </a:p>
          <a:p>
            <a:pPr lvl="4"/>
            <a:r>
              <a:rPr lang="en-US" dirty="0"/>
              <a:t>Float – 4</a:t>
            </a:r>
          </a:p>
          <a:p>
            <a:pPr lvl="4"/>
            <a:r>
              <a:rPr lang="en-US" dirty="0"/>
              <a:t>Double- 8</a:t>
            </a:r>
          </a:p>
          <a:p>
            <a:pPr lvl="4"/>
            <a:r>
              <a:rPr lang="en-US" dirty="0"/>
              <a:t>Decimal -16</a:t>
            </a:r>
          </a:p>
          <a:p>
            <a:pPr lvl="2"/>
            <a:r>
              <a:rPr lang="en-US" dirty="0"/>
              <a:t>Alphanumeric</a:t>
            </a:r>
          </a:p>
          <a:p>
            <a:pPr lvl="3"/>
            <a:r>
              <a:rPr lang="en-US" dirty="0"/>
              <a:t>Char- 2bytes – ‘a’</a:t>
            </a:r>
          </a:p>
          <a:p>
            <a:pPr lvl="2"/>
            <a:r>
              <a:rPr lang="en-US" dirty="0"/>
              <a:t>Logical</a:t>
            </a:r>
          </a:p>
          <a:p>
            <a:pPr lvl="3"/>
            <a:r>
              <a:rPr lang="en-US" dirty="0"/>
              <a:t>Boolean-Bool =&gt; 4 bytes</a:t>
            </a:r>
          </a:p>
          <a:p>
            <a:pPr lvl="2"/>
            <a:r>
              <a:rPr lang="en-US" dirty="0"/>
              <a:t>Date Time</a:t>
            </a:r>
          </a:p>
          <a:p>
            <a:pPr lvl="3"/>
            <a:r>
              <a:rPr lang="en-US" dirty="0"/>
              <a:t>8 bytes </a:t>
            </a:r>
          </a:p>
          <a:p>
            <a:pPr lvl="4"/>
            <a:r>
              <a:rPr lang="en-US" dirty="0"/>
              <a:t>1 </a:t>
            </a:r>
            <a:r>
              <a:rPr lang="en-US" dirty="0" err="1"/>
              <a:t>jan</a:t>
            </a:r>
            <a:r>
              <a:rPr lang="en-US" dirty="0"/>
              <a:t> 0001 00:00:01 =&gt; 31 Dec 9999 23:59:59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User Defined</a:t>
            </a:r>
          </a:p>
          <a:p>
            <a:pPr lvl="2"/>
            <a:r>
              <a:rPr lang="en-US" dirty="0"/>
              <a:t>ENUM</a:t>
            </a:r>
          </a:p>
          <a:p>
            <a:pPr lvl="2"/>
            <a:r>
              <a:rPr lang="en-US" dirty="0"/>
              <a:t>Struct</a:t>
            </a:r>
          </a:p>
          <a:p>
            <a:r>
              <a:rPr lang="en-US" dirty="0"/>
              <a:t>Reference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2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5509-61DC-E51C-2498-C0D2E332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0238-88C6-215B-EA96-569C7EEC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Inbuilt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Array</a:t>
            </a:r>
          </a:p>
          <a:p>
            <a:r>
              <a:rPr lang="en-US" dirty="0"/>
              <a:t>User Defined</a:t>
            </a:r>
          </a:p>
          <a:p>
            <a:pPr lvl="1"/>
            <a:r>
              <a:rPr lang="en-US" dirty="0"/>
              <a:t>Class</a:t>
            </a:r>
          </a:p>
          <a:p>
            <a:pPr lvl="2"/>
            <a:r>
              <a:rPr lang="en-US" dirty="0"/>
              <a:t>Interface</a:t>
            </a:r>
          </a:p>
          <a:p>
            <a:pPr lvl="2"/>
            <a:r>
              <a:rPr lang="en-US" dirty="0"/>
              <a:t>Delegate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48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6CB-8603-4769-B2B8-780780E7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8925-D785-7F56-6F9F-C46FB902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Polymorphism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0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0AD20-363A-904A-0084-2510669C7A03}"/>
              </a:ext>
            </a:extLst>
          </p:cNvPr>
          <p:cNvGrpSpPr/>
          <p:nvPr/>
        </p:nvGrpSpPr>
        <p:grpSpPr>
          <a:xfrm>
            <a:off x="443346" y="935182"/>
            <a:ext cx="2396836" cy="2784764"/>
            <a:chOff x="3352800" y="644236"/>
            <a:chExt cx="2396836" cy="2784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F8A569-4957-F944-493F-88F0C4686527}"/>
                </a:ext>
              </a:extLst>
            </p:cNvPr>
            <p:cNvSpPr/>
            <p:nvPr/>
          </p:nvSpPr>
          <p:spPr>
            <a:xfrm>
              <a:off x="3352800" y="644236"/>
              <a:ext cx="2396836" cy="27847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Program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E873EC-256F-F556-4F1C-9AFF8CEEB54E}"/>
                </a:ext>
              </a:extLst>
            </p:cNvPr>
            <p:cNvSpPr/>
            <p:nvPr/>
          </p:nvSpPr>
          <p:spPr>
            <a:xfrm>
              <a:off x="3588327" y="1243446"/>
              <a:ext cx="1870364" cy="7204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5E7129-9DD2-D666-EBDC-BDBD31172DB6}"/>
                </a:ext>
              </a:extLst>
            </p:cNvPr>
            <p:cNvSpPr/>
            <p:nvPr/>
          </p:nvSpPr>
          <p:spPr>
            <a:xfrm>
              <a:off x="3616036" y="2202874"/>
              <a:ext cx="1870364" cy="720436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C06770-D03B-AE33-3210-13A51505A3F7}"/>
              </a:ext>
            </a:extLst>
          </p:cNvPr>
          <p:cNvGrpSpPr/>
          <p:nvPr/>
        </p:nvGrpSpPr>
        <p:grpSpPr>
          <a:xfrm>
            <a:off x="3089564" y="907473"/>
            <a:ext cx="2396836" cy="2784764"/>
            <a:chOff x="3352800" y="644236"/>
            <a:chExt cx="2396836" cy="27847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BDBBC4-92E7-60F0-C307-3FA3E168F77D}"/>
                </a:ext>
              </a:extLst>
            </p:cNvPr>
            <p:cNvSpPr/>
            <p:nvPr/>
          </p:nvSpPr>
          <p:spPr>
            <a:xfrm>
              <a:off x="3352800" y="644236"/>
              <a:ext cx="2396836" cy="27847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Program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5D669F-FDF5-2D0C-8331-03FB83C010CC}"/>
                </a:ext>
              </a:extLst>
            </p:cNvPr>
            <p:cNvSpPr/>
            <p:nvPr/>
          </p:nvSpPr>
          <p:spPr>
            <a:xfrm>
              <a:off x="3588327" y="1243446"/>
              <a:ext cx="1870364" cy="7204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F76F91-54D1-C397-B8EF-6E03F9F202E7}"/>
                </a:ext>
              </a:extLst>
            </p:cNvPr>
            <p:cNvSpPr/>
            <p:nvPr/>
          </p:nvSpPr>
          <p:spPr>
            <a:xfrm>
              <a:off x="3616036" y="2202874"/>
              <a:ext cx="1870364" cy="720436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F37DE9-01E6-D995-B2B2-B7BB3ED287F1}"/>
              </a:ext>
            </a:extLst>
          </p:cNvPr>
          <p:cNvGrpSpPr/>
          <p:nvPr/>
        </p:nvGrpSpPr>
        <p:grpSpPr>
          <a:xfrm>
            <a:off x="5708073" y="935182"/>
            <a:ext cx="2396836" cy="2784764"/>
            <a:chOff x="3352800" y="644236"/>
            <a:chExt cx="2396836" cy="27847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937CC4-AB0B-A1DD-0168-AB8F4B58221D}"/>
                </a:ext>
              </a:extLst>
            </p:cNvPr>
            <p:cNvSpPr/>
            <p:nvPr/>
          </p:nvSpPr>
          <p:spPr>
            <a:xfrm>
              <a:off x="3352800" y="644236"/>
              <a:ext cx="2396836" cy="27847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Program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BFE490-0FDE-2494-60DE-EF0CEB50297D}"/>
                </a:ext>
              </a:extLst>
            </p:cNvPr>
            <p:cNvSpPr/>
            <p:nvPr/>
          </p:nvSpPr>
          <p:spPr>
            <a:xfrm>
              <a:off x="3588327" y="1243446"/>
              <a:ext cx="1870364" cy="7204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Arr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9E61C0-BE01-935D-BA09-8CB7B74D1954}"/>
                </a:ext>
              </a:extLst>
            </p:cNvPr>
            <p:cNvSpPr/>
            <p:nvPr/>
          </p:nvSpPr>
          <p:spPr>
            <a:xfrm>
              <a:off x="3616036" y="2202874"/>
              <a:ext cx="1870364" cy="720436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3015ED-D612-6BA8-8DCB-1170C062ECAA}"/>
              </a:ext>
            </a:extLst>
          </p:cNvPr>
          <p:cNvGrpSpPr/>
          <p:nvPr/>
        </p:nvGrpSpPr>
        <p:grpSpPr>
          <a:xfrm>
            <a:off x="8312728" y="935182"/>
            <a:ext cx="2396836" cy="2784764"/>
            <a:chOff x="3352800" y="644236"/>
            <a:chExt cx="2396836" cy="278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E296F7-8FA1-92AE-9A88-C20211BC2BDA}"/>
                </a:ext>
              </a:extLst>
            </p:cNvPr>
            <p:cNvSpPr/>
            <p:nvPr/>
          </p:nvSpPr>
          <p:spPr>
            <a:xfrm>
              <a:off x="3352800" y="644236"/>
              <a:ext cx="2396836" cy="27847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Program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0937D6-2385-367D-3B90-D050846D6D4A}"/>
                </a:ext>
              </a:extLst>
            </p:cNvPr>
            <p:cNvSpPr/>
            <p:nvPr/>
          </p:nvSpPr>
          <p:spPr>
            <a:xfrm>
              <a:off x="3588327" y="1243446"/>
              <a:ext cx="1870364" cy="7204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Struct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AF1FA3-7A78-EBEF-CBDC-20DDCC3C5CFD}"/>
                </a:ext>
              </a:extLst>
            </p:cNvPr>
            <p:cNvSpPr/>
            <p:nvPr/>
          </p:nvSpPr>
          <p:spPr>
            <a:xfrm>
              <a:off x="3616036" y="2202874"/>
              <a:ext cx="1870364" cy="720436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  <a:endParaRPr lang="en-IN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2496C57-B593-2D40-1664-74E692D2308E}"/>
              </a:ext>
            </a:extLst>
          </p:cNvPr>
          <p:cNvSpPr/>
          <p:nvPr/>
        </p:nvSpPr>
        <p:spPr>
          <a:xfrm>
            <a:off x="1399309" y="4319156"/>
            <a:ext cx="338050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74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367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Datatype</vt:lpstr>
      <vt:lpstr>Reference Type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Elangovan R</dc:creator>
  <cp:lastModifiedBy>Elangovan R</cp:lastModifiedBy>
  <cp:revision>2</cp:revision>
  <dcterms:created xsi:type="dcterms:W3CDTF">2024-01-16T11:04:35Z</dcterms:created>
  <dcterms:modified xsi:type="dcterms:W3CDTF">2024-01-17T07:26:09Z</dcterms:modified>
</cp:coreProperties>
</file>