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85" r:id="rId12"/>
    <p:sldId id="299" r:id="rId13"/>
    <p:sldId id="275" r:id="rId14"/>
    <p:sldId id="302" r:id="rId15"/>
    <p:sldId id="283" r:id="rId16"/>
    <p:sldId id="331" r:id="rId17"/>
    <p:sldId id="281" r:id="rId18"/>
    <p:sldId id="277" r:id="rId19"/>
    <p:sldId id="279" r:id="rId20"/>
    <p:sldId id="280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2" r:id="rId51"/>
    <p:sldId id="361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4" r:id="rId63"/>
    <p:sldId id="373" r:id="rId64"/>
    <p:sldId id="375" r:id="rId65"/>
    <p:sldId id="268" r:id="rId66"/>
    <p:sldId id="376" r:id="rId67"/>
    <p:sldId id="377" r:id="rId68"/>
    <p:sldId id="378" r:id="rId69"/>
    <p:sldId id="379" r:id="rId70"/>
    <p:sldId id="380" r:id="rId71"/>
    <p:sldId id="381" r:id="rId72"/>
    <p:sldId id="38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230C1-B28B-4B21-9F78-9D5AE6019E7A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DD765-CD28-4889-A104-3BFBDDDFF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0A671D3-52B6-A729-63DF-7397600E4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1CDE9B-8779-41FD-8DFE-42BE2906C206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2BA2ECB-BAF7-1E28-C9EE-79B16F164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856D3B0-3165-69D7-5E88-2EBCA6E70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“Bringing them closer.”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.NET –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Tools and Frameworks;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Base Infrastructure – Windows, Servers;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Building Block Services;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Internet User Experience – on previous slide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E1A56EF-09AE-5866-388C-CF820C1EA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B8B0EF-F235-436B-BC1B-A6E7D2E3E0E0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D04EF5E-ABFB-9AB3-1BD5-55B4ECA743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A8DA346-C37E-5C06-2156-967FD6F8E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64008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The .NET framework exposes numerous classes to the developer. These classes allow the development of rich client applications and Web-based applications alike. The classes are shown here, divided into four areas.</a:t>
            </a:r>
          </a:p>
          <a:p>
            <a:pPr eaLnBrk="1" hangingPunct="1"/>
            <a:endParaRPr lang="en-GB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altLang="en-US">
                <a:latin typeface="Arial" panose="020B0604020202020204" pitchFamily="34" charset="0"/>
              </a:rPr>
              <a:t>ASP.NET provides the core Web infrastructure, such as Web Forms for UI-based development and Web Services for programmatic interface development.</a:t>
            </a:r>
          </a:p>
          <a:p>
            <a:pPr eaLnBrk="1" hangingPunct="1">
              <a:buFontTx/>
              <a:buChar char="•"/>
            </a:pPr>
            <a:r>
              <a:rPr lang="en-GB" altLang="en-US">
                <a:latin typeface="Arial" panose="020B0604020202020204" pitchFamily="34" charset="0"/>
              </a:rPr>
              <a:t>User interface development on the Windows platform can be done using Windows Forms.</a:t>
            </a:r>
          </a:p>
          <a:p>
            <a:pPr eaLnBrk="1" hangingPunct="1">
              <a:buFontTx/>
              <a:buChar char="•"/>
            </a:pPr>
            <a:r>
              <a:rPr lang="en-GB" altLang="en-US">
                <a:latin typeface="Arial" panose="020B0604020202020204" pitchFamily="34" charset="0"/>
              </a:rPr>
              <a:t>ADO.NET and XML provide the functionality for data access.</a:t>
            </a:r>
          </a:p>
          <a:p>
            <a:pPr eaLnBrk="1" hangingPunct="1">
              <a:buFontTx/>
              <a:buChar char="•"/>
            </a:pPr>
            <a:r>
              <a:rPr lang="en-GB" altLang="en-US">
                <a:latin typeface="Arial" panose="020B0604020202020204" pitchFamily="34" charset="0"/>
              </a:rPr>
              <a:t>The core base classes provide infrastructure services such as security and transaction management.</a:t>
            </a:r>
          </a:p>
          <a:p>
            <a:pPr eaLnBrk="1" hangingPunct="1"/>
            <a:endParaRPr lang="en-GB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can create code in any of a large number of languages.  This code will integrate in a deep, seamless manner via a standard called the Common Language Specification.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Visual Studio.NET provides tools that increases your productivity when creating applications.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F416AAE-2D20-5062-4336-FA1B07C37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9B8782-2ED2-43AE-A04F-59A64DA05F8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1AB554A-4D57-2049-90B9-8835EC2696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0180B23-97A2-EDEF-A421-3D43876C4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64008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658CA55-8159-02D5-1C33-A540D57CC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23F79A-6D67-40AC-9257-187AB2BA5A40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7C60F73-951E-7C22-96E8-4EB58820C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62698EA-FB97-59C8-46C3-A819ED6ED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64008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900">
                <a:latin typeface="Arial" panose="020B0604020202020204" pitchFamily="34" charset="0"/>
              </a:rPr>
              <a:t>As a developer you can write code in the language of your choice.  Your code is compiled into an Assembly, which is represented as a DLL or EXE.</a:t>
            </a:r>
          </a:p>
          <a:p>
            <a:pPr eaLnBrk="1" hangingPunct="1"/>
            <a:endParaRPr lang="en-GB" altLang="en-US" sz="9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8834D1-2061-45F9-B5E0-7301ECAAC8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4720D9D-AF94-8DB0-63DA-FCDE64354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0B98D7-EE6D-4DFE-B1C8-722013727CA6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4B48021-6954-6126-955E-3271007E9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E4C3D97-6EDD-BE5F-3D56-55DABAD96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64008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8D7BF04-6F35-8203-37B2-757E2B274D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6766F-E818-483E-ABFD-1436C62D2F3C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0CC0E46-A633-08D0-70EE-A535F29FC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B27B665-AA98-4111-DF00-33A057B94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64008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8C4EC1D-B391-F911-8AFD-4EB312CB2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D3A487-5456-4D50-977F-0378B6B84908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FCF22CB-A5C0-D21A-6AC7-C5C2415A9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275DDB5-9EAD-DF25-977A-DC67BCA5F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64008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2731EFF-48BF-38EC-A567-F84BC70FA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6EC289-249C-4E10-BCC4-D313C3AFDBCA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62E349E-1A9D-7F6A-8059-99DEA510D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2FB5048-35AD-4C7D-587E-FD2B8066F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64008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7649-0AC3-AEDE-8849-31B6E0E72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4DFCF-A9D5-ED23-977E-943295864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C1E6-591D-E529-31BE-13B470EB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D6079-EEB7-2C9C-9216-73AA9319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AF6B-9417-F5CD-575F-D7A51B5B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6365-B9A6-B356-A0F7-06D5A0A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D3E71-143C-AAB5-C913-31185DE27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22C4-BE2C-1E18-0B90-CB9073D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7A7A-8931-104E-A35B-CE8739A2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07DBD-3166-5893-DD99-69F1A223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3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C14EA-1006-AC6E-6F54-D37D43EA8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CDDA8-9588-C359-3BA7-3FF900F0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AEE-90AD-E469-4EC3-FB693C2C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158C-B1DD-5C35-8F10-A9E55139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4783-A9DD-51CC-9B84-69C126BE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2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612B-C5AD-605B-F653-E4313B6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F8D2-318B-8774-7B84-B5EF6CD9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A930-8B29-FDD6-8BD7-944883E8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DEFA-F355-DD9D-88E2-97E2A57D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9A61-1F36-A0CD-CCD8-8C85A89D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4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9CD8-0428-351C-354C-6863D637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F472-FB00-31BE-85DB-18F7A06E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07AD-35AC-1A08-AFF0-09A54CB8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6A3E-D3DC-345F-A3C6-774A0F0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6568-5828-7427-9F27-8F63C7E7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A557-0054-D0E2-0100-86B344D9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3C92-2899-2373-D8EA-01DE3FC0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508EA-1185-C3A9-826C-3FAF58E35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4E41-75A4-5D2D-2CE8-0A322BBD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CB46-8C35-6A6B-48F1-0EBF2080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1C22F-CA13-8692-96D3-FDE79137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4E7F-FE49-02E2-4B79-CA084C72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B533-E770-FF78-3319-7472C0BC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55ADE-3FC4-024E-B846-277ECFE9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FC7A7-A3F1-6263-5A0D-7D2D97D9C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94EAF-1220-6C2A-723B-9AA730B01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245FA-44EE-7B2B-2595-E3DF7EC0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D1C09-27B6-0CF5-75E9-B71302AE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0E6DF-D951-C284-946F-1157C68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0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62EE-327C-25A5-9E9A-AF48AD2C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F4205-047B-8C70-1954-528F9545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E5AA1-5146-EC20-9342-494BEB0E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6FA64-CD70-6D31-9C5A-32B3DDE2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8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12F92-5B6C-F76E-BEE9-D22F0BD5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6CE82-928C-B458-6E8D-106A0767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11C05-5757-8AC8-D663-2B5C9D4F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05A9-7EAD-CF13-A950-487A1D8C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9336-7E41-87DA-29A9-D496E54A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B0CE4-35E0-7796-AC3D-8A8B7787E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6C2C-7261-74F0-5E47-419202B4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B73DC-1D5D-09EE-A776-9439868C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99673-88A4-06CF-0670-F73AF8B3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429B-17CD-AB03-3614-6ECE5FE0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FAF69-7CBB-0E22-FEE3-325B7283B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7310-DB0B-5EE2-D97B-5AC3A1ED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333F8-12BE-99AB-A619-6E83336F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2FA3E-A320-2E6F-E5F7-D79650E6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39A10-2E2A-DE37-6F6F-BF64E026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38DF8-B4FE-D659-FA78-0602798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3D333-4DD6-2404-F923-45F776B7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2BAA-0B70-64CE-4EAA-D4A37FCFC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0C9E-0928-40FD-A059-185CA2C74BE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35DC-D3A3-AF6F-06B4-1B757488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49AB-68FD-E2C6-38F0-6A1F7532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AC7-C838-40AE-8DF4-C63169665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043FDD-8E0D-9354-7B50-F984C1B8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8FFCFE-621D-9CB3-F1F7-2C890CBB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net Framework</a:t>
            </a:r>
          </a:p>
          <a:p>
            <a:pPr lvl="1"/>
            <a:r>
              <a:rPr lang="en-US" dirty="0"/>
              <a:t>CLR</a:t>
            </a:r>
          </a:p>
          <a:p>
            <a:pPr lvl="1"/>
            <a:r>
              <a:rPr lang="en-US" dirty="0"/>
              <a:t>BCL</a:t>
            </a:r>
          </a:p>
          <a:p>
            <a:pPr lvl="1"/>
            <a:r>
              <a:rPr lang="en-US" dirty="0"/>
              <a:t>CLS</a:t>
            </a:r>
          </a:p>
          <a:p>
            <a:r>
              <a:rPr lang="en-US" dirty="0"/>
              <a:t>Intro to CSharp=&gt; VS 2022</a:t>
            </a:r>
          </a:p>
          <a:p>
            <a:pPr lvl="1"/>
            <a:r>
              <a:rPr lang="en-US" dirty="0"/>
              <a:t>PC</a:t>
            </a:r>
          </a:p>
          <a:p>
            <a:pPr lvl="2"/>
            <a:r>
              <a:rPr lang="en-US" dirty="0"/>
              <a:t>Sequence</a:t>
            </a:r>
          </a:p>
          <a:p>
            <a:pPr lvl="2"/>
            <a:r>
              <a:rPr lang="en-US" dirty="0"/>
              <a:t>Selection </a:t>
            </a:r>
          </a:p>
          <a:p>
            <a:pPr lvl="2"/>
            <a:r>
              <a:rPr lang="en-US" dirty="0"/>
              <a:t>Iteration</a:t>
            </a:r>
          </a:p>
          <a:p>
            <a:pPr lvl="1"/>
            <a:r>
              <a:rPr lang="en-US" dirty="0"/>
              <a:t>OOP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98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932E-AF9B-BF10-2A94-A45103D2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486C-5E48-47DC-56EB-EDB764AD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&amp; Intranet Framework</a:t>
            </a:r>
          </a:p>
          <a:p>
            <a:r>
              <a:rPr lang="en-US" dirty="0"/>
              <a:t>.NET F/W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7DC78-6905-4087-585D-B2A7475C8BFF}"/>
              </a:ext>
            </a:extLst>
          </p:cNvPr>
          <p:cNvSpPr/>
          <p:nvPr/>
        </p:nvSpPr>
        <p:spPr>
          <a:xfrm>
            <a:off x="838202" y="5448994"/>
            <a:ext cx="2139519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A43B2-08B7-5CB4-91E6-086BA6290D89}"/>
              </a:ext>
            </a:extLst>
          </p:cNvPr>
          <p:cNvSpPr/>
          <p:nvPr/>
        </p:nvSpPr>
        <p:spPr>
          <a:xfrm>
            <a:off x="838201" y="4507961"/>
            <a:ext cx="2139519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48515-2ECB-8B89-86DF-A4F0BB680DA1}"/>
              </a:ext>
            </a:extLst>
          </p:cNvPr>
          <p:cNvSpPr/>
          <p:nvPr/>
        </p:nvSpPr>
        <p:spPr>
          <a:xfrm>
            <a:off x="838200" y="3566928"/>
            <a:ext cx="2139519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CE34-75D8-5BDD-D36C-E0D34AA12667}"/>
              </a:ext>
            </a:extLst>
          </p:cNvPr>
          <p:cNvSpPr/>
          <p:nvPr/>
        </p:nvSpPr>
        <p:spPr>
          <a:xfrm>
            <a:off x="3865487" y="5448994"/>
            <a:ext cx="2139519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7F684-8C6E-7132-9331-92BD85D730AC}"/>
              </a:ext>
            </a:extLst>
          </p:cNvPr>
          <p:cNvSpPr/>
          <p:nvPr/>
        </p:nvSpPr>
        <p:spPr>
          <a:xfrm>
            <a:off x="3865486" y="4507961"/>
            <a:ext cx="2139519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52338-8AB6-C52A-189E-AFF58E0093B1}"/>
              </a:ext>
            </a:extLst>
          </p:cNvPr>
          <p:cNvSpPr/>
          <p:nvPr/>
        </p:nvSpPr>
        <p:spPr>
          <a:xfrm>
            <a:off x="3858090" y="3123050"/>
            <a:ext cx="2139519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87BE17-540E-1984-ACC2-D272040682D4}"/>
              </a:ext>
            </a:extLst>
          </p:cNvPr>
          <p:cNvSpPr/>
          <p:nvPr/>
        </p:nvSpPr>
        <p:spPr>
          <a:xfrm>
            <a:off x="3865485" y="4003829"/>
            <a:ext cx="2139519" cy="4331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25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5EC96B3-6896-5568-8DF4-F694DD1E0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570913" cy="1298575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sz="3400">
                <a:solidFill>
                  <a:schemeClr val="accent1">
                    <a:tint val="83000"/>
                    <a:satMod val="150000"/>
                  </a:schemeClr>
                </a:solidFill>
              </a:rPr>
              <a:t>.NET Frameworks and the</a:t>
            </a:r>
            <a:br>
              <a:rPr lang="en-US" sz="340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n-US" sz="3400">
                <a:solidFill>
                  <a:schemeClr val="accent1">
                    <a:tint val="83000"/>
                    <a:satMod val="150000"/>
                  </a:schemeClr>
                </a:solidFill>
              </a:rPr>
              <a:t>Common Language Runtime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44A2BEF-54A7-172D-C463-BA8ABFDB989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3291682" y="3612356"/>
            <a:ext cx="1295400" cy="2484437"/>
          </a:xfrm>
          <a:prstGeom prst="rect">
            <a:avLst/>
          </a:prstGeom>
          <a:gradFill rotWithShape="0">
            <a:gsLst>
              <a:gs pos="0">
                <a:srgbClr val="009999">
                  <a:gamma/>
                  <a:shade val="46275"/>
                  <a:invGamma/>
                </a:srgbClr>
              </a:gs>
              <a:gs pos="100000">
                <a:srgbClr val="009999"/>
              </a:gs>
            </a:gsLst>
            <a:lin ang="2700000" scaled="1"/>
          </a:gradFill>
          <a:ln w="50800">
            <a:solidFill>
              <a:srgbClr val="FFFF00"/>
            </a:solidFill>
            <a:miter lim="800000"/>
            <a:headEnd/>
            <a:tailEnd/>
          </a:ln>
          <a:effectLst>
            <a:prstShdw prst="shdw18" dist="17961" dir="13500000">
              <a:srgbClr val="FFFF00">
                <a:gamma/>
                <a:shade val="60000"/>
                <a:invGamma/>
              </a:srgbClr>
            </a:prstShdw>
          </a:effectLst>
        </p:spPr>
        <p:txBody>
          <a:bodyPr vert="eaVert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  <a:t>.NET </a:t>
            </a:r>
            <a:b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</a:br>
            <a: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  <a:t>Framework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3AD058F-91BA-2C9E-E822-E22CCD18D87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3565525" y="4694238"/>
            <a:ext cx="777875" cy="2514600"/>
          </a:xfrm>
          <a:prstGeom prst="rect">
            <a:avLst/>
          </a:prstGeom>
          <a:gradFill rotWithShape="0">
            <a:gsLst>
              <a:gs pos="0">
                <a:srgbClr val="009999">
                  <a:gamma/>
                  <a:shade val="46275"/>
                  <a:invGamma/>
                </a:srgbClr>
              </a:gs>
              <a:gs pos="100000">
                <a:srgbClr val="009999"/>
              </a:gs>
            </a:gsLst>
            <a:lin ang="2700000" scaled="1"/>
          </a:gradFill>
          <a:ln w="19050">
            <a:noFill/>
            <a:miter lim="800000"/>
            <a:headEnd/>
            <a:tailEnd/>
          </a:ln>
          <a:effectLst>
            <a:prstShdw prst="shdw18" dist="17961" dir="13500000">
              <a:srgbClr val="009999">
                <a:gamma/>
                <a:shade val="60000"/>
                <a:invGamma/>
              </a:srgbClr>
            </a:prstShdw>
          </a:effectLst>
        </p:spPr>
        <p:txBody>
          <a:bodyPr vert="eaVert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  <a:t>Windows </a:t>
            </a:r>
            <a:b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</a:br>
            <a: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  <a:t>CE, ME, 2000, .NET</a:t>
            </a:r>
          </a:p>
        </p:txBody>
      </p:sp>
      <p:grpSp>
        <p:nvGrpSpPr>
          <p:cNvPr id="47109" name="Group 5">
            <a:extLst>
              <a:ext uri="{FF2B5EF4-FFF2-40B4-BE49-F238E27FC236}">
                <a16:creationId xmlns:a16="http://schemas.microsoft.com/office/drawing/2014/main" id="{0FE80D30-BCC9-EDB9-5911-CF71ADE0D3A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76400"/>
            <a:ext cx="7473950" cy="3810000"/>
            <a:chOff x="720" y="1056"/>
            <a:chExt cx="4708" cy="2400"/>
          </a:xfrm>
        </p:grpSpPr>
        <p:pic>
          <p:nvPicPr>
            <p:cNvPr id="47110" name="Picture 6">
              <a:extLst>
                <a:ext uri="{FF2B5EF4-FFF2-40B4-BE49-F238E27FC236}">
                  <a16:creationId xmlns:a16="http://schemas.microsoft.com/office/drawing/2014/main" id="{8D686FDC-9C9B-5063-2364-133BAB0C2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056"/>
              <a:ext cx="4675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grpSp>
          <p:nvGrpSpPr>
            <p:cNvPr id="47111" name="Group 7">
              <a:extLst>
                <a:ext uri="{FF2B5EF4-FFF2-40B4-BE49-F238E27FC236}">
                  <a16:creationId xmlns:a16="http://schemas.microsoft.com/office/drawing/2014/main" id="{1C784A16-4F72-67D8-B78A-F86298A43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56"/>
              <a:ext cx="2980" cy="1847"/>
              <a:chOff x="2448" y="768"/>
              <a:chExt cx="2980" cy="1847"/>
            </a:xfrm>
          </p:grpSpPr>
          <p:sp>
            <p:nvSpPr>
              <p:cNvPr id="48136" name="Rectangle 8">
                <a:extLst>
                  <a:ext uri="{FF2B5EF4-FFF2-40B4-BE49-F238E27FC236}">
                    <a16:creationId xmlns:a16="http://schemas.microsoft.com/office/drawing/2014/main" id="{A949660C-6F95-559B-1749-A7944A0C4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2980" cy="1847"/>
              </a:xfrm>
              <a:prstGeom prst="rect">
                <a:avLst/>
              </a:prstGeom>
              <a:gradFill rotWithShape="0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prstShdw prst="shdw18" dist="17961" dir="135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sp>
            <p:nvSpPr>
              <p:cNvPr id="47113" name="Rectangle 9">
                <a:extLst>
                  <a:ext uri="{FF2B5EF4-FFF2-40B4-BE49-F238E27FC236}">
                    <a16:creationId xmlns:a16="http://schemas.microsoft.com/office/drawing/2014/main" id="{3D77CD96-09FC-E8AC-CE12-3E9D4EE2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2100"/>
                <a:ext cx="2896" cy="4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48138" name="Rectangle 10">
                <a:extLst>
                  <a:ext uri="{FF2B5EF4-FFF2-40B4-BE49-F238E27FC236}">
                    <a16:creationId xmlns:a16="http://schemas.microsoft.com/office/drawing/2014/main" id="{E14D3C61-5D4B-50D0-9876-A11314C52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3797" y="468"/>
                <a:ext cx="281" cy="2896"/>
              </a:xfrm>
              <a:prstGeom prst="rect">
                <a:avLst/>
              </a:prstGeom>
              <a:gradFill rotWithShape="0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19050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009999">
                    <a:gamma/>
                    <a:shade val="60000"/>
                    <a:invGamma/>
                  </a:srgbClr>
                </a:prstShdw>
              </a:effectLst>
            </p:spPr>
            <p:txBody>
              <a:bodyPr vert="eaVert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Base Classes</a:t>
                </a:r>
              </a:p>
            </p:txBody>
          </p:sp>
          <p:sp>
            <p:nvSpPr>
              <p:cNvPr id="48139" name="Rectangle 11">
                <a:extLst>
                  <a:ext uri="{FF2B5EF4-FFF2-40B4-BE49-F238E27FC236}">
                    <a16:creationId xmlns:a16="http://schemas.microsoft.com/office/drawing/2014/main" id="{878BBB92-5182-7012-E911-267FCAD73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3802" y="138"/>
                <a:ext cx="271" cy="2896"/>
              </a:xfrm>
              <a:prstGeom prst="rect">
                <a:avLst/>
              </a:prstGeom>
              <a:gradFill rotWithShape="0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19050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009999">
                    <a:gamma/>
                    <a:shade val="60000"/>
                    <a:invGamma/>
                  </a:srgbClr>
                </a:prstShdw>
              </a:effectLst>
            </p:spPr>
            <p:txBody>
              <a:bodyPr vert="eaVert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Data &amp; XML</a:t>
                </a:r>
              </a:p>
            </p:txBody>
          </p:sp>
          <p:sp>
            <p:nvSpPr>
              <p:cNvPr id="48140" name="Rectangle 12">
                <a:extLst>
                  <a:ext uri="{FF2B5EF4-FFF2-40B4-BE49-F238E27FC236}">
                    <a16:creationId xmlns:a16="http://schemas.microsoft.com/office/drawing/2014/main" id="{F97580ED-B750-DF4F-0E1A-79388587F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392" y="408"/>
                <a:ext cx="576" cy="1392"/>
              </a:xfrm>
              <a:prstGeom prst="rect">
                <a:avLst/>
              </a:prstGeom>
              <a:gradFill rotWithShape="0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19050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009999">
                    <a:gamma/>
                    <a:shade val="60000"/>
                    <a:invGamma/>
                  </a:srgbClr>
                </a:prstShdw>
              </a:effectLst>
            </p:spPr>
            <p:txBody>
              <a:bodyPr vert="eaVert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Win Forms/</a:t>
                </a:r>
              </a:p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Console </a:t>
                </a:r>
              </a:p>
            </p:txBody>
          </p:sp>
          <p:sp>
            <p:nvSpPr>
              <p:cNvPr id="48141" name="Rectangle 13">
                <a:extLst>
                  <a:ext uri="{FF2B5EF4-FFF2-40B4-BE49-F238E27FC236}">
                    <a16:creationId xmlns:a16="http://schemas.microsoft.com/office/drawing/2014/main" id="{E4BE92FF-BFF6-D4D8-214A-46CC0A0F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3738" y="938"/>
                <a:ext cx="399" cy="2896"/>
              </a:xfrm>
              <a:prstGeom prst="rect">
                <a:avLst/>
              </a:prstGeom>
              <a:gradFill rotWithShape="0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44450">
                <a:solidFill>
                  <a:srgbClr val="FFFF00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FFFF00">
                    <a:gamma/>
                    <a:shade val="60000"/>
                    <a:invGamma/>
                  </a:srgbClr>
                </a:prstShdw>
              </a:effectLst>
            </p:spPr>
            <p:txBody>
              <a:bodyPr vert="eaVert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Common Language Runtime</a:t>
                </a:r>
              </a:p>
            </p:txBody>
          </p:sp>
          <p:sp>
            <p:nvSpPr>
              <p:cNvPr id="48142" name="Rectangle 14">
                <a:extLst>
                  <a:ext uri="{FF2B5EF4-FFF2-40B4-BE49-F238E27FC236}">
                    <a16:creationId xmlns:a16="http://schemas.microsoft.com/office/drawing/2014/main" id="{D17CFD08-5692-D23C-B67D-4BFDB19D4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2904" y="408"/>
                <a:ext cx="576" cy="1392"/>
              </a:xfrm>
              <a:prstGeom prst="rect">
                <a:avLst/>
              </a:prstGeom>
              <a:gradFill rotWithShape="0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19050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009999">
                    <a:gamma/>
                    <a:shade val="60000"/>
                    <a:invGamma/>
                  </a:srgbClr>
                </a:prstShdw>
              </a:effectLst>
            </p:spPr>
            <p:txBody>
              <a:bodyPr vert="eaVert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ASP.NET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07EA1C9-8B8F-3C71-6654-A8D967EF7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2667000"/>
            <a:ext cx="5562600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Common Language Specification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14088F5-6225-C94A-EECF-4B18BAABF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5410200"/>
            <a:ext cx="55626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Common Language Runtime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BFD82003-6314-E0C3-50D9-DA6DA4CB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2070100"/>
            <a:ext cx="9144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VB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01D72234-8759-1A3F-6D27-678E8619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2070100"/>
            <a:ext cx="9144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C++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1A145A2E-B5D2-38DF-F1A0-8FF97E34A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2070100"/>
            <a:ext cx="9144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C#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A1D56132-E354-F1A5-AB3A-69FDA8C9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276600"/>
            <a:ext cx="3689350" cy="822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</a:rPr>
              <a:t>ASP.NET: Web Services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</a:rPr>
              <a:t>and Web Forms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217470D3-EEF0-3B60-E0EB-AB8F9588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2070100"/>
            <a:ext cx="11430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JScript</a:t>
            </a: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B65A9150-335C-93F8-4B4A-11F2FC0B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2070100"/>
            <a:ext cx="10668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A31A472E-F17A-1322-CF08-BDC182BF2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3276600"/>
            <a:ext cx="1752600" cy="822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</a:rPr>
              <a:t>Windows</a:t>
            </a:r>
            <a:b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</a:rPr>
              <a:t>Forms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2B5E8D21-F769-7320-52CC-DFBBB748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4800600"/>
            <a:ext cx="5562600" cy="520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</a:rPr>
              <a:t>.NET Framework Base Classes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0E47D68E-2FD1-3A0C-DCE8-99D29FE0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4191000"/>
            <a:ext cx="5562600" cy="520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</a:rPr>
              <a:t>ADO.NET: Data and XML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43611F22-3EC2-411D-5414-6187C94BA2F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18338" y="3589337"/>
            <a:ext cx="3886200" cy="822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</a:rPr>
              <a:t>Visual Studio.NET</a:t>
            </a:r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2B59BB39-9E25-2D87-9AC4-A31748D31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The .NET Framework</a:t>
            </a:r>
            <a:b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n-US" sz="2100">
                <a:solidFill>
                  <a:schemeClr val="accent1">
                    <a:tint val="83000"/>
                    <a:satMod val="150000"/>
                  </a:schemeClr>
                </a:solidFill>
              </a:rPr>
              <a:t>The .NET Framework and Visual Studio.NET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D21AECC-2EAD-200F-2842-D9C6CBCB3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6588" y="228600"/>
            <a:ext cx="8532812" cy="1244600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Common Language Runtime</a:t>
            </a:r>
            <a:b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n-US" sz="2500">
                <a:solidFill>
                  <a:schemeClr val="hlink"/>
                </a:solidFill>
              </a:rPr>
              <a:t>Multiple Language Support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5F82AF4-8067-5FB2-82A1-C35ED8A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905000"/>
            <a:ext cx="8532813" cy="2652713"/>
          </a:xfrm>
        </p:spPr>
        <p:txBody>
          <a:bodyPr/>
          <a:lstStyle/>
          <a:p>
            <a:pPr eaLnBrk="1" hangingPunct="1"/>
            <a:r>
              <a:rPr lang="en-US" altLang="en-US"/>
              <a:t>What about types?</a:t>
            </a:r>
          </a:p>
          <a:p>
            <a:pPr lvl="1" eaLnBrk="1" hangingPunct="1"/>
            <a:r>
              <a:rPr lang="en-US" altLang="en-US"/>
              <a:t>Common type system (CTS)</a:t>
            </a:r>
          </a:p>
        </p:txBody>
      </p:sp>
    </p:spTree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>
            <a:extLst>
              <a:ext uri="{FF2B5EF4-FFF2-40B4-BE49-F238E27FC236}">
                <a16:creationId xmlns:a16="http://schemas.microsoft.com/office/drawing/2014/main" id="{58D72584-1D35-6E34-2522-2D15FA59497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90800"/>
            <a:ext cx="2286000" cy="2927350"/>
            <a:chOff x="240" y="1872"/>
            <a:chExt cx="1440" cy="1844"/>
          </a:xfrm>
        </p:grpSpPr>
        <p:sp>
          <p:nvSpPr>
            <p:cNvPr id="78851" name="Rectangle 3">
              <a:extLst>
                <a:ext uri="{FF2B5EF4-FFF2-40B4-BE49-F238E27FC236}">
                  <a16:creationId xmlns:a16="http://schemas.microsoft.com/office/drawing/2014/main" id="{92DB4178-F898-DE6C-FAF5-F3B268CE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72"/>
              <a:ext cx="1152" cy="14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000" b="1">
                  <a:solidFill>
                    <a:srgbClr val="990000"/>
                  </a:solidFill>
                  <a:latin typeface="Arial" charset="0"/>
                  <a:cs typeface="+mn-cs"/>
                </a:rPr>
                <a:t>Source Code</a:t>
              </a:r>
            </a:p>
          </p:txBody>
        </p:sp>
        <p:sp>
          <p:nvSpPr>
            <p:cNvPr id="56336" name="Text Box 4">
              <a:extLst>
                <a:ext uri="{FF2B5EF4-FFF2-40B4-BE49-F238E27FC236}">
                  <a16:creationId xmlns:a16="http://schemas.microsoft.com/office/drawing/2014/main" id="{C03E0D8E-A417-8422-75CD-86E0BCFBE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312"/>
              <a:ext cx="14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solidFill>
                    <a:srgbClr val="990000"/>
                  </a:solidFill>
                  <a:latin typeface="Arial" panose="020B0604020202020204" pitchFamily="34" charset="0"/>
                </a:rPr>
                <a:t>C++, C#, VB or any .NET language</a:t>
              </a:r>
            </a:p>
          </p:txBody>
        </p:sp>
      </p:grpSp>
      <p:sp>
        <p:nvSpPr>
          <p:cNvPr id="56323" name="Text Box 5">
            <a:extLst>
              <a:ext uri="{FF2B5EF4-FFF2-40B4-BE49-F238E27FC236}">
                <a16:creationId xmlns:a16="http://schemas.microsoft.com/office/drawing/2014/main" id="{4C6C8C7B-4468-59AE-50E1-7D2D58EE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800600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400" b="1">
                <a:latin typeface="Arial" panose="020B0604020202020204" pitchFamily="34" charset="0"/>
              </a:rPr>
              <a:t>csc.exe or vbc.exe</a:t>
            </a:r>
          </a:p>
        </p:txBody>
      </p:sp>
      <p:grpSp>
        <p:nvGrpSpPr>
          <p:cNvPr id="56324" name="Group 6">
            <a:extLst>
              <a:ext uri="{FF2B5EF4-FFF2-40B4-BE49-F238E27FC236}">
                <a16:creationId xmlns:a16="http://schemas.microsoft.com/office/drawing/2014/main" id="{45C0AB70-2B25-04EE-18BD-38903259203A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209800"/>
            <a:ext cx="2052638" cy="2043113"/>
            <a:chOff x="1632" y="1248"/>
            <a:chExt cx="2682" cy="2286"/>
          </a:xfrm>
        </p:grpSpPr>
        <p:sp>
          <p:nvSpPr>
            <p:cNvPr id="56332" name="Gear">
              <a:extLst>
                <a:ext uri="{FF2B5EF4-FFF2-40B4-BE49-F238E27FC236}">
                  <a16:creationId xmlns:a16="http://schemas.microsoft.com/office/drawing/2014/main" id="{47347B0C-94A1-E11B-FD8F-1FE31FA643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5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</p:spPr>
          <p:txBody>
            <a:bodyPr>
              <a:flatTx/>
            </a:bodyPr>
            <a:lstStyle/>
            <a:p>
              <a:endParaRPr lang="en-IN"/>
            </a:p>
          </p:txBody>
        </p:sp>
        <p:sp>
          <p:nvSpPr>
            <p:cNvPr id="56333" name="AutoShape 8">
              <a:extLst>
                <a:ext uri="{FF2B5EF4-FFF2-40B4-BE49-F238E27FC236}">
                  <a16:creationId xmlns:a16="http://schemas.microsoft.com/office/drawing/2014/main" id="{BDA460FE-D4C4-C333-B890-63DAF43F7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5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</p:spPr>
          <p:txBody>
            <a:bodyPr>
              <a:flatTx/>
            </a:bodyPr>
            <a:lstStyle/>
            <a:p>
              <a:endParaRPr lang="en-IN"/>
            </a:p>
          </p:txBody>
        </p:sp>
        <p:sp>
          <p:nvSpPr>
            <p:cNvPr id="56334" name="AutoShape 9">
              <a:extLst>
                <a:ext uri="{FF2B5EF4-FFF2-40B4-BE49-F238E27FC236}">
                  <a16:creationId xmlns:a16="http://schemas.microsoft.com/office/drawing/2014/main" id="{5177918D-18E2-2843-B15E-65968288D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5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</p:spPr>
          <p:txBody>
            <a:bodyPr>
              <a:flatTx/>
            </a:bodyPr>
            <a:lstStyle/>
            <a:p>
              <a:endParaRPr lang="en-IN"/>
            </a:p>
          </p:txBody>
        </p:sp>
      </p:grpSp>
      <p:sp>
        <p:nvSpPr>
          <p:cNvPr id="56325" name="Text Box 10">
            <a:extLst>
              <a:ext uri="{FF2B5EF4-FFF2-40B4-BE49-F238E27FC236}">
                <a16:creationId xmlns:a16="http://schemas.microsoft.com/office/drawing/2014/main" id="{D00E32D4-D899-9898-27DA-A5DF426D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4267200"/>
            <a:ext cx="1944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3200" b="1">
                <a:latin typeface="Arial" panose="020B0604020202020204" pitchFamily="34" charset="0"/>
              </a:rPr>
              <a:t>Compiler</a:t>
            </a:r>
          </a:p>
        </p:txBody>
      </p:sp>
      <p:sp>
        <p:nvSpPr>
          <p:cNvPr id="56326" name="Line 11">
            <a:extLst>
              <a:ext uri="{FF2B5EF4-FFF2-40B4-BE49-F238E27FC236}">
                <a16:creationId xmlns:a16="http://schemas.microsoft.com/office/drawing/2014/main" id="{7FE2A125-9789-042C-3AF1-8E05BD93B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733800"/>
            <a:ext cx="1066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6327" name="Group 12">
            <a:extLst>
              <a:ext uri="{FF2B5EF4-FFF2-40B4-BE49-F238E27FC236}">
                <a16:creationId xmlns:a16="http://schemas.microsoft.com/office/drawing/2014/main" id="{5EDB9412-0E6E-822F-6AFE-91E785F9FCB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2590800"/>
            <a:ext cx="1981200" cy="2743200"/>
            <a:chOff x="4272" y="1872"/>
            <a:chExt cx="1248" cy="1728"/>
          </a:xfrm>
        </p:grpSpPr>
        <p:sp>
          <p:nvSpPr>
            <p:cNvPr id="78861" name="Rectangle 13">
              <a:extLst>
                <a:ext uri="{FF2B5EF4-FFF2-40B4-BE49-F238E27FC236}">
                  <a16:creationId xmlns:a16="http://schemas.microsoft.com/office/drawing/2014/main" id="{9817B491-76F4-F512-19A4-EB2E9849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72"/>
              <a:ext cx="1152" cy="14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000" b="1">
                  <a:solidFill>
                    <a:srgbClr val="990000"/>
                  </a:solidFill>
                  <a:latin typeface="Arial" charset="0"/>
                  <a:cs typeface="+mn-cs"/>
                </a:rPr>
                <a:t>Assembly</a:t>
              </a:r>
            </a:p>
          </p:txBody>
        </p:sp>
        <p:sp>
          <p:nvSpPr>
            <p:cNvPr id="56331" name="Text Box 14">
              <a:extLst>
                <a:ext uri="{FF2B5EF4-FFF2-40B4-BE49-F238E27FC236}">
                  <a16:creationId xmlns:a16="http://schemas.microsoft.com/office/drawing/2014/main" id="{1CC5D7F6-3825-4EFF-25B8-A0602745A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369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solidFill>
                    <a:srgbClr val="990000"/>
                  </a:solidFill>
                  <a:latin typeface="Arial" panose="020B0604020202020204" pitchFamily="34" charset="0"/>
                </a:rPr>
                <a:t>DLL or EXE</a:t>
              </a:r>
            </a:p>
          </p:txBody>
        </p:sp>
      </p:grpSp>
      <p:sp>
        <p:nvSpPr>
          <p:cNvPr id="56328" name="Line 15">
            <a:extLst>
              <a:ext uri="{FF2B5EF4-FFF2-40B4-BE49-F238E27FC236}">
                <a16:creationId xmlns:a16="http://schemas.microsoft.com/office/drawing/2014/main" id="{674AFB24-9778-C436-399B-399580018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733800"/>
            <a:ext cx="1066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9" name="Rectangle 16">
            <a:extLst>
              <a:ext uri="{FF2B5EF4-FFF2-40B4-BE49-F238E27FC236}">
                <a16:creationId xmlns:a16="http://schemas.microsoft.com/office/drawing/2014/main" id="{EFC1EC40-9496-286F-4C2D-B3634622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marL="484188" eaLnBrk="1" hangingPunct="1"/>
            <a:r>
              <a:rPr lang="en-US" altLang="en-US" sz="3400">
                <a:solidFill>
                  <a:schemeClr val="tx1"/>
                </a:solidFill>
              </a:rPr>
              <a:t>Common Language Runtime</a:t>
            </a:r>
            <a:br>
              <a:rPr lang="en-US" altLang="en-US" sz="3400">
                <a:solidFill>
                  <a:schemeClr val="tx1"/>
                </a:solidFill>
              </a:rPr>
            </a:br>
            <a:r>
              <a:rPr lang="en-US" altLang="en-US" sz="2500">
                <a:solidFill>
                  <a:schemeClr val="tx1"/>
                </a:solidFill>
              </a:rPr>
              <a:t>Compilation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9">
            <a:extLst>
              <a:ext uri="{FF2B5EF4-FFF2-40B4-BE49-F238E27FC236}">
                <a16:creationId xmlns:a16="http://schemas.microsoft.com/office/drawing/2014/main" id="{25970E77-0898-9835-AF19-990ACABEAE3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990600"/>
            <a:ext cx="1371600" cy="1066800"/>
            <a:chOff x="1632" y="1248"/>
            <a:chExt cx="2682" cy="2286"/>
          </a:xfrm>
        </p:grpSpPr>
        <p:sp>
          <p:nvSpPr>
            <p:cNvPr id="58401" name="Gear">
              <a:extLst>
                <a:ext uri="{FF2B5EF4-FFF2-40B4-BE49-F238E27FC236}">
                  <a16:creationId xmlns:a16="http://schemas.microsoft.com/office/drawing/2014/main" id="{2CADAAF0-3883-CDD6-15C6-E2FBD3E82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5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</p:spPr>
          <p:txBody>
            <a:bodyPr>
              <a:flatTx/>
            </a:bodyPr>
            <a:lstStyle/>
            <a:p>
              <a:endParaRPr lang="en-IN"/>
            </a:p>
          </p:txBody>
        </p:sp>
        <p:sp>
          <p:nvSpPr>
            <p:cNvPr id="58402" name="AutoShape 41">
              <a:extLst>
                <a:ext uri="{FF2B5EF4-FFF2-40B4-BE49-F238E27FC236}">
                  <a16:creationId xmlns:a16="http://schemas.microsoft.com/office/drawing/2014/main" id="{1D1DCE60-871A-3B48-A462-1CE4E86AFF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5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</p:spPr>
          <p:txBody>
            <a:bodyPr>
              <a:flatTx/>
            </a:bodyPr>
            <a:lstStyle/>
            <a:p>
              <a:endParaRPr lang="en-IN"/>
            </a:p>
          </p:txBody>
        </p:sp>
        <p:sp>
          <p:nvSpPr>
            <p:cNvPr id="58403" name="AutoShape 42">
              <a:extLst>
                <a:ext uri="{FF2B5EF4-FFF2-40B4-BE49-F238E27FC236}">
                  <a16:creationId xmlns:a16="http://schemas.microsoft.com/office/drawing/2014/main" id="{CC13D14F-3043-4A60-0653-9747D137B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5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</p:spPr>
          <p:txBody>
            <a:bodyPr>
              <a:flatTx/>
            </a:bodyPr>
            <a:lstStyle/>
            <a:p>
              <a:endParaRPr lang="en-IN"/>
            </a:p>
          </p:txBody>
        </p:sp>
      </p:grpSp>
      <p:sp>
        <p:nvSpPr>
          <p:cNvPr id="58371" name="Line 18">
            <a:extLst>
              <a:ext uri="{FF2B5EF4-FFF2-40B4-BE49-F238E27FC236}">
                <a16:creationId xmlns:a16="http://schemas.microsoft.com/office/drawing/2014/main" id="{FF6B640D-CAA3-58D6-4FEB-940EEB4F7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9050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2" name="Line 17">
            <a:extLst>
              <a:ext uri="{FF2B5EF4-FFF2-40B4-BE49-F238E27FC236}">
                <a16:creationId xmlns:a16="http://schemas.microsoft.com/office/drawing/2014/main" id="{DFD717D3-C811-8861-5CA1-36358D624D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685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58373" name="AutoShape 11">
            <a:extLst>
              <a:ext uri="{FF2B5EF4-FFF2-40B4-BE49-F238E27FC236}">
                <a16:creationId xmlns:a16="http://schemas.microsoft.com/office/drawing/2014/main" id="{83A8CC12-04A2-4B5A-E95F-95F6E93D3366}"/>
              </a:ext>
            </a:extLst>
          </p:cNvPr>
          <p:cNvCxnSpPr>
            <a:cxnSpLocks noChangeShapeType="1"/>
            <a:stCxn id="58393" idx="2"/>
            <a:endCxn id="43066" idx="1"/>
          </p:cNvCxnSpPr>
          <p:nvPr/>
        </p:nvCxnSpPr>
        <p:spPr bwMode="auto">
          <a:xfrm>
            <a:off x="7078663" y="6161088"/>
            <a:ext cx="922337" cy="163512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AutoShape 12">
            <a:extLst>
              <a:ext uri="{FF2B5EF4-FFF2-40B4-BE49-F238E27FC236}">
                <a16:creationId xmlns:a16="http://schemas.microsoft.com/office/drawing/2014/main" id="{2D8E705E-677B-5C73-28F0-FA6FC92F04F1}"/>
              </a:ext>
            </a:extLst>
          </p:cNvPr>
          <p:cNvCxnSpPr>
            <a:cxnSpLocks noChangeShapeType="1"/>
            <a:stCxn id="43042" idx="2"/>
          </p:cNvCxnSpPr>
          <p:nvPr/>
        </p:nvCxnSpPr>
        <p:spPr bwMode="auto">
          <a:xfrm>
            <a:off x="6057900" y="5114925"/>
            <a:ext cx="0" cy="59055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AutoShape 13">
            <a:extLst>
              <a:ext uri="{FF2B5EF4-FFF2-40B4-BE49-F238E27FC236}">
                <a16:creationId xmlns:a16="http://schemas.microsoft.com/office/drawing/2014/main" id="{887D5294-D231-DAFF-86E3-CA677B6AFD4F}"/>
              </a:ext>
            </a:extLst>
          </p:cNvPr>
          <p:cNvCxnSpPr>
            <a:cxnSpLocks noChangeShapeType="1"/>
            <a:stCxn id="43027" idx="2"/>
            <a:endCxn id="43042" idx="0"/>
          </p:cNvCxnSpPr>
          <p:nvPr/>
        </p:nvCxnSpPr>
        <p:spPr bwMode="auto">
          <a:xfrm>
            <a:off x="6057900" y="4124325"/>
            <a:ext cx="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Rectangle 19">
            <a:extLst>
              <a:ext uri="{FF2B5EF4-FFF2-40B4-BE49-F238E27FC236}">
                <a16:creationId xmlns:a16="http://schemas.microsoft.com/office/drawing/2014/main" id="{65D414BA-A398-5F2E-CFAE-EED6947F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57600"/>
            <a:ext cx="1905000" cy="457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66275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Class Loader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+mn-cs"/>
            </a:endParaRPr>
          </a:p>
        </p:txBody>
      </p:sp>
      <p:sp>
        <p:nvSpPr>
          <p:cNvPr id="58377" name="Line 20">
            <a:extLst>
              <a:ext uri="{FF2B5EF4-FFF2-40B4-BE49-F238E27FC236}">
                <a16:creationId xmlns:a16="http://schemas.microsoft.com/office/drawing/2014/main" id="{928E1595-761A-7F79-CFC5-469348730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048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58378" name="AutoShape 27">
            <a:extLst>
              <a:ext uri="{FF2B5EF4-FFF2-40B4-BE49-F238E27FC236}">
                <a16:creationId xmlns:a16="http://schemas.microsoft.com/office/drawing/2014/main" id="{C89A50E3-177A-A5C2-9E9E-4F952527CCBA}"/>
              </a:ext>
            </a:extLst>
          </p:cNvPr>
          <p:cNvCxnSpPr>
            <a:cxnSpLocks noChangeShapeType="1"/>
            <a:endCxn id="43027" idx="1"/>
          </p:cNvCxnSpPr>
          <p:nvPr/>
        </p:nvCxnSpPr>
        <p:spPr bwMode="auto">
          <a:xfrm flipV="1">
            <a:off x="4048125" y="3886200"/>
            <a:ext cx="1047750" cy="23813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2" name="Rectangle 34">
            <a:extLst>
              <a:ext uri="{FF2B5EF4-FFF2-40B4-BE49-F238E27FC236}">
                <a16:creationId xmlns:a16="http://schemas.microsoft.com/office/drawing/2014/main" id="{33E40ADA-F8DB-62E7-4057-0760B3838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1905000" cy="457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66275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JIT Complier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+mn-cs"/>
            </a:endParaRPr>
          </a:p>
        </p:txBody>
      </p:sp>
      <p:sp>
        <p:nvSpPr>
          <p:cNvPr id="58380" name="Line 36">
            <a:extLst>
              <a:ext uri="{FF2B5EF4-FFF2-40B4-BE49-F238E27FC236}">
                <a16:creationId xmlns:a16="http://schemas.microsoft.com/office/drawing/2014/main" id="{9BD01EE9-76A2-70AC-60E3-E981C45DC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4623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1" name="Text Box 37">
            <a:extLst>
              <a:ext uri="{FF2B5EF4-FFF2-40B4-BE49-F238E27FC236}">
                <a16:creationId xmlns:a16="http://schemas.microsoft.com/office/drawing/2014/main" id="{2EC6DE28-7F27-61F3-A6CD-4DCED765D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798513"/>
            <a:ext cx="245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Development Machine</a:t>
            </a:r>
          </a:p>
        </p:txBody>
      </p:sp>
      <p:sp>
        <p:nvSpPr>
          <p:cNvPr id="58382" name="Text Box 38">
            <a:extLst>
              <a:ext uri="{FF2B5EF4-FFF2-40B4-BE49-F238E27FC236}">
                <a16:creationId xmlns:a16="http://schemas.microsoft.com/office/drawing/2014/main" id="{72A7C371-411B-C967-9FE7-1806D62DB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177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Target Machine</a:t>
            </a:r>
          </a:p>
        </p:txBody>
      </p:sp>
      <p:sp>
        <p:nvSpPr>
          <p:cNvPr id="43051" name="Rectangle 43">
            <a:extLst>
              <a:ext uri="{FF2B5EF4-FFF2-40B4-BE49-F238E27FC236}">
                <a16:creationId xmlns:a16="http://schemas.microsoft.com/office/drawing/2014/main" id="{4E5B5A42-92F2-09ED-4BF6-128A8068D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71600"/>
            <a:ext cx="10652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Compiler</a:t>
            </a:r>
          </a:p>
        </p:txBody>
      </p:sp>
      <p:grpSp>
        <p:nvGrpSpPr>
          <p:cNvPr id="58384" name="Group 47">
            <a:extLst>
              <a:ext uri="{FF2B5EF4-FFF2-40B4-BE49-F238E27FC236}">
                <a16:creationId xmlns:a16="http://schemas.microsoft.com/office/drawing/2014/main" id="{1B829ABC-94FE-9A34-5F19-EB1A138A878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3500"/>
            <a:ext cx="1524000" cy="900113"/>
            <a:chOff x="864" y="1218"/>
            <a:chExt cx="960" cy="934"/>
          </a:xfrm>
        </p:grpSpPr>
        <p:sp>
          <p:nvSpPr>
            <p:cNvPr id="58399" name="AutoShape 44">
              <a:extLst>
                <a:ext uri="{FF2B5EF4-FFF2-40B4-BE49-F238E27FC236}">
                  <a16:creationId xmlns:a16="http://schemas.microsoft.com/office/drawing/2014/main" id="{A7F32651-B02C-510A-7E38-0232A8FD3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18"/>
              <a:ext cx="960" cy="637"/>
            </a:xfrm>
            <a:prstGeom prst="parallelogram">
              <a:avLst>
                <a:gd name="adj" fmla="val 34376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43054" name="Text Box 46">
              <a:extLst>
                <a:ext uri="{FF2B5EF4-FFF2-40B4-BE49-F238E27FC236}">
                  <a16:creationId xmlns:a16="http://schemas.microsoft.com/office/drawing/2014/main" id="{7C53DCA9-6FC2-62B1-75CE-F2178D9CA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95"/>
              <a:ext cx="549" cy="8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Source</a:t>
              </a:r>
            </a:p>
            <a:p>
              <a:pPr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Code</a:t>
              </a:r>
            </a:p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grpSp>
        <p:nvGrpSpPr>
          <p:cNvPr id="58385" name="Group 48">
            <a:extLst>
              <a:ext uri="{FF2B5EF4-FFF2-40B4-BE49-F238E27FC236}">
                <a16:creationId xmlns:a16="http://schemas.microsoft.com/office/drawing/2014/main" id="{8CFDCAF1-024F-90FC-9CC2-DACAE67CF82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273300"/>
            <a:ext cx="1676400" cy="900113"/>
            <a:chOff x="864" y="1218"/>
            <a:chExt cx="1056" cy="934"/>
          </a:xfrm>
        </p:grpSpPr>
        <p:sp>
          <p:nvSpPr>
            <p:cNvPr id="58397" name="AutoShape 49">
              <a:extLst>
                <a:ext uri="{FF2B5EF4-FFF2-40B4-BE49-F238E27FC236}">
                  <a16:creationId xmlns:a16="http://schemas.microsoft.com/office/drawing/2014/main" id="{6A631B8E-D3B2-4C7A-55AC-03B9C8F45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18"/>
              <a:ext cx="1056" cy="637"/>
            </a:xfrm>
            <a:prstGeom prst="parallelogram">
              <a:avLst>
                <a:gd name="adj" fmla="val 34376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43058" name="Text Box 50">
              <a:extLst>
                <a:ext uri="{FF2B5EF4-FFF2-40B4-BE49-F238E27FC236}">
                  <a16:creationId xmlns:a16="http://schemas.microsoft.com/office/drawing/2014/main" id="{DF3E1E2E-4CE2-7FF4-A0B0-234B53641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95"/>
              <a:ext cx="655" cy="8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EXE/DLL</a:t>
              </a:r>
            </a:p>
            <a:p>
              <a:pPr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(IL)</a:t>
              </a:r>
            </a:p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grpSp>
        <p:nvGrpSpPr>
          <p:cNvPr id="58386" name="Group 51">
            <a:extLst>
              <a:ext uri="{FF2B5EF4-FFF2-40B4-BE49-F238E27FC236}">
                <a16:creationId xmlns:a16="http://schemas.microsoft.com/office/drawing/2014/main" id="{CD7282A8-8325-FA46-111A-D72A5C27E2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68700"/>
            <a:ext cx="2152650" cy="658813"/>
            <a:chOff x="864" y="1218"/>
            <a:chExt cx="1059" cy="684"/>
          </a:xfrm>
        </p:grpSpPr>
        <p:sp>
          <p:nvSpPr>
            <p:cNvPr id="58395" name="AutoShape 52">
              <a:extLst>
                <a:ext uri="{FF2B5EF4-FFF2-40B4-BE49-F238E27FC236}">
                  <a16:creationId xmlns:a16="http://schemas.microsoft.com/office/drawing/2014/main" id="{B3CFFC4C-D8B7-64AB-47EF-4EA25A02B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18"/>
              <a:ext cx="1059" cy="637"/>
            </a:xfrm>
            <a:prstGeom prst="parallelogram">
              <a:avLst>
                <a:gd name="adj" fmla="val 34373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43061" name="Text Box 53">
              <a:extLst>
                <a:ext uri="{FF2B5EF4-FFF2-40B4-BE49-F238E27FC236}">
                  <a16:creationId xmlns:a16="http://schemas.microsoft.com/office/drawing/2014/main" id="{DA066C0E-E02F-FED4-BFB1-52D79BACD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95"/>
              <a:ext cx="815" cy="6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Class Libraries</a:t>
              </a:r>
            </a:p>
            <a:p>
              <a:pPr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(IL)</a:t>
              </a:r>
            </a:p>
          </p:txBody>
        </p:sp>
      </p:grpSp>
      <p:grpSp>
        <p:nvGrpSpPr>
          <p:cNvPr id="58387" name="Group 54">
            <a:extLst>
              <a:ext uri="{FF2B5EF4-FFF2-40B4-BE49-F238E27FC236}">
                <a16:creationId xmlns:a16="http://schemas.microsoft.com/office/drawing/2014/main" id="{5F656A22-7B33-26F3-A430-AC8B37FDFED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854700"/>
            <a:ext cx="2306638" cy="655638"/>
            <a:chOff x="864" y="1218"/>
            <a:chExt cx="1134" cy="680"/>
          </a:xfrm>
        </p:grpSpPr>
        <p:sp>
          <p:nvSpPr>
            <p:cNvPr id="58393" name="AutoShape 55">
              <a:extLst>
                <a:ext uri="{FF2B5EF4-FFF2-40B4-BE49-F238E27FC236}">
                  <a16:creationId xmlns:a16="http://schemas.microsoft.com/office/drawing/2014/main" id="{C3E89CEC-EF78-EF20-61D5-D5E2E4BBD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18"/>
              <a:ext cx="1134" cy="637"/>
            </a:xfrm>
            <a:prstGeom prst="parallelogram">
              <a:avLst>
                <a:gd name="adj" fmla="val 34376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43064" name="Text Box 56">
              <a:extLst>
                <a:ext uri="{FF2B5EF4-FFF2-40B4-BE49-F238E27FC236}">
                  <a16:creationId xmlns:a16="http://schemas.microsoft.com/office/drawing/2014/main" id="{BE81B7AF-30E3-6E72-4E1F-E4713006F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95"/>
              <a:ext cx="667" cy="6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Managed </a:t>
              </a:r>
            </a:p>
            <a:p>
              <a:pPr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Native Code</a:t>
              </a:r>
            </a:p>
          </p:txBody>
        </p:sp>
      </p:grpSp>
      <p:sp>
        <p:nvSpPr>
          <p:cNvPr id="58388" name="Line 57">
            <a:extLst>
              <a:ext uri="{FF2B5EF4-FFF2-40B4-BE49-F238E27FC236}">
                <a16:creationId xmlns:a16="http://schemas.microsoft.com/office/drawing/2014/main" id="{6026484C-3F3B-4D7E-8F14-D59BB794E8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6600" y="4876800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43066" name="Rectangle 58">
            <a:extLst>
              <a:ext uri="{FF2B5EF4-FFF2-40B4-BE49-F238E27FC236}">
                <a16:creationId xmlns:a16="http://schemas.microsoft.com/office/drawing/2014/main" id="{5F616D03-5E39-7EC8-5612-45EFC433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096000"/>
            <a:ext cx="1905000" cy="457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66275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Execution</a:t>
            </a:r>
          </a:p>
        </p:txBody>
      </p:sp>
      <p:sp>
        <p:nvSpPr>
          <p:cNvPr id="43068" name="Rectangle 60">
            <a:extLst>
              <a:ext uri="{FF2B5EF4-FFF2-40B4-BE49-F238E27FC236}">
                <a16:creationId xmlns:a16="http://schemas.microsoft.com/office/drawing/2014/main" id="{314E7345-CC31-B985-D518-9462C1868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657600"/>
            <a:ext cx="1905000" cy="457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66275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Security Check</a:t>
            </a:r>
          </a:p>
        </p:txBody>
      </p:sp>
      <p:sp>
        <p:nvSpPr>
          <p:cNvPr id="58391" name="Line 61">
            <a:extLst>
              <a:ext uri="{FF2B5EF4-FFF2-40B4-BE49-F238E27FC236}">
                <a16:creationId xmlns:a16="http://schemas.microsoft.com/office/drawing/2014/main" id="{69745F8E-75A6-E144-06E9-31D99A98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41910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8392" name="Text Box 63">
            <a:extLst>
              <a:ext uri="{FF2B5EF4-FFF2-40B4-BE49-F238E27FC236}">
                <a16:creationId xmlns:a16="http://schemas.microsoft.com/office/drawing/2014/main" id="{82DC2300-84EF-5252-B655-5E8C6D07C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334000"/>
            <a:ext cx="230663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Uncompiled</a:t>
            </a:r>
            <a:r>
              <a:rPr lang="en-US" altLang="en-US" sz="2000">
                <a:latin typeface="Arial" panose="020B0604020202020204" pitchFamily="34" charset="0"/>
              </a:rPr>
              <a:t> Method</a:t>
            </a:r>
          </a:p>
        </p:txBody>
      </p: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20" y="355230"/>
            <a:ext cx="6770075" cy="6147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42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>
            <a:extLst>
              <a:ext uri="{FF2B5EF4-FFF2-40B4-BE49-F238E27FC236}">
                <a16:creationId xmlns:a16="http://schemas.microsoft.com/office/drawing/2014/main" id="{22CDABBB-30E2-1F3F-B233-C60E30FDC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05000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latin typeface="Arial" charset="0"/>
                <a:cs typeface="+mn-cs"/>
              </a:rPr>
              <a:t>VB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B3FC3F07-2882-AE6F-E48A-82FC5A940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752600"/>
            <a:ext cx="129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Source code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2380276D-C6AD-F5F9-90EF-0EFD867B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38400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Compiler</a:t>
            </a:r>
          </a:p>
        </p:txBody>
      </p:sp>
      <p:sp>
        <p:nvSpPr>
          <p:cNvPr id="38917" name="AutoShape 5">
            <a:extLst>
              <a:ext uri="{FF2B5EF4-FFF2-40B4-BE49-F238E27FC236}">
                <a16:creationId xmlns:a16="http://schemas.microsoft.com/office/drawing/2014/main" id="{DEE6AADE-6D81-618D-67F3-D59993D15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5000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latin typeface="Arial" charset="0"/>
                <a:cs typeface="+mn-cs"/>
              </a:rPr>
              <a:t>C++</a:t>
            </a:r>
          </a:p>
        </p:txBody>
      </p:sp>
      <p:sp>
        <p:nvSpPr>
          <p:cNvPr id="38918" name="AutoShape 6">
            <a:extLst>
              <a:ext uri="{FF2B5EF4-FFF2-40B4-BE49-F238E27FC236}">
                <a16:creationId xmlns:a16="http://schemas.microsoft.com/office/drawing/2014/main" id="{48E7E8F0-2524-97B1-E363-3E796C545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05000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latin typeface="Arial" charset="0"/>
                <a:cs typeface="+mn-cs"/>
              </a:rPr>
              <a:t>C#</a:t>
            </a:r>
          </a:p>
        </p:txBody>
      </p:sp>
      <p:sp>
        <p:nvSpPr>
          <p:cNvPr id="38919" name="AutoShape 7">
            <a:extLst>
              <a:ext uri="{FF2B5EF4-FFF2-40B4-BE49-F238E27FC236}">
                <a16:creationId xmlns:a16="http://schemas.microsoft.com/office/drawing/2014/main" id="{61B4565F-19D7-0A46-C080-9012E3A53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38400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Compiler</a:t>
            </a:r>
          </a:p>
        </p:txBody>
      </p:sp>
      <p:sp>
        <p:nvSpPr>
          <p:cNvPr id="38920" name="AutoShape 8">
            <a:extLst>
              <a:ext uri="{FF2B5EF4-FFF2-40B4-BE49-F238E27FC236}">
                <a16:creationId xmlns:a16="http://schemas.microsoft.com/office/drawing/2014/main" id="{7952A4E4-34A5-35C0-B7AA-F1593CA70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Compiler</a:t>
            </a:r>
          </a:p>
        </p:txBody>
      </p:sp>
      <p:sp>
        <p:nvSpPr>
          <p:cNvPr id="59401" name="AutoShape 9">
            <a:extLst>
              <a:ext uri="{FF2B5EF4-FFF2-40B4-BE49-F238E27FC236}">
                <a16:creationId xmlns:a16="http://schemas.microsoft.com/office/drawing/2014/main" id="{D6697220-DD5A-7B34-D282-4E93E68F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990600" cy="457200"/>
          </a:xfrm>
          <a:prstGeom prst="roundRect">
            <a:avLst>
              <a:gd name="adj" fmla="val 0"/>
            </a:avLst>
          </a:prstGeom>
          <a:solidFill>
            <a:srgbClr val="FF9933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  <a:contourClr>
              <a:srgbClr val="FF9933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Assembly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IL Code</a:t>
            </a:r>
          </a:p>
        </p:txBody>
      </p:sp>
      <p:sp>
        <p:nvSpPr>
          <p:cNvPr id="59402" name="AutoShape 10">
            <a:extLst>
              <a:ext uri="{FF2B5EF4-FFF2-40B4-BE49-F238E27FC236}">
                <a16:creationId xmlns:a16="http://schemas.microsoft.com/office/drawing/2014/main" id="{AA67709D-F578-2149-DFD7-81DA37D7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048000"/>
            <a:ext cx="990600" cy="457200"/>
          </a:xfrm>
          <a:prstGeom prst="roundRect">
            <a:avLst>
              <a:gd name="adj" fmla="val 0"/>
            </a:avLst>
          </a:prstGeom>
          <a:solidFill>
            <a:srgbClr val="FF9933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  <a:contourClr>
              <a:srgbClr val="FF9933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Assembly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IL Code</a:t>
            </a:r>
          </a:p>
        </p:txBody>
      </p:sp>
      <p:sp>
        <p:nvSpPr>
          <p:cNvPr id="59403" name="AutoShape 11">
            <a:extLst>
              <a:ext uri="{FF2B5EF4-FFF2-40B4-BE49-F238E27FC236}">
                <a16:creationId xmlns:a16="http://schemas.microsoft.com/office/drawing/2014/main" id="{FE32AF2E-A650-F1F7-9096-D00646854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48000"/>
            <a:ext cx="990600" cy="457200"/>
          </a:xfrm>
          <a:prstGeom prst="roundRect">
            <a:avLst>
              <a:gd name="adj" fmla="val 0"/>
            </a:avLst>
          </a:prstGeom>
          <a:solidFill>
            <a:srgbClr val="FF9933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  <a:contourClr>
              <a:srgbClr val="FF9933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Assembly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IL Code</a:t>
            </a:r>
          </a:p>
        </p:txBody>
      </p:sp>
      <p:sp>
        <p:nvSpPr>
          <p:cNvPr id="38924" name="AutoShape 12">
            <a:extLst>
              <a:ext uri="{FF2B5EF4-FFF2-40B4-BE49-F238E27FC236}">
                <a16:creationId xmlns:a16="http://schemas.microsoft.com/office/drawing/2014/main" id="{0A00A4E6-7427-BA6E-C9C4-79736183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943600"/>
            <a:ext cx="7924800" cy="6858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GB" sz="2000" b="1">
                <a:latin typeface="Arial" charset="0"/>
                <a:cs typeface="+mn-cs"/>
              </a:rPr>
              <a:t>Operating System Services</a:t>
            </a:r>
          </a:p>
        </p:txBody>
      </p:sp>
      <p:sp>
        <p:nvSpPr>
          <p:cNvPr id="38925" name="AutoShape 13">
            <a:extLst>
              <a:ext uri="{FF2B5EF4-FFF2-40B4-BE49-F238E27FC236}">
                <a16:creationId xmlns:a16="http://schemas.microsoft.com/office/drawing/2014/main" id="{ABF4DC47-7C53-863D-7CB9-689BE32A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733800"/>
            <a:ext cx="6248400" cy="16002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GB" sz="2000" b="1">
                <a:latin typeface="Arial" charset="0"/>
                <a:cs typeface="+mn-cs"/>
              </a:rPr>
              <a:t>Common Language Runtime</a:t>
            </a:r>
          </a:p>
        </p:txBody>
      </p:sp>
      <p:sp>
        <p:nvSpPr>
          <p:cNvPr id="59406" name="Line 14">
            <a:extLst>
              <a:ext uri="{FF2B5EF4-FFF2-40B4-BE49-F238E27FC236}">
                <a16:creationId xmlns:a16="http://schemas.microsoft.com/office/drawing/2014/main" id="{00527941-051D-0128-A3E3-94FDEF630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052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7" name="Line 15">
            <a:extLst>
              <a:ext uri="{FF2B5EF4-FFF2-40B4-BE49-F238E27FC236}">
                <a16:creationId xmlns:a16="http://schemas.microsoft.com/office/drawing/2014/main" id="{136D4FDC-3C0F-1D73-8BF2-1D03CD5CC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052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8" name="Line 16">
            <a:extLst>
              <a:ext uri="{FF2B5EF4-FFF2-40B4-BE49-F238E27FC236}">
                <a16:creationId xmlns:a16="http://schemas.microsoft.com/office/drawing/2014/main" id="{14B81985-6B34-F2D4-32C0-ED9CDAD7F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9" name="AutoShape 17">
            <a:extLst>
              <a:ext uri="{FF2B5EF4-FFF2-40B4-BE49-F238E27FC236}">
                <a16:creationId xmlns:a16="http://schemas.microsoft.com/office/drawing/2014/main" id="{A341F88A-9D27-78AD-9DD9-D3AFDFB2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48200"/>
            <a:ext cx="3048000" cy="609600"/>
          </a:xfrm>
          <a:prstGeom prst="roundRect">
            <a:avLst>
              <a:gd name="adj" fmla="val 7708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800" b="1">
                <a:latin typeface="Arial" charset="0"/>
                <a:cs typeface="+mn-cs"/>
              </a:rPr>
              <a:t>JIT Compiler</a:t>
            </a:r>
          </a:p>
        </p:txBody>
      </p:sp>
      <p:sp>
        <p:nvSpPr>
          <p:cNvPr id="38930" name="AutoShape 18">
            <a:extLst>
              <a:ext uri="{FF2B5EF4-FFF2-40B4-BE49-F238E27FC236}">
                <a16:creationId xmlns:a16="http://schemas.microsoft.com/office/drawing/2014/main" id="{3B02EBCB-DF7D-35BE-7B37-02941171F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3276600" cy="3810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>
                <a:latin typeface="Arial" charset="0"/>
                <a:cs typeface="+mn-cs"/>
              </a:rPr>
              <a:t>Native Code</a:t>
            </a: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52B25166-EF32-B037-8DBA-411C33D5A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867400"/>
            <a:ext cx="0" cy="381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32" name="Text Box 20">
            <a:extLst>
              <a:ext uri="{FF2B5EF4-FFF2-40B4-BE49-F238E27FC236}">
                <a16:creationId xmlns:a16="http://schemas.microsoft.com/office/drawing/2014/main" id="{99690C78-8B7C-4A1E-F7F1-F93865E2D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71800"/>
            <a:ext cx="1285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Managed</a:t>
            </a:r>
          </a:p>
          <a:p>
            <a:pPr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code</a:t>
            </a:r>
          </a:p>
        </p:txBody>
      </p:sp>
      <p:sp>
        <p:nvSpPr>
          <p:cNvPr id="59413" name="Line 21">
            <a:extLst>
              <a:ext uri="{FF2B5EF4-FFF2-40B4-BE49-F238E27FC236}">
                <a16:creationId xmlns:a16="http://schemas.microsoft.com/office/drawing/2014/main" id="{4152C064-88CE-BBA7-AF63-7F36D8379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667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19DAD381-A0DF-88B8-7AE2-BBAFF85D5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67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8E68ACF6-B6B3-1951-A13B-69220222A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667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402E6573-1515-A173-F67C-BD3CFFEFB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438400"/>
            <a:ext cx="1066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37" name="AutoShape 25">
            <a:extLst>
              <a:ext uri="{FF2B5EF4-FFF2-40B4-BE49-F238E27FC236}">
                <a16:creationId xmlns:a16="http://schemas.microsoft.com/office/drawing/2014/main" id="{606D0291-F73E-79F8-126B-38B9BC0F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209800"/>
            <a:ext cx="1219200" cy="685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latin typeface="Arial" charset="0"/>
                <a:cs typeface="+mn-cs"/>
              </a:rPr>
              <a:t>Unmanaged</a:t>
            </a:r>
          </a:p>
          <a:p>
            <a:pPr algn="ctr">
              <a:defRPr/>
            </a:pPr>
            <a:r>
              <a:rPr lang="en-US" b="1">
                <a:latin typeface="Arial" charset="0"/>
                <a:cs typeface="+mn-cs"/>
              </a:rPr>
              <a:t>Component</a:t>
            </a:r>
          </a:p>
        </p:txBody>
      </p:sp>
      <p:sp>
        <p:nvSpPr>
          <p:cNvPr id="59418" name="Line 26">
            <a:extLst>
              <a:ext uri="{FF2B5EF4-FFF2-40B4-BE49-F238E27FC236}">
                <a16:creationId xmlns:a16="http://schemas.microsoft.com/office/drawing/2014/main" id="{1B56DBB1-BBB2-A7CB-8E3A-3435826A8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895600"/>
            <a:ext cx="0" cy="3124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19" name="Line 27">
            <a:extLst>
              <a:ext uri="{FF2B5EF4-FFF2-40B4-BE49-F238E27FC236}">
                <a16:creationId xmlns:a16="http://schemas.microsoft.com/office/drawing/2014/main" id="{E40CC213-69E2-AED5-84B6-F0AE2DB679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2578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20" name="Line 28">
            <a:extLst>
              <a:ext uri="{FF2B5EF4-FFF2-40B4-BE49-F238E27FC236}">
                <a16:creationId xmlns:a16="http://schemas.microsoft.com/office/drawing/2014/main" id="{60F9BF20-0FEA-32E5-F079-1B841EA7FB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334000"/>
            <a:ext cx="0" cy="30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7" name="Rectangle 29">
            <a:extLst>
              <a:ext uri="{FF2B5EF4-FFF2-40B4-BE49-F238E27FC236}">
                <a16:creationId xmlns:a16="http://schemas.microsoft.com/office/drawing/2014/main" id="{948112EA-702B-0476-F3F9-4BD0E3A6A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6588" y="228600"/>
            <a:ext cx="8532812" cy="1244600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Common Language Runtime</a:t>
            </a:r>
            <a:b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n-US" sz="2500">
                <a:solidFill>
                  <a:schemeClr val="hlink"/>
                </a:solidFill>
              </a:rPr>
              <a:t>Execution Model</a:t>
            </a: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278BC16-7023-62D4-8579-8DF10393A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229600" cy="1066800"/>
          </a:xfrm>
        </p:spPr>
        <p:txBody>
          <a:bodyPr>
            <a:normAutofit/>
          </a:bodyPr>
          <a:lstStyle/>
          <a:p>
            <a:pPr marL="484632"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Common Language Runtime</a:t>
            </a:r>
            <a:b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n-US" sz="2500" dirty="0">
                <a:solidFill>
                  <a:schemeClr val="hlink"/>
                </a:solidFill>
              </a:rPr>
              <a:t>Assemblies</a:t>
            </a:r>
          </a:p>
        </p:txBody>
      </p:sp>
      <p:pic>
        <p:nvPicPr>
          <p:cNvPr id="33795" name="Picture 8">
            <a:extLst>
              <a:ext uri="{FF2B5EF4-FFF2-40B4-BE49-F238E27FC236}">
                <a16:creationId xmlns:a16="http://schemas.microsoft.com/office/drawing/2014/main" id="{3C9B9E3D-9682-0C80-9509-449E7AD735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1598132"/>
            <a:ext cx="10515600" cy="5259868"/>
          </a:xfrm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0BCDEA3-EA91-D73C-F9A5-29512CBA9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1905000"/>
            <a:ext cx="4572000" cy="4724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+mn-cs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FC580357-5E5D-FFEA-760A-32E234398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2032000"/>
            <a:ext cx="216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Type Descriptions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1310F7B0-9297-13D7-A1FF-DF63FB00D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2378075"/>
            <a:ext cx="3917950" cy="1508125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prstShdw prst="shdw17" dist="17961" dir="2700000">
              <a:srgbClr val="995C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Classes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Base classes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Implemented interfaces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Data members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Methods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BBEE3B0A-F74E-828B-72F5-87C16521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4335463"/>
            <a:ext cx="3962400" cy="1989137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prstShdw prst="shdw17" dist="17961" dir="2700000">
              <a:srgbClr val="995C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Name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Version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Culture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0942A3CA-4709-C1DD-C12F-36076D3A1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3979863"/>
            <a:ext cx="258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Assembly Description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D4E70F67-1D3C-8DB6-2DE7-74D36C37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5303838"/>
            <a:ext cx="3603625" cy="935037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r>
              <a:rPr lang="en-GB" sz="1800" b="1" dirty="0">
                <a:latin typeface="Arial" charset="0"/>
                <a:cs typeface="+mn-cs"/>
              </a:rPr>
              <a:t>Other assemblies</a:t>
            </a:r>
          </a:p>
          <a:p>
            <a:pPr>
              <a:defRPr/>
            </a:pPr>
            <a:r>
              <a:rPr lang="en-GB" sz="1800" b="1" dirty="0">
                <a:latin typeface="Arial" charset="0"/>
                <a:cs typeface="+mn-cs"/>
              </a:rPr>
              <a:t>Security Permissions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458C5A69-F1C2-C737-723A-5EE73FCD2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6588" y="228600"/>
            <a:ext cx="8532812" cy="1244600"/>
          </a:xfrm>
        </p:spPr>
        <p:txBody>
          <a:bodyPr>
            <a:normAutofit fontScale="90000"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Common Language Runtime</a:t>
            </a:r>
            <a:b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n-US" sz="2500">
                <a:solidFill>
                  <a:schemeClr val="hlink"/>
                </a:solidFill>
              </a:rPr>
              <a:t>Manifest &amp;</a:t>
            </a: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sz="2500">
                <a:solidFill>
                  <a:schemeClr val="hlink"/>
                </a:solidFill>
              </a:rPr>
              <a:t>Metadata in an Assembly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0E529-0890-F816-2368-A06D3D4C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E088A1-BFD8-9F64-698E-E425EFA5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Logic=&gt; “Hello World”</a:t>
            </a:r>
          </a:p>
          <a:p>
            <a:r>
              <a:rPr lang="en-US" dirty="0"/>
              <a:t>App Infra Logic</a:t>
            </a:r>
          </a:p>
          <a:p>
            <a:pPr lvl="1"/>
            <a:r>
              <a:rPr lang="en-US" dirty="0" err="1"/>
              <a:t>Stdio.h</a:t>
            </a:r>
            <a:r>
              <a:rPr lang="en-US" dirty="0"/>
              <a:t>=&gt;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1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5F3864E-F667-2AA6-C914-C7E4E1B3F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6588" y="228600"/>
            <a:ext cx="8532812" cy="1244600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Common Language Runtime</a:t>
            </a:r>
            <a:b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n-US" sz="2500">
                <a:solidFill>
                  <a:schemeClr val="hlink"/>
                </a:solidFill>
              </a:rPr>
              <a:t>Applications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6300F45-69DC-F770-0EE6-A005F2C67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00200"/>
            <a:ext cx="8532813" cy="4551363"/>
          </a:xfrm>
        </p:spPr>
        <p:txBody>
          <a:bodyPr/>
          <a:lstStyle/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en-US" altLang="en-US"/>
              <a:t>One or more assemblies</a:t>
            </a:r>
          </a:p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en-US" altLang="en-US"/>
              <a:t>Assemblies resolution</a:t>
            </a:r>
          </a:p>
          <a:p>
            <a:pPr marL="822325" lvl="1" eaLnBrk="1" hangingPunct="1">
              <a:buFont typeface="Verdana" panose="020B0604030504040204" pitchFamily="34" charset="0"/>
              <a:buChar char="›"/>
            </a:pPr>
            <a:r>
              <a:rPr lang="en-US" altLang="en-US"/>
              <a:t>Using metadata</a:t>
            </a:r>
          </a:p>
          <a:p>
            <a:pPr marL="1104900" lvl="2" eaLnBrk="1" hangingPunct="1"/>
            <a:r>
              <a:rPr lang="en-US" altLang="en-US"/>
              <a:t>Local Assembly (preferred)</a:t>
            </a:r>
          </a:p>
          <a:p>
            <a:pPr marL="1104900" lvl="2" eaLnBrk="1" hangingPunct="1"/>
            <a:r>
              <a:rPr lang="en-US" altLang="en-US"/>
              <a:t>Shared Assembly</a:t>
            </a:r>
          </a:p>
          <a:p>
            <a:pPr lvl="3" indent="-209550" eaLnBrk="1" hangingPunct="1"/>
            <a:r>
              <a:rPr lang="en-US" altLang="en-US"/>
              <a:t>Global Assembly Cache</a:t>
            </a:r>
          </a:p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en-US" altLang="en-US"/>
              <a:t>Different applications may use different versions of an assembly</a:t>
            </a:r>
          </a:p>
          <a:p>
            <a:pPr marL="822325" lvl="1" eaLnBrk="1" hangingPunct="1">
              <a:buFont typeface="Verdana" panose="020B0604030504040204" pitchFamily="34" charset="0"/>
              <a:buChar char="›"/>
            </a:pPr>
            <a:r>
              <a:rPr lang="en-US" altLang="en-US"/>
              <a:t>Easier software updates</a:t>
            </a:r>
          </a:p>
          <a:p>
            <a:pPr marL="822325" lvl="1" eaLnBrk="1" hangingPunct="1">
              <a:buFont typeface="Verdana" panose="020B0604030504040204" pitchFamily="34" charset="0"/>
              <a:buChar char="›"/>
            </a:pPr>
            <a:r>
              <a:rPr lang="en-US" altLang="en-US"/>
              <a:t>Easier software removal</a:t>
            </a:r>
          </a:p>
        </p:txBody>
      </p:sp>
    </p:spTree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9C78-AC6A-53EF-69F8-04578D0F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893C-165E-70B8-0713-FC8080B2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7FA63-8A05-CF35-4ADA-A7E13EB07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1" r="51432" b="9931"/>
          <a:stretch/>
        </p:blipFill>
        <p:spPr>
          <a:xfrm>
            <a:off x="1102745" y="531095"/>
            <a:ext cx="7757170" cy="60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58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343A-C5D6-5DDA-1B1A-E1211B7A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B366-3D3B-8F47-EB70-CA3BF7F2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void Main()</a:t>
            </a:r>
          </a:p>
          <a:p>
            <a:r>
              <a:rPr lang="en-IN" dirty="0"/>
              <a:t>int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int Main()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325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DE1-4360-8065-44C3-346482A3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Mode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5EEE-C716-184F-4B2D-5ED13F53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Mode</a:t>
            </a:r>
          </a:p>
          <a:p>
            <a:r>
              <a:rPr lang="en-US" dirty="0"/>
              <a:t>Execution Mode</a:t>
            </a:r>
          </a:p>
          <a:p>
            <a:r>
              <a:rPr lang="en-US" dirty="0"/>
              <a:t>Debug Mode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886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8990-E98B-6D3B-7352-EE98D344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31AA-5DF4-801B-0A1E-192018B1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Datatype</a:t>
            </a:r>
          </a:p>
          <a:p>
            <a:pPr lvl="2"/>
            <a:r>
              <a:rPr lang="en-US" dirty="0"/>
              <a:t>Value Type</a:t>
            </a:r>
          </a:p>
          <a:p>
            <a:pPr lvl="2"/>
            <a:r>
              <a:rPr lang="en-US" dirty="0"/>
              <a:t>Reference Type</a:t>
            </a:r>
          </a:p>
          <a:p>
            <a:pPr lvl="1"/>
            <a:r>
              <a:rPr lang="en-US" dirty="0"/>
              <a:t>Method</a:t>
            </a:r>
          </a:p>
          <a:p>
            <a:pPr lvl="2"/>
            <a:r>
              <a:rPr lang="en-US" dirty="0"/>
              <a:t>By Val</a:t>
            </a:r>
          </a:p>
          <a:p>
            <a:pPr lvl="2"/>
            <a:r>
              <a:rPr lang="en-US" dirty="0"/>
              <a:t>By Ref</a:t>
            </a:r>
          </a:p>
          <a:p>
            <a:pPr lvl="2"/>
            <a:r>
              <a:rPr lang="en-US" dirty="0"/>
              <a:t>Out</a:t>
            </a:r>
          </a:p>
          <a:p>
            <a:pPr lvl="2"/>
            <a:r>
              <a:rPr lang="en-US" dirty="0"/>
              <a:t>Param </a:t>
            </a:r>
          </a:p>
          <a:p>
            <a:pPr lvl="2"/>
            <a:r>
              <a:rPr lang="en-US" dirty="0"/>
              <a:t>Named &amp; Optional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392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C9AF-8C08-725C-264F-08FB0D78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324D-182E-8070-DD0D-D474804B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</a:t>
            </a:r>
          </a:p>
          <a:p>
            <a:pPr lvl="1"/>
            <a:r>
              <a:rPr lang="en-US" dirty="0"/>
              <a:t>Step into </a:t>
            </a:r>
          </a:p>
          <a:p>
            <a:pPr lvl="1"/>
            <a:r>
              <a:rPr lang="en-US" dirty="0"/>
              <a:t>Step over </a:t>
            </a:r>
          </a:p>
          <a:p>
            <a:pPr lvl="1"/>
            <a:r>
              <a:rPr lang="en-US" dirty="0"/>
              <a:t>Step out</a:t>
            </a:r>
          </a:p>
          <a:p>
            <a:r>
              <a:rPr lang="en-US" dirty="0"/>
              <a:t>OOP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32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312B-DC0A-44DC-C0AD-E0D4B82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42F8-30DB-A55F-811F-35F190F3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</a:t>
            </a:r>
          </a:p>
          <a:p>
            <a:pPr lvl="1"/>
            <a:r>
              <a:rPr lang="en-US" dirty="0"/>
              <a:t>Value Type</a:t>
            </a:r>
          </a:p>
          <a:p>
            <a:pPr lvl="2"/>
            <a:r>
              <a:rPr lang="en-US" dirty="0"/>
              <a:t>Memory is allocated on Stack</a:t>
            </a:r>
          </a:p>
          <a:p>
            <a:pPr lvl="2"/>
            <a:r>
              <a:rPr lang="en-US" dirty="0"/>
              <a:t>When assigned with other Value type it Copies the value</a:t>
            </a:r>
          </a:p>
          <a:p>
            <a:pPr lvl="1"/>
            <a:r>
              <a:rPr lang="en-US" dirty="0"/>
              <a:t>Reference Type</a:t>
            </a:r>
          </a:p>
          <a:p>
            <a:pPr lvl="2"/>
            <a:r>
              <a:rPr lang="en-US" dirty="0"/>
              <a:t>Memory is allocated on HEAP</a:t>
            </a:r>
          </a:p>
          <a:p>
            <a:pPr lvl="2"/>
            <a:r>
              <a:rPr lang="en-US" dirty="0"/>
              <a:t>Assigning reference type variable will copy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0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4FDA-6E8A-DEA1-AC23-5F959B145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19"/>
            <a:ext cx="10515600" cy="59461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Value Type</a:t>
            </a:r>
          </a:p>
          <a:p>
            <a:pPr lvl="1"/>
            <a:r>
              <a:rPr lang="en-US" dirty="0"/>
              <a:t>Inbuilt</a:t>
            </a:r>
          </a:p>
          <a:p>
            <a:pPr lvl="2"/>
            <a:r>
              <a:rPr lang="en-US" dirty="0"/>
              <a:t>Numeric</a:t>
            </a:r>
          </a:p>
          <a:p>
            <a:pPr lvl="3"/>
            <a:r>
              <a:rPr lang="en-US" dirty="0"/>
              <a:t>Without Decimal</a:t>
            </a:r>
          </a:p>
          <a:p>
            <a:pPr lvl="4"/>
            <a:r>
              <a:rPr lang="en-US" dirty="0"/>
              <a:t>Signed</a:t>
            </a:r>
          </a:p>
          <a:p>
            <a:pPr lvl="5"/>
            <a:r>
              <a:rPr lang="en-US" dirty="0" err="1"/>
              <a:t>Sbyte</a:t>
            </a:r>
            <a:r>
              <a:rPr lang="en-US" dirty="0"/>
              <a:t> - 128 – 127= 1 byte</a:t>
            </a:r>
          </a:p>
          <a:p>
            <a:pPr lvl="5"/>
            <a:r>
              <a:rPr lang="en-US" dirty="0"/>
              <a:t>Short – 2 byte</a:t>
            </a:r>
          </a:p>
          <a:p>
            <a:pPr lvl="5"/>
            <a:r>
              <a:rPr lang="en-US" dirty="0"/>
              <a:t>Int – 4 </a:t>
            </a:r>
          </a:p>
          <a:p>
            <a:pPr lvl="5"/>
            <a:r>
              <a:rPr lang="en-US" dirty="0"/>
              <a:t>Long -8</a:t>
            </a:r>
          </a:p>
          <a:p>
            <a:pPr lvl="4"/>
            <a:r>
              <a:rPr lang="en-US" dirty="0"/>
              <a:t>Unsigned</a:t>
            </a:r>
          </a:p>
          <a:p>
            <a:pPr lvl="5"/>
            <a:r>
              <a:rPr lang="en-US" dirty="0"/>
              <a:t>Byte-0-255</a:t>
            </a:r>
          </a:p>
          <a:p>
            <a:pPr lvl="5"/>
            <a:r>
              <a:rPr lang="en-US" dirty="0" err="1"/>
              <a:t>Ushort</a:t>
            </a:r>
            <a:endParaRPr lang="en-US" dirty="0"/>
          </a:p>
          <a:p>
            <a:pPr lvl="5"/>
            <a:r>
              <a:rPr lang="en-US" dirty="0" err="1"/>
              <a:t>uint</a:t>
            </a:r>
            <a:endParaRPr lang="en-US" dirty="0"/>
          </a:p>
          <a:p>
            <a:pPr lvl="3"/>
            <a:r>
              <a:rPr lang="en-US" dirty="0"/>
              <a:t>With Decimal</a:t>
            </a:r>
          </a:p>
          <a:p>
            <a:pPr lvl="4"/>
            <a:r>
              <a:rPr lang="en-US" dirty="0"/>
              <a:t>Float - 4</a:t>
            </a:r>
          </a:p>
          <a:p>
            <a:pPr lvl="4"/>
            <a:r>
              <a:rPr lang="en-US" dirty="0"/>
              <a:t>Double -8 </a:t>
            </a:r>
          </a:p>
          <a:p>
            <a:pPr lvl="4"/>
            <a:r>
              <a:rPr lang="en-US" dirty="0"/>
              <a:t>Decimal- 16</a:t>
            </a:r>
          </a:p>
          <a:p>
            <a:pPr lvl="2"/>
            <a:r>
              <a:rPr lang="en-US" dirty="0"/>
              <a:t>Alpha </a:t>
            </a:r>
          </a:p>
          <a:p>
            <a:pPr lvl="3"/>
            <a:r>
              <a:rPr lang="en-US" dirty="0"/>
              <a:t>Char=‘A’ 2 bytes</a:t>
            </a:r>
          </a:p>
          <a:p>
            <a:pPr lvl="2"/>
            <a:r>
              <a:rPr lang="en-US" dirty="0"/>
              <a:t>Logical</a:t>
            </a:r>
          </a:p>
          <a:p>
            <a:pPr lvl="3"/>
            <a:r>
              <a:rPr lang="en-US" dirty="0"/>
              <a:t>Boolean/Bool = &gt;4 =&gt; TRUE/FALSE</a:t>
            </a:r>
          </a:p>
          <a:p>
            <a:pPr lvl="2"/>
            <a:r>
              <a:rPr lang="en-US" dirty="0" err="1"/>
              <a:t>DateTime</a:t>
            </a:r>
            <a:endParaRPr lang="en-US" dirty="0"/>
          </a:p>
          <a:p>
            <a:pPr lvl="3"/>
            <a:r>
              <a:rPr lang="en-US" dirty="0"/>
              <a:t>8 bytes – 1-Jan-0001 00:00 – 31-Dec-9999 23:59:59 </a:t>
            </a:r>
          </a:p>
          <a:p>
            <a:pPr lvl="1"/>
            <a:r>
              <a:rPr lang="en-US" dirty="0"/>
              <a:t>UDT</a:t>
            </a:r>
          </a:p>
          <a:p>
            <a:pPr lvl="2"/>
            <a:r>
              <a:rPr lang="en-US" dirty="0"/>
              <a:t>Enum</a:t>
            </a:r>
          </a:p>
          <a:p>
            <a:pPr lvl="2"/>
            <a:r>
              <a:rPr lang="en-US" dirty="0"/>
              <a:t>Struct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87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2B29-6B46-A658-FC80-AB7907061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 err="1"/>
              <a:t>InBuilt</a:t>
            </a:r>
            <a:endParaRPr lang="en-US" dirty="0"/>
          </a:p>
          <a:p>
            <a:pPr lvl="2"/>
            <a:r>
              <a:rPr lang="en-US" dirty="0"/>
              <a:t>Array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Object-</a:t>
            </a:r>
          </a:p>
          <a:p>
            <a:pPr lvl="1"/>
            <a:r>
              <a:rPr lang="en-US" dirty="0"/>
              <a:t>UDT</a:t>
            </a:r>
          </a:p>
          <a:p>
            <a:pPr lvl="2"/>
            <a:r>
              <a:rPr lang="en-US" dirty="0"/>
              <a:t>Class</a:t>
            </a:r>
          </a:p>
          <a:p>
            <a:pPr lvl="3"/>
            <a:r>
              <a:rPr lang="en-US" dirty="0"/>
              <a:t>Interface</a:t>
            </a:r>
          </a:p>
          <a:p>
            <a:pPr lvl="3"/>
            <a:r>
              <a:rPr lang="en-US" dirty="0"/>
              <a:t>Delegates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193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3F07-BB2A-FB38-1ADD-AD9B2025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824D-9C78-F9F2-1EAD-92D1494F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  <a:p>
            <a:pPr lvl="1"/>
            <a:r>
              <a:rPr lang="en-US" dirty="0"/>
              <a:t>Transform one value type to another value type</a:t>
            </a:r>
          </a:p>
          <a:p>
            <a:pPr lvl="1"/>
            <a:r>
              <a:rPr lang="en-US" dirty="0"/>
              <a:t>Two Types</a:t>
            </a:r>
          </a:p>
          <a:p>
            <a:pPr lvl="2"/>
            <a:r>
              <a:rPr lang="en-US" dirty="0"/>
              <a:t>Implicit – Auto</a:t>
            </a:r>
          </a:p>
          <a:p>
            <a:pPr lvl="3"/>
            <a:r>
              <a:rPr lang="en-US" dirty="0"/>
              <a:t>When there is no data loss, Manual </a:t>
            </a:r>
            <a:r>
              <a:rPr lang="en-US" dirty="0" err="1"/>
              <a:t>Exxecute</a:t>
            </a:r>
            <a:endParaRPr lang="en-US" dirty="0"/>
          </a:p>
          <a:p>
            <a:pPr lvl="2"/>
            <a:r>
              <a:rPr lang="en-US" dirty="0"/>
              <a:t>Explicit – Manual</a:t>
            </a:r>
          </a:p>
          <a:p>
            <a:pPr lvl="3"/>
            <a:r>
              <a:rPr lang="en-US" dirty="0"/>
              <a:t>When there is data loss</a:t>
            </a:r>
          </a:p>
          <a:p>
            <a:r>
              <a:rPr lang="en-US" dirty="0"/>
              <a:t>Boxing &amp; unboxing</a:t>
            </a:r>
          </a:p>
          <a:p>
            <a:r>
              <a:rPr lang="en-US" dirty="0"/>
              <a:t>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60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4691-1221-28DF-2FC6-7819761E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EA785C-262E-B028-1659-DA45C7AAE28C}"/>
              </a:ext>
            </a:extLst>
          </p:cNvPr>
          <p:cNvSpPr/>
          <p:nvPr/>
        </p:nvSpPr>
        <p:spPr>
          <a:xfrm>
            <a:off x="1393794" y="4527612"/>
            <a:ext cx="2139519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878DE-682D-BF6C-9951-1B53E117726D}"/>
              </a:ext>
            </a:extLst>
          </p:cNvPr>
          <p:cNvSpPr/>
          <p:nvPr/>
        </p:nvSpPr>
        <p:spPr>
          <a:xfrm>
            <a:off x="1393793" y="3586579"/>
            <a:ext cx="2139519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58CB5-ADAB-BA27-8C9F-8A38288412CD}"/>
              </a:ext>
            </a:extLst>
          </p:cNvPr>
          <p:cNvSpPr/>
          <p:nvPr/>
        </p:nvSpPr>
        <p:spPr>
          <a:xfrm>
            <a:off x="1393792" y="2645546"/>
            <a:ext cx="2139519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FBD4B-BA5F-63A8-D482-7BC404CCF0B7}"/>
              </a:ext>
            </a:extLst>
          </p:cNvPr>
          <p:cNvSpPr/>
          <p:nvPr/>
        </p:nvSpPr>
        <p:spPr>
          <a:xfrm>
            <a:off x="4838330" y="3515557"/>
            <a:ext cx="1882066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E4EF8BB-E1D2-17EF-61E4-1D8E04F91D95}"/>
              </a:ext>
            </a:extLst>
          </p:cNvPr>
          <p:cNvSpPr/>
          <p:nvPr/>
        </p:nvSpPr>
        <p:spPr>
          <a:xfrm>
            <a:off x="3826276" y="4643021"/>
            <a:ext cx="248574" cy="612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65A8C62-12EC-1FD3-59CE-D0538873E87A}"/>
              </a:ext>
            </a:extLst>
          </p:cNvPr>
          <p:cNvSpPr/>
          <p:nvPr/>
        </p:nvSpPr>
        <p:spPr>
          <a:xfrm>
            <a:off x="3826276" y="3701988"/>
            <a:ext cx="248574" cy="612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D7EEFA19-DBB1-5A8F-B3E7-EB45D018BB7F}"/>
              </a:ext>
            </a:extLst>
          </p:cNvPr>
          <p:cNvSpPr/>
          <p:nvPr/>
        </p:nvSpPr>
        <p:spPr>
          <a:xfrm>
            <a:off x="6897950" y="3488924"/>
            <a:ext cx="248574" cy="612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30FB382-96F0-BFEB-194A-CD36F90D1B6E}"/>
              </a:ext>
            </a:extLst>
          </p:cNvPr>
          <p:cNvSpPr/>
          <p:nvPr/>
        </p:nvSpPr>
        <p:spPr>
          <a:xfrm rot="16200000">
            <a:off x="5560259" y="1950249"/>
            <a:ext cx="438208" cy="10539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93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8A55-03C0-7870-77BE-06E6F46D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6C0A-0DDD-BDCF-731A-5C647511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for Value Type</a:t>
            </a:r>
          </a:p>
          <a:p>
            <a:pPr lvl="1"/>
            <a:r>
              <a:rPr lang="en-US" dirty="0"/>
              <a:t>By Value</a:t>
            </a:r>
          </a:p>
          <a:p>
            <a:pPr lvl="1"/>
            <a:r>
              <a:rPr lang="en-US" dirty="0"/>
              <a:t>By Reference</a:t>
            </a:r>
          </a:p>
          <a:p>
            <a:pPr lvl="1"/>
            <a:r>
              <a:rPr lang="en-US" dirty="0"/>
              <a:t>Out parameter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MethodA</a:t>
            </a:r>
            <a:r>
              <a:rPr lang="en-US" dirty="0"/>
              <a:t> =&gt; </a:t>
            </a:r>
            <a:r>
              <a:rPr lang="en-US" dirty="0" err="1"/>
              <a:t>MethodB</a:t>
            </a:r>
            <a:endParaRPr lang="en-US" dirty="0"/>
          </a:p>
          <a:p>
            <a:pPr lvl="2"/>
            <a:r>
              <a:rPr lang="en-US" dirty="0"/>
              <a:t>Argument passed can be </a:t>
            </a:r>
          </a:p>
          <a:p>
            <a:pPr lvl="3"/>
            <a:r>
              <a:rPr lang="en-US" dirty="0"/>
              <a:t>Input</a:t>
            </a:r>
          </a:p>
          <a:p>
            <a:pPr lvl="3"/>
            <a:r>
              <a:rPr lang="en-US" dirty="0"/>
              <a:t>input &amp; output</a:t>
            </a:r>
          </a:p>
          <a:p>
            <a:pPr lvl="3"/>
            <a:r>
              <a:rPr lang="en-US" dirty="0"/>
              <a:t>Output </a:t>
            </a:r>
          </a:p>
          <a:p>
            <a:pPr lvl="1"/>
            <a:r>
              <a:rPr lang="en-US" dirty="0"/>
              <a:t>Reference type will always be passed as Reference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080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28F3-E633-9553-A3E1-D3C233FD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866A-C0BB-C409-B197-B25C46CD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 &amp; Design</a:t>
            </a:r>
          </a:p>
          <a:p>
            <a:r>
              <a:rPr lang="en-IN" dirty="0"/>
              <a:t>Syntax in </a:t>
            </a:r>
            <a:r>
              <a:rPr lang="en-IN" dirty="0" err="1"/>
              <a:t>Csharp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380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653C1D-4900-F8B7-2AB1-3726887C66D6}"/>
              </a:ext>
            </a:extLst>
          </p:cNvPr>
          <p:cNvSpPr/>
          <p:nvPr/>
        </p:nvSpPr>
        <p:spPr>
          <a:xfrm>
            <a:off x="5780840" y="2782341"/>
            <a:ext cx="2013754" cy="1551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2DCAC-DC18-A8A0-5175-5F81DD95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16E5-23A6-8B3A-6A4A-A47F75CC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208"/>
          </a:xfrm>
        </p:spPr>
        <p:txBody>
          <a:bodyPr/>
          <a:lstStyle/>
          <a:p>
            <a:r>
              <a:rPr lang="en-US" dirty="0"/>
              <a:t>Data + Al = Program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3D904-E3D9-F4DA-6273-8F4E92DD1321}"/>
              </a:ext>
            </a:extLst>
          </p:cNvPr>
          <p:cNvSpPr/>
          <p:nvPr/>
        </p:nvSpPr>
        <p:spPr>
          <a:xfrm>
            <a:off x="838200" y="3188919"/>
            <a:ext cx="16297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27DD3-3502-8BC2-DBAC-CF62522B049D}"/>
              </a:ext>
            </a:extLst>
          </p:cNvPr>
          <p:cNvSpPr/>
          <p:nvPr/>
        </p:nvSpPr>
        <p:spPr>
          <a:xfrm>
            <a:off x="838200" y="3744298"/>
            <a:ext cx="6334958" cy="37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1763C-5658-F221-D872-285ED8E0EFEB}"/>
              </a:ext>
            </a:extLst>
          </p:cNvPr>
          <p:cNvSpPr txBox="1"/>
          <p:nvPr/>
        </p:nvSpPr>
        <p:spPr>
          <a:xfrm>
            <a:off x="2583401" y="3195131"/>
            <a:ext cx="94769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F0288-7A7C-2760-ABBD-419CED1D2A6C}"/>
              </a:ext>
            </a:extLst>
          </p:cNvPr>
          <p:cNvSpPr txBox="1"/>
          <p:nvPr/>
        </p:nvSpPr>
        <p:spPr>
          <a:xfrm>
            <a:off x="3650569" y="3192419"/>
            <a:ext cx="94769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Array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40028-CEB4-8ECC-3BAA-EBA2B818E6B3}"/>
              </a:ext>
            </a:extLst>
          </p:cNvPr>
          <p:cNvSpPr txBox="1"/>
          <p:nvPr/>
        </p:nvSpPr>
        <p:spPr>
          <a:xfrm>
            <a:off x="4717737" y="3192419"/>
            <a:ext cx="94769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Struct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5197-59A9-D2AA-74A4-39A95494694B}"/>
              </a:ext>
            </a:extLst>
          </p:cNvPr>
          <p:cNvSpPr txBox="1"/>
          <p:nvPr/>
        </p:nvSpPr>
        <p:spPr>
          <a:xfrm>
            <a:off x="1438183" y="4918229"/>
            <a:ext cx="472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Global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Function to function ;Highly/tightly coupled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B12B7-1CA1-DCDB-A735-56A411A0A722}"/>
              </a:ext>
            </a:extLst>
          </p:cNvPr>
          <p:cNvSpPr txBox="1"/>
          <p:nvPr/>
        </p:nvSpPr>
        <p:spPr>
          <a:xfrm>
            <a:off x="5896248" y="3184046"/>
            <a:ext cx="94769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93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5C68-0DAF-00FB-D8C6-1F9E1D85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DF20-B5B7-E3B5-D3BF-0A5FCCDA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Main()</a:t>
            </a:r>
          </a:p>
          <a:p>
            <a:pPr lvl="1"/>
            <a:r>
              <a:rPr lang="en-US" dirty="0"/>
              <a:t>Int Add(int a, int b)</a:t>
            </a:r>
          </a:p>
          <a:p>
            <a:pPr lvl="1"/>
            <a:r>
              <a:rPr lang="en-US" dirty="0"/>
              <a:t>Int Multi(int a, int b)</a:t>
            </a:r>
          </a:p>
          <a:p>
            <a:pPr lvl="1"/>
            <a:r>
              <a:rPr lang="en-US" dirty="0"/>
              <a:t>…..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406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E8C7-BC5F-3673-0201-D2942576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3860-D033-578B-5B26-28A079EC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pPr lvl="1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72D219-EDD2-E5A9-D087-39F9AA258A49}"/>
              </a:ext>
            </a:extLst>
          </p:cNvPr>
          <p:cNvCxnSpPr/>
          <p:nvPr/>
        </p:nvCxnSpPr>
        <p:spPr>
          <a:xfrm>
            <a:off x="4021584" y="2760955"/>
            <a:ext cx="0" cy="305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CC42A3D-43EE-226A-27B7-5613E4100387}"/>
              </a:ext>
            </a:extLst>
          </p:cNvPr>
          <p:cNvSpPr/>
          <p:nvPr/>
        </p:nvSpPr>
        <p:spPr>
          <a:xfrm>
            <a:off x="3213717" y="2760955"/>
            <a:ext cx="2947386" cy="305391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1C5935-10AF-9927-A540-9E6530B942FF}"/>
              </a:ext>
            </a:extLst>
          </p:cNvPr>
          <p:cNvCxnSpPr/>
          <p:nvPr/>
        </p:nvCxnSpPr>
        <p:spPr>
          <a:xfrm>
            <a:off x="4021584" y="2760955"/>
            <a:ext cx="0" cy="298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2CFD55-94B9-A270-3904-0800C290F9A4}"/>
              </a:ext>
            </a:extLst>
          </p:cNvPr>
          <p:cNvCxnSpPr/>
          <p:nvPr/>
        </p:nvCxnSpPr>
        <p:spPr>
          <a:xfrm>
            <a:off x="5095783" y="2831977"/>
            <a:ext cx="0" cy="298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B49E2C-89E0-4595-42C5-D8312823E8B9}"/>
              </a:ext>
            </a:extLst>
          </p:cNvPr>
          <p:cNvCxnSpPr/>
          <p:nvPr/>
        </p:nvCxnSpPr>
        <p:spPr>
          <a:xfrm>
            <a:off x="3213717" y="3533313"/>
            <a:ext cx="3018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B676AE-29AC-D9B2-63F1-8A139C6DCFF3}"/>
              </a:ext>
            </a:extLst>
          </p:cNvPr>
          <p:cNvCxnSpPr/>
          <p:nvPr/>
        </p:nvCxnSpPr>
        <p:spPr>
          <a:xfrm>
            <a:off x="3213717" y="4536489"/>
            <a:ext cx="2947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8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D1C6-D755-1BE3-40AF-7802D32E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5FA6-A89D-F5F1-1F50-38E4F256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– Concept=&gt;PL=&gt;Class=&gt;at Runtime Object</a:t>
            </a:r>
          </a:p>
          <a:p>
            <a:pPr lvl="1"/>
            <a:r>
              <a:rPr lang="en-US" dirty="0"/>
              <a:t>Abstraction </a:t>
            </a:r>
          </a:p>
          <a:p>
            <a:pPr lvl="2"/>
            <a:r>
              <a:rPr lang="en-US" dirty="0"/>
              <a:t>Information Hiding</a:t>
            </a:r>
          </a:p>
          <a:p>
            <a:pPr lvl="3"/>
            <a:r>
              <a:rPr lang="en-US" dirty="0"/>
              <a:t>Access Modifiers</a:t>
            </a:r>
          </a:p>
          <a:p>
            <a:pPr lvl="4"/>
            <a:r>
              <a:rPr lang="en-US" dirty="0"/>
              <a:t>Private &amp; Public</a:t>
            </a:r>
          </a:p>
          <a:p>
            <a:pPr lvl="2"/>
            <a:r>
              <a:rPr lang="en-US" dirty="0"/>
              <a:t>Implementation Hiding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99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17E7-0D23-505B-DC02-C1FCAB1F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brings in Code Redundancy addressed through Inheritance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C1DEA6-3265-D3E3-3D33-EE39B4F8F338}"/>
              </a:ext>
            </a:extLst>
          </p:cNvPr>
          <p:cNvSpPr/>
          <p:nvPr/>
        </p:nvSpPr>
        <p:spPr>
          <a:xfrm>
            <a:off x="1518081" y="5690587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E767F-0E3C-CB6C-49F5-D339AA608C91}"/>
              </a:ext>
            </a:extLst>
          </p:cNvPr>
          <p:cNvSpPr/>
          <p:nvPr/>
        </p:nvSpPr>
        <p:spPr>
          <a:xfrm>
            <a:off x="3045040" y="5690587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C2AD0-0040-CC6C-8E6A-D82AEAF2B3A3}"/>
              </a:ext>
            </a:extLst>
          </p:cNvPr>
          <p:cNvSpPr/>
          <p:nvPr/>
        </p:nvSpPr>
        <p:spPr>
          <a:xfrm>
            <a:off x="4580355" y="5690587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506BC-EA58-F62A-6186-561F14B74C7F}"/>
              </a:ext>
            </a:extLst>
          </p:cNvPr>
          <p:cNvSpPr/>
          <p:nvPr/>
        </p:nvSpPr>
        <p:spPr>
          <a:xfrm>
            <a:off x="2965144" y="3117573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87CDE-3C73-1184-8298-2FC3AAC2AF3F}"/>
              </a:ext>
            </a:extLst>
          </p:cNvPr>
          <p:cNvSpPr txBox="1"/>
          <p:nvPr/>
        </p:nvSpPr>
        <p:spPr>
          <a:xfrm>
            <a:off x="6719354" y="5822842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C99EC-FE9E-26EC-926C-B2FE9D07FA2E}"/>
              </a:ext>
            </a:extLst>
          </p:cNvPr>
          <p:cNvSpPr txBox="1"/>
          <p:nvPr/>
        </p:nvSpPr>
        <p:spPr>
          <a:xfrm>
            <a:off x="5166897" y="2231315"/>
            <a:ext cx="15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90289D-FF51-1E94-FF93-EBE2B2241981}"/>
              </a:ext>
            </a:extLst>
          </p:cNvPr>
          <p:cNvCxnSpPr>
            <a:cxnSpLocks/>
          </p:cNvCxnSpPr>
          <p:nvPr/>
        </p:nvCxnSpPr>
        <p:spPr>
          <a:xfrm flipV="1">
            <a:off x="2592281" y="3870664"/>
            <a:ext cx="550414" cy="173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3F22FE-6D27-6A06-772A-4B7555368D07}"/>
              </a:ext>
            </a:extLst>
          </p:cNvPr>
          <p:cNvCxnSpPr>
            <a:cxnSpLocks/>
          </p:cNvCxnSpPr>
          <p:nvPr/>
        </p:nvCxnSpPr>
        <p:spPr>
          <a:xfrm flipV="1">
            <a:off x="3568823" y="3984565"/>
            <a:ext cx="0" cy="151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9D1A6-8DCB-A7A5-07A4-8FC1FDC015C3}"/>
              </a:ext>
            </a:extLst>
          </p:cNvPr>
          <p:cNvCxnSpPr>
            <a:cxnSpLocks/>
          </p:cNvCxnSpPr>
          <p:nvPr/>
        </p:nvCxnSpPr>
        <p:spPr>
          <a:xfrm flipH="1" flipV="1">
            <a:off x="4039340" y="3984565"/>
            <a:ext cx="1020932" cy="161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D6D7F4-EB4B-9606-3720-BF04FE56AC1B}"/>
              </a:ext>
            </a:extLst>
          </p:cNvPr>
          <p:cNvSpPr txBox="1"/>
          <p:nvPr/>
        </p:nvSpPr>
        <p:spPr>
          <a:xfrm>
            <a:off x="1069107" y="3136639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FillTaskSheet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093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17E7-0D23-505B-DC02-C1FCAB1F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-1 Specialization to Generalization to Specialization- Challenge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C1DEA6-3265-D3E3-3D33-EE39B4F8F338}"/>
              </a:ext>
            </a:extLst>
          </p:cNvPr>
          <p:cNvSpPr/>
          <p:nvPr/>
        </p:nvSpPr>
        <p:spPr>
          <a:xfrm>
            <a:off x="1518081" y="5690587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E767F-0E3C-CB6C-49F5-D339AA608C91}"/>
              </a:ext>
            </a:extLst>
          </p:cNvPr>
          <p:cNvSpPr/>
          <p:nvPr/>
        </p:nvSpPr>
        <p:spPr>
          <a:xfrm>
            <a:off x="3045040" y="5690587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C2AD0-0040-CC6C-8E6A-D82AEAF2B3A3}"/>
              </a:ext>
            </a:extLst>
          </p:cNvPr>
          <p:cNvSpPr/>
          <p:nvPr/>
        </p:nvSpPr>
        <p:spPr>
          <a:xfrm>
            <a:off x="4580355" y="5690587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506BC-EA58-F62A-6186-561F14B74C7F}"/>
              </a:ext>
            </a:extLst>
          </p:cNvPr>
          <p:cNvSpPr/>
          <p:nvPr/>
        </p:nvSpPr>
        <p:spPr>
          <a:xfrm>
            <a:off x="2965144" y="3117573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90289D-FF51-1E94-FF93-EBE2B2241981}"/>
              </a:ext>
            </a:extLst>
          </p:cNvPr>
          <p:cNvCxnSpPr>
            <a:cxnSpLocks/>
          </p:cNvCxnSpPr>
          <p:nvPr/>
        </p:nvCxnSpPr>
        <p:spPr>
          <a:xfrm flipV="1">
            <a:off x="2592281" y="3870664"/>
            <a:ext cx="550414" cy="173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3F22FE-6D27-6A06-772A-4B7555368D07}"/>
              </a:ext>
            </a:extLst>
          </p:cNvPr>
          <p:cNvCxnSpPr>
            <a:cxnSpLocks/>
          </p:cNvCxnSpPr>
          <p:nvPr/>
        </p:nvCxnSpPr>
        <p:spPr>
          <a:xfrm flipV="1">
            <a:off x="3568823" y="3984565"/>
            <a:ext cx="0" cy="151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9D1A6-8DCB-A7A5-07A4-8FC1FDC015C3}"/>
              </a:ext>
            </a:extLst>
          </p:cNvPr>
          <p:cNvCxnSpPr>
            <a:cxnSpLocks/>
          </p:cNvCxnSpPr>
          <p:nvPr/>
        </p:nvCxnSpPr>
        <p:spPr>
          <a:xfrm flipH="1" flipV="1">
            <a:off x="4039340" y="3984565"/>
            <a:ext cx="1020932" cy="161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D6D7F4-EB4B-9606-3720-BF04FE56AC1B}"/>
              </a:ext>
            </a:extLst>
          </p:cNvPr>
          <p:cNvSpPr txBox="1"/>
          <p:nvPr/>
        </p:nvSpPr>
        <p:spPr>
          <a:xfrm>
            <a:off x="1069107" y="3136639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FillTaskSheet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52C3F-B9CD-1EC3-7B64-69636AC0751E}"/>
              </a:ext>
            </a:extLst>
          </p:cNvPr>
          <p:cNvSpPr/>
          <p:nvPr/>
        </p:nvSpPr>
        <p:spPr>
          <a:xfrm>
            <a:off x="6560076" y="5690587"/>
            <a:ext cx="1367161" cy="639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Tester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06244-0F9D-8360-F61F-3D9A7AF4289D}"/>
              </a:ext>
            </a:extLst>
          </p:cNvPr>
          <p:cNvCxnSpPr>
            <a:cxnSpLocks/>
          </p:cNvCxnSpPr>
          <p:nvPr/>
        </p:nvCxnSpPr>
        <p:spPr>
          <a:xfrm flipH="1" flipV="1">
            <a:off x="4465469" y="3666478"/>
            <a:ext cx="2574524" cy="193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36E5A8-1444-5472-9A32-5445A4359E0D}"/>
              </a:ext>
            </a:extLst>
          </p:cNvPr>
          <p:cNvSpPr txBox="1"/>
          <p:nvPr/>
        </p:nvSpPr>
        <p:spPr>
          <a:xfrm>
            <a:off x="6223247" y="3984565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Fills in weekly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3D9F4-46B7-E2BB-D5A3-6537EF6DDDE0}"/>
              </a:ext>
            </a:extLst>
          </p:cNvPr>
          <p:cNvSpPr txBox="1"/>
          <p:nvPr/>
        </p:nvSpPr>
        <p:spPr>
          <a:xfrm>
            <a:off x="1069107" y="2587280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Fills in Daily</a:t>
            </a:r>
            <a:endParaRPr lang="en-IN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0B97B6EC-E0AD-BE00-49EC-4CD1A0657FC4}"/>
              </a:ext>
            </a:extLst>
          </p:cNvPr>
          <p:cNvSpPr/>
          <p:nvPr/>
        </p:nvSpPr>
        <p:spPr>
          <a:xfrm>
            <a:off x="9356324" y="2825920"/>
            <a:ext cx="1997476" cy="621437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Overriding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E440DE-29F7-0682-ACFC-2302DC03D48E}"/>
              </a:ext>
            </a:extLst>
          </p:cNvPr>
          <p:cNvSpPr txBox="1"/>
          <p:nvPr/>
        </p:nvSpPr>
        <p:spPr>
          <a:xfrm>
            <a:off x="8264589" y="5690587"/>
            <a:ext cx="25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ride ; </a:t>
            </a:r>
            <a:r>
              <a:rPr lang="en-US" dirty="0" err="1"/>
              <a:t>FillTaskSheet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844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17E7-0D23-505B-DC02-C1FCAB1F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-2 Specialization to Generalization to Specialization- Challenge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C1DEA6-3265-D3E3-3D33-EE39B4F8F338}"/>
              </a:ext>
            </a:extLst>
          </p:cNvPr>
          <p:cNvSpPr/>
          <p:nvPr/>
        </p:nvSpPr>
        <p:spPr>
          <a:xfrm>
            <a:off x="1518081" y="5690587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E767F-0E3C-CB6C-49F5-D339AA608C91}"/>
              </a:ext>
            </a:extLst>
          </p:cNvPr>
          <p:cNvSpPr/>
          <p:nvPr/>
        </p:nvSpPr>
        <p:spPr>
          <a:xfrm>
            <a:off x="3045040" y="5690587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C2AD0-0040-CC6C-8E6A-D82AEAF2B3A3}"/>
              </a:ext>
            </a:extLst>
          </p:cNvPr>
          <p:cNvSpPr/>
          <p:nvPr/>
        </p:nvSpPr>
        <p:spPr>
          <a:xfrm>
            <a:off x="4580355" y="5690587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506BC-EA58-F62A-6186-561F14B74C7F}"/>
              </a:ext>
            </a:extLst>
          </p:cNvPr>
          <p:cNvSpPr/>
          <p:nvPr/>
        </p:nvSpPr>
        <p:spPr>
          <a:xfrm>
            <a:off x="2965144" y="3117573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90289D-FF51-1E94-FF93-EBE2B2241981}"/>
              </a:ext>
            </a:extLst>
          </p:cNvPr>
          <p:cNvCxnSpPr>
            <a:cxnSpLocks/>
          </p:cNvCxnSpPr>
          <p:nvPr/>
        </p:nvCxnSpPr>
        <p:spPr>
          <a:xfrm flipV="1">
            <a:off x="2592281" y="3870664"/>
            <a:ext cx="550414" cy="173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3F22FE-6D27-6A06-772A-4B7555368D07}"/>
              </a:ext>
            </a:extLst>
          </p:cNvPr>
          <p:cNvCxnSpPr>
            <a:cxnSpLocks/>
          </p:cNvCxnSpPr>
          <p:nvPr/>
        </p:nvCxnSpPr>
        <p:spPr>
          <a:xfrm flipV="1">
            <a:off x="3568823" y="3984565"/>
            <a:ext cx="0" cy="151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9D1A6-8DCB-A7A5-07A4-8FC1FDC015C3}"/>
              </a:ext>
            </a:extLst>
          </p:cNvPr>
          <p:cNvCxnSpPr>
            <a:cxnSpLocks/>
          </p:cNvCxnSpPr>
          <p:nvPr/>
        </p:nvCxnSpPr>
        <p:spPr>
          <a:xfrm flipH="1" flipV="1">
            <a:off x="4039340" y="3984565"/>
            <a:ext cx="1020932" cy="161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F152C3F-B9CD-1EC3-7B64-69636AC0751E}"/>
              </a:ext>
            </a:extLst>
          </p:cNvPr>
          <p:cNvSpPr/>
          <p:nvPr/>
        </p:nvSpPr>
        <p:spPr>
          <a:xfrm>
            <a:off x="6560076" y="5690587"/>
            <a:ext cx="136716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Tester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06244-0F9D-8360-F61F-3D9A7AF4289D}"/>
              </a:ext>
            </a:extLst>
          </p:cNvPr>
          <p:cNvCxnSpPr>
            <a:cxnSpLocks/>
          </p:cNvCxnSpPr>
          <p:nvPr/>
        </p:nvCxnSpPr>
        <p:spPr>
          <a:xfrm flipH="1" flipV="1">
            <a:off x="4465469" y="3666478"/>
            <a:ext cx="2574524" cy="193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36E5A8-1444-5472-9A32-5445A4359E0D}"/>
              </a:ext>
            </a:extLst>
          </p:cNvPr>
          <p:cNvSpPr txBox="1"/>
          <p:nvPr/>
        </p:nvSpPr>
        <p:spPr>
          <a:xfrm>
            <a:off x="6223247" y="3984565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Fills in weekly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3D9F4-46B7-E2BB-D5A3-6537EF6DDDE0}"/>
              </a:ext>
            </a:extLst>
          </p:cNvPr>
          <p:cNvSpPr txBox="1"/>
          <p:nvPr/>
        </p:nvSpPr>
        <p:spPr>
          <a:xfrm>
            <a:off x="1069107" y="2587280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Fills in Daily</a:t>
            </a:r>
            <a:endParaRPr lang="en-IN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0B97B6EC-E0AD-BE00-49EC-4CD1A0657FC4}"/>
              </a:ext>
            </a:extLst>
          </p:cNvPr>
          <p:cNvSpPr/>
          <p:nvPr/>
        </p:nvSpPr>
        <p:spPr>
          <a:xfrm>
            <a:off x="5263935" y="1956303"/>
            <a:ext cx="1997476" cy="621437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C76ED-F806-3102-0162-5F6C490FCEB0}"/>
              </a:ext>
            </a:extLst>
          </p:cNvPr>
          <p:cNvSpPr txBox="1"/>
          <p:nvPr/>
        </p:nvSpPr>
        <p:spPr>
          <a:xfrm>
            <a:off x="4332305" y="6418556"/>
            <a:ext cx="25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Override ; </a:t>
            </a:r>
            <a:r>
              <a:rPr lang="en-US" dirty="0" err="1"/>
              <a:t>FillTaskSheet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81AFA-B53E-D85F-7073-240A5A4336DA}"/>
              </a:ext>
            </a:extLst>
          </p:cNvPr>
          <p:cNvSpPr txBox="1"/>
          <p:nvPr/>
        </p:nvSpPr>
        <p:spPr>
          <a:xfrm>
            <a:off x="143203" y="6308209"/>
            <a:ext cx="265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Override ; </a:t>
            </a:r>
            <a:r>
              <a:rPr lang="en-US" dirty="0" err="1"/>
              <a:t>FillTaskSheet</a:t>
            </a:r>
            <a:r>
              <a:rPr lang="en-US" dirty="0"/>
              <a:t>(){}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0DBA4-5EBC-0ACA-67D0-8EA9EC5EAECF}"/>
              </a:ext>
            </a:extLst>
          </p:cNvPr>
          <p:cNvSpPr txBox="1"/>
          <p:nvPr/>
        </p:nvSpPr>
        <p:spPr>
          <a:xfrm>
            <a:off x="143202" y="3153571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FillTaskSheet</a:t>
            </a:r>
            <a:r>
              <a:rPr lang="en-US" dirty="0"/>
              <a:t>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ECD72-8E96-68B6-8EF0-793494B103C1}"/>
              </a:ext>
            </a:extLst>
          </p:cNvPr>
          <p:cNvSpPr txBox="1"/>
          <p:nvPr/>
        </p:nvSpPr>
        <p:spPr>
          <a:xfrm>
            <a:off x="8558074" y="2956612"/>
            <a:ext cx="3036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Emp Class is Incomplete- cannot create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Called Abstract method &amp; Class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Polymorphism  : </a:t>
            </a:r>
            <a:r>
              <a:rPr lang="en-IN" dirty="0" err="1"/>
              <a:t>FillTaskSheet</a:t>
            </a:r>
            <a:r>
              <a:rPr lang="en-IN" dirty="0"/>
              <a:t> is Existing in many forms in sub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Mapping of base class method to derived class is done at Runtime  - RUNTIME POLYMORPHISM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202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5E29-BBEF-CD69-94D1-E229ED19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84A3-D5BC-1F1E-0822-2B90D844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pPr lvl="1"/>
            <a:r>
              <a:rPr lang="en-IN" dirty="0"/>
              <a:t>Inheritance</a:t>
            </a:r>
          </a:p>
          <a:p>
            <a:pPr lvl="2"/>
            <a:r>
              <a:rPr lang="en-IN" dirty="0"/>
              <a:t>Dynamic Polymorphism </a:t>
            </a:r>
          </a:p>
          <a:p>
            <a:pPr lvl="3"/>
            <a:r>
              <a:rPr lang="en-IN" dirty="0"/>
              <a:t>overriding</a:t>
            </a:r>
          </a:p>
          <a:p>
            <a:pPr lvl="1"/>
            <a:r>
              <a:rPr lang="en-IN" dirty="0"/>
              <a:t>Static Polymorphism</a:t>
            </a:r>
          </a:p>
          <a:p>
            <a:pPr lvl="2"/>
            <a:r>
              <a:rPr lang="en-IN" dirty="0" err="1"/>
              <a:t>OverLoading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0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65B1-E607-82A0-3B93-A91DE00E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911F-3DE0-508D-662F-4B48FDE0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Complier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s/w</a:t>
            </a:r>
          </a:p>
          <a:p>
            <a:pPr lvl="1"/>
            <a:r>
              <a:rPr lang="en-US" dirty="0"/>
              <a:t>System </a:t>
            </a:r>
          </a:p>
          <a:p>
            <a:pPr lvl="1"/>
            <a:r>
              <a:rPr lang="en-US" dirty="0"/>
              <a:t>Application </a:t>
            </a:r>
          </a:p>
          <a:p>
            <a:pPr lvl="2"/>
            <a:r>
              <a:rPr lang="en-US" dirty="0"/>
              <a:t>General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Specific</a:t>
            </a:r>
          </a:p>
          <a:p>
            <a:pPr lvl="3"/>
            <a:r>
              <a:rPr lang="en-US" dirty="0"/>
              <a:t>Business App</a:t>
            </a:r>
          </a:p>
          <a:p>
            <a:pPr lvl="4"/>
            <a:endParaRPr lang="en-US" dirty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526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13DA-6A20-0C02-923F-1DF7C64F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84E5-356A-310B-9EBA-388F9CF1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Add(int I , int J); = &gt; Signature in OOP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Signature from OS Context =&gt; int(</a:t>
            </a:r>
            <a:r>
              <a:rPr lang="en-US" dirty="0" err="1"/>
              <a:t>int,int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413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39DA-57B4-AFCE-9947-F77D4ABC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E5A08-503A-D6BC-DF0A-4FB48938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</a:t>
            </a:r>
          </a:p>
          <a:p>
            <a:pPr lvl="1"/>
            <a:r>
              <a:rPr lang="en-US" dirty="0"/>
              <a:t>Modularity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Code Reusability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 err="1"/>
              <a:t>Extensiblity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465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DDC7-6F2C-BB78-F94C-F92B7A5E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3BBC-23DD-DADA-C818-D81BC80C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vs Interface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53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5767-2995-5B4B-3B76-587960DE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F238-FF1D-DA6C-76C7-BF6A8116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Is a contract at DESIGN</a:t>
            </a:r>
          </a:p>
          <a:p>
            <a:pPr lvl="1"/>
            <a:r>
              <a:rPr lang="en-US" dirty="0"/>
              <a:t>Is an Interface(Medium) at RUNTIME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194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35BE-0B06-F4E8-9197-D87ABCE2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74C-1F2B-00AE-F63F-BDF4EF7B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pPr lvl="1"/>
            <a:r>
              <a:rPr lang="en-US" dirty="0"/>
              <a:t>80%&gt; is Code Reusability</a:t>
            </a:r>
          </a:p>
          <a:p>
            <a:pPr lvl="1"/>
            <a:r>
              <a:rPr lang="en-US" dirty="0"/>
              <a:t>&lt;20% is Extensibility</a:t>
            </a:r>
          </a:p>
          <a:p>
            <a:r>
              <a:rPr lang="en-IN" dirty="0"/>
              <a:t>Interface</a:t>
            </a:r>
          </a:p>
          <a:p>
            <a:pPr lvl="1"/>
            <a:r>
              <a:rPr lang="en-IN" dirty="0"/>
              <a:t>100% Extensibility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260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F389-600F-2103-A178-E80556F1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&amp; Indexer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B1C0-8182-D0F9-9D2B-5B5BBEA3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Syntactical Wrapper for methods used to Set &amp; Get the value from object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(Primary) Encapsulate / conceal data members(Field) </a:t>
            </a:r>
          </a:p>
          <a:p>
            <a:pPr lvl="1"/>
            <a:r>
              <a:rPr lang="en-US" dirty="0"/>
              <a:t>Access control , read only or write only or both</a:t>
            </a:r>
          </a:p>
          <a:p>
            <a:pPr lvl="1"/>
            <a:r>
              <a:rPr lang="en-US" dirty="0"/>
              <a:t>Computed value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endParaRPr lang="en-US" dirty="0"/>
          </a:p>
          <a:p>
            <a:r>
              <a:rPr lang="en-US" dirty="0"/>
              <a:t>Indexer</a:t>
            </a:r>
          </a:p>
          <a:p>
            <a:pPr lvl="1"/>
            <a:r>
              <a:rPr lang="en-US" dirty="0"/>
              <a:t>Is a property with [ ] (indexer Operator thereby Name Indexer) that can accept argument(s)</a:t>
            </a:r>
          </a:p>
          <a:p>
            <a:pPr lvl="1"/>
            <a:r>
              <a:rPr lang="en-US" dirty="0"/>
              <a:t>Name must be ‘this’ meaning the name is the name of the object itself.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985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4ECE-5DCB-B5F3-3D0A-3814B99D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Version &amp; Features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AEC1-5CF3-DE57-9FBD-EEC2B0D9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605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1.0 =&gt; 2002 = &gt; vs 7.0</a:t>
            </a:r>
          </a:p>
          <a:p>
            <a:pPr lvl="1"/>
            <a:r>
              <a:rPr lang="en-IN" dirty="0"/>
              <a:t>Delegates &amp; Events</a:t>
            </a:r>
          </a:p>
          <a:p>
            <a:pPr lvl="1"/>
            <a:r>
              <a:rPr lang="en-IN" dirty="0"/>
              <a:t>Collections</a:t>
            </a:r>
          </a:p>
          <a:p>
            <a:pPr lvl="2"/>
            <a:r>
              <a:rPr lang="en-IN" dirty="0" err="1"/>
              <a:t>Ienumerable</a:t>
            </a:r>
            <a:r>
              <a:rPr lang="en-IN" dirty="0"/>
              <a:t> &amp; </a:t>
            </a:r>
            <a:r>
              <a:rPr lang="en-IN" dirty="0" err="1"/>
              <a:t>Ienumerator</a:t>
            </a:r>
            <a:endParaRPr lang="en-IN" dirty="0"/>
          </a:p>
          <a:p>
            <a:r>
              <a:rPr lang="en-IN" dirty="0"/>
              <a:t>2.0 =&gt; 2005 =&gt;  vs8 vs 2005</a:t>
            </a:r>
          </a:p>
          <a:p>
            <a:pPr lvl="1"/>
            <a:r>
              <a:rPr lang="en-IN" dirty="0"/>
              <a:t>Generic</a:t>
            </a:r>
          </a:p>
          <a:p>
            <a:pPr lvl="1"/>
            <a:r>
              <a:rPr lang="en-IN" dirty="0"/>
              <a:t>Iterators</a:t>
            </a:r>
          </a:p>
          <a:p>
            <a:pPr lvl="1"/>
            <a:r>
              <a:rPr lang="en-IN" dirty="0"/>
              <a:t>Anonymous Method / Block</a:t>
            </a:r>
          </a:p>
          <a:p>
            <a:r>
              <a:rPr lang="en-IN" dirty="0"/>
              <a:t>3.0 &gt; 2008  = &gt; vs 9 </a:t>
            </a:r>
          </a:p>
          <a:p>
            <a:pPr lvl="1"/>
            <a:r>
              <a:rPr lang="en-IN" dirty="0"/>
              <a:t>Lambda Expression</a:t>
            </a:r>
          </a:p>
          <a:p>
            <a:pPr lvl="1"/>
            <a:r>
              <a:rPr lang="en-IN" dirty="0"/>
              <a:t>Local Type Inference / Implicitly Typed </a:t>
            </a:r>
          </a:p>
          <a:p>
            <a:pPr lvl="1"/>
            <a:r>
              <a:rPr lang="en-IN" dirty="0"/>
              <a:t>Extension Method</a:t>
            </a:r>
          </a:p>
          <a:p>
            <a:pPr lvl="1"/>
            <a:r>
              <a:rPr lang="en-IN" dirty="0"/>
              <a:t>Object initializer &amp; Collection Initializer Syntax</a:t>
            </a:r>
          </a:p>
          <a:p>
            <a:pPr lvl="1"/>
            <a:r>
              <a:rPr lang="en-IN" dirty="0"/>
              <a:t>Anonymous Type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4CC1B0-0339-B61B-8459-0A531C515C5A}"/>
              </a:ext>
            </a:extLst>
          </p:cNvPr>
          <p:cNvSpPr txBox="1">
            <a:spLocks/>
          </p:cNvSpPr>
          <p:nvPr/>
        </p:nvSpPr>
        <p:spPr>
          <a:xfrm>
            <a:off x="6767746" y="1825625"/>
            <a:ext cx="4586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F33100-04D0-A9CE-6F69-906896544080}"/>
              </a:ext>
            </a:extLst>
          </p:cNvPr>
          <p:cNvSpPr txBox="1">
            <a:spLocks/>
          </p:cNvSpPr>
          <p:nvPr/>
        </p:nvSpPr>
        <p:spPr>
          <a:xfrm>
            <a:off x="6732232" y="1690688"/>
            <a:ext cx="4586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D11AF6-B108-0E39-DF32-B0BEC857FF96}"/>
              </a:ext>
            </a:extLst>
          </p:cNvPr>
          <p:cNvSpPr txBox="1">
            <a:spLocks/>
          </p:cNvSpPr>
          <p:nvPr/>
        </p:nvSpPr>
        <p:spPr>
          <a:xfrm>
            <a:off x="5889594" y="1822450"/>
            <a:ext cx="4586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3.5 -</a:t>
            </a:r>
            <a:r>
              <a:rPr lang="en-IN" dirty="0"/>
              <a:t> &gt; 2008  = &gt; vs 9 </a:t>
            </a:r>
            <a:endParaRPr lang="en-US" dirty="0"/>
          </a:p>
          <a:p>
            <a:pPr lvl="1"/>
            <a:r>
              <a:rPr lang="en-US" dirty="0"/>
              <a:t>LINQ</a:t>
            </a:r>
          </a:p>
          <a:p>
            <a:pPr lvl="2"/>
            <a:r>
              <a:rPr lang="en-US" dirty="0"/>
              <a:t>Query Expression</a:t>
            </a:r>
          </a:p>
          <a:p>
            <a:r>
              <a:rPr lang="en-US" dirty="0"/>
              <a:t>4.0 - &gt; 2010 =&gt; vs 10 </a:t>
            </a:r>
          </a:p>
          <a:p>
            <a:pPr lvl="1"/>
            <a:r>
              <a:rPr lang="en-US" dirty="0"/>
              <a:t>ADO.NET Entity Framework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173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F71-9498-CEF6-8B58-DF117DAE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B9D3-B8F2-B87E-7895-8DEA6780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Preface</a:t>
            </a:r>
          </a:p>
          <a:p>
            <a:pPr lvl="1"/>
            <a:r>
              <a:rPr lang="en-US" dirty="0"/>
              <a:t>What is Pointer</a:t>
            </a:r>
          </a:p>
          <a:p>
            <a:pPr lvl="2"/>
            <a:r>
              <a:rPr lang="en-US" dirty="0"/>
              <a:t>Data</a:t>
            </a:r>
          </a:p>
          <a:p>
            <a:pPr lvl="3"/>
            <a:r>
              <a:rPr lang="en-US" dirty="0"/>
              <a:t>Type?</a:t>
            </a:r>
          </a:p>
          <a:p>
            <a:pPr lvl="3"/>
            <a:r>
              <a:rPr lang="en-US" dirty="0"/>
              <a:t>Memory?</a:t>
            </a:r>
          </a:p>
          <a:p>
            <a:pPr lvl="2"/>
            <a:r>
              <a:rPr lang="en-US" dirty="0"/>
              <a:t>Function</a:t>
            </a:r>
          </a:p>
          <a:p>
            <a:r>
              <a:rPr lang="en-US" dirty="0"/>
              <a:t>What </a:t>
            </a:r>
          </a:p>
          <a:p>
            <a:pPr lvl="1"/>
            <a:r>
              <a:rPr lang="en-IN" dirty="0"/>
              <a:t>Is as Class</a:t>
            </a:r>
          </a:p>
          <a:p>
            <a:pPr lvl="1"/>
            <a:r>
              <a:rPr lang="en-IN" dirty="0"/>
              <a:t>Holds 0..* of Method Reference</a:t>
            </a:r>
          </a:p>
          <a:p>
            <a:pPr lvl="1"/>
            <a:r>
              <a:rPr lang="en-IN" dirty="0"/>
              <a:t>Must Inherit from </a:t>
            </a:r>
            <a:r>
              <a:rPr lang="en-IN" dirty="0" err="1"/>
              <a:t>System.MulticastDelegate</a:t>
            </a:r>
            <a:r>
              <a:rPr lang="en-IN" dirty="0"/>
              <a:t>=&gt;</a:t>
            </a:r>
            <a:r>
              <a:rPr lang="en-IN" dirty="0" err="1"/>
              <a:t>System.Delegate</a:t>
            </a:r>
            <a:endParaRPr lang="en-IN" dirty="0"/>
          </a:p>
          <a:p>
            <a:r>
              <a:rPr lang="en-IN" dirty="0"/>
              <a:t>Why</a:t>
            </a:r>
          </a:p>
          <a:p>
            <a:pPr lvl="1"/>
            <a:r>
              <a:rPr lang="en-IN" dirty="0"/>
              <a:t>Decouple Method Calls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964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ED4A-5D29-0911-D451-CDA32701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D568-67CF-9AFE-5F47-85C5AAD7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main()</a:t>
            </a:r>
          </a:p>
          <a:p>
            <a:pPr lvl="1"/>
            <a:r>
              <a:rPr lang="en-IN" dirty="0"/>
              <a:t>Void()=&gt;signature</a:t>
            </a:r>
          </a:p>
          <a:p>
            <a:r>
              <a:rPr lang="en-IN" dirty="0"/>
              <a:t>Int demo(string[] </a:t>
            </a:r>
            <a:r>
              <a:rPr lang="en-IN" dirty="0" err="1"/>
              <a:t>st</a:t>
            </a:r>
            <a:r>
              <a:rPr lang="en-IN" dirty="0"/>
              <a:t>, employee e)  </a:t>
            </a:r>
          </a:p>
          <a:p>
            <a:pPr lvl="1"/>
            <a:r>
              <a:rPr lang="en-IN" dirty="0"/>
              <a:t>Int(string[],employee)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912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266-B6EC-4FB4-3DF2-A636F257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205A-3AB6-DB01-BE5F-839AE284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</a:t>
            </a:r>
          </a:p>
          <a:p>
            <a:pPr lvl="1"/>
            <a:r>
              <a:rPr lang="en-US" dirty="0"/>
              <a:t>In .NET framework, it Is a class</a:t>
            </a:r>
          </a:p>
          <a:p>
            <a:pPr lvl="1"/>
            <a:r>
              <a:rPr lang="en-US" dirty="0"/>
              <a:t>Holds  0..* no of Object Reference</a:t>
            </a:r>
          </a:p>
          <a:p>
            <a:pPr lvl="1"/>
            <a:r>
              <a:rPr lang="en-US" dirty="0"/>
              <a:t>Object Reference can be same type or Mixed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Object Model</a:t>
            </a:r>
          </a:p>
          <a:p>
            <a:pPr lvl="1"/>
            <a:r>
              <a:rPr lang="en-US" dirty="0"/>
              <a:t>Grouping </a:t>
            </a:r>
          </a:p>
          <a:p>
            <a:r>
              <a:rPr lang="en-US" dirty="0"/>
              <a:t>Syntactically</a:t>
            </a:r>
          </a:p>
          <a:p>
            <a:pPr lvl="1"/>
            <a:r>
              <a:rPr lang="en-US" dirty="0"/>
              <a:t>Must be a class that implements </a:t>
            </a:r>
            <a:r>
              <a:rPr lang="en-US" dirty="0" err="1"/>
              <a:t>Icollection</a:t>
            </a:r>
            <a:endParaRPr lang="en-US" dirty="0"/>
          </a:p>
          <a:p>
            <a:pPr lvl="1"/>
            <a:r>
              <a:rPr lang="en-US" dirty="0"/>
              <a:t>In 1.0/1.1</a:t>
            </a:r>
          </a:p>
          <a:p>
            <a:pPr lvl="2"/>
            <a:r>
              <a:rPr lang="en-US" dirty="0" err="1"/>
              <a:t>System.Collection</a:t>
            </a:r>
            <a:endParaRPr lang="en-US" dirty="0"/>
          </a:p>
          <a:p>
            <a:pPr lvl="1"/>
            <a:r>
              <a:rPr lang="en-US" dirty="0"/>
              <a:t>In 2.0</a:t>
            </a:r>
          </a:p>
          <a:p>
            <a:pPr lvl="2"/>
            <a:r>
              <a:rPr lang="en-US" dirty="0" err="1"/>
              <a:t>System.Collections.Generic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1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BC891-C7C7-DA79-85BD-DF08C3A1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0E6458-9943-A97C-90FB-24B98F30CA33}"/>
              </a:ext>
            </a:extLst>
          </p:cNvPr>
          <p:cNvSpPr/>
          <p:nvPr/>
        </p:nvSpPr>
        <p:spPr>
          <a:xfrm>
            <a:off x="1198485" y="2701031"/>
            <a:ext cx="2237173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6B6F6-0F46-DF82-613C-D17AC7DC81A0}"/>
              </a:ext>
            </a:extLst>
          </p:cNvPr>
          <p:cNvSpPr/>
          <p:nvPr/>
        </p:nvSpPr>
        <p:spPr>
          <a:xfrm>
            <a:off x="1198484" y="3668697"/>
            <a:ext cx="2237173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6BF46-2B63-A842-DD64-DBACC45027BA}"/>
              </a:ext>
            </a:extLst>
          </p:cNvPr>
          <p:cNvSpPr/>
          <p:nvPr/>
        </p:nvSpPr>
        <p:spPr>
          <a:xfrm>
            <a:off x="1198483" y="4588044"/>
            <a:ext cx="2237173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951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72F3-EF88-26EE-A83B-4C04A424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4CB6-80D9-9B05-8817-7CF773B3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 Introduced Code Redundancy is addressed by Generic</a:t>
            </a:r>
          </a:p>
          <a:p>
            <a:r>
              <a:rPr lang="en-US" dirty="0"/>
              <a:t> Generic Operator  Level</a:t>
            </a:r>
          </a:p>
          <a:p>
            <a:pPr lvl="1"/>
            <a:r>
              <a:rPr lang="en-IN" dirty="0"/>
              <a:t>Method Level</a:t>
            </a:r>
          </a:p>
          <a:p>
            <a:pPr lvl="2"/>
            <a:r>
              <a:rPr lang="en-IN" dirty="0"/>
              <a:t>Property &amp; Indexer</a:t>
            </a:r>
          </a:p>
          <a:p>
            <a:pPr lvl="1"/>
            <a:r>
              <a:rPr lang="en-IN" dirty="0"/>
              <a:t>Class Level</a:t>
            </a:r>
          </a:p>
          <a:p>
            <a:pPr lvl="2"/>
            <a:r>
              <a:rPr lang="en-IN" dirty="0"/>
              <a:t>Delegate</a:t>
            </a:r>
          </a:p>
          <a:p>
            <a:pPr lvl="2"/>
            <a:r>
              <a:rPr lang="en-IN" dirty="0"/>
              <a:t>Interface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382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2BD8-2C42-618F-3E6E-4BE00B1F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A47D-A77F-A258-95A5-5BB43282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holds 0..* no of object Reference</a:t>
            </a:r>
          </a:p>
          <a:p>
            <a:pPr lvl="1"/>
            <a:r>
              <a:rPr lang="en-US" dirty="0"/>
              <a:t>Retrieve Data / Accessing Data</a:t>
            </a:r>
          </a:p>
          <a:p>
            <a:pPr lvl="2"/>
            <a:r>
              <a:rPr lang="en-US" dirty="0"/>
              <a:t>Sequential</a:t>
            </a:r>
          </a:p>
          <a:p>
            <a:pPr lvl="3"/>
            <a:r>
              <a:rPr lang="en-US" dirty="0" err="1"/>
              <a:t>Ienumerable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Random</a:t>
            </a:r>
          </a:p>
          <a:p>
            <a:pPr lvl="3"/>
            <a:r>
              <a:rPr lang="en-US" dirty="0"/>
              <a:t>Index Based</a:t>
            </a:r>
          </a:p>
          <a:p>
            <a:pPr lvl="4"/>
            <a:r>
              <a:rPr lang="en-US" dirty="0" err="1"/>
              <a:t>Ilist</a:t>
            </a:r>
            <a:endParaRPr lang="en-US" dirty="0"/>
          </a:p>
          <a:p>
            <a:pPr lvl="3"/>
            <a:r>
              <a:rPr lang="en-US" dirty="0"/>
              <a:t>Key Based </a:t>
            </a:r>
          </a:p>
          <a:p>
            <a:pPr lvl="4"/>
            <a:r>
              <a:rPr lang="en-US" dirty="0" err="1"/>
              <a:t>Idictionary</a:t>
            </a:r>
            <a:endParaRPr lang="en-US" dirty="0"/>
          </a:p>
          <a:p>
            <a:pPr lvl="3"/>
            <a:r>
              <a:rPr lang="en-US" dirty="0"/>
              <a:t>Specialized Collection</a:t>
            </a:r>
          </a:p>
          <a:p>
            <a:pPr lvl="4"/>
            <a:r>
              <a:rPr lang="en-US" dirty="0"/>
              <a:t>Stack</a:t>
            </a:r>
          </a:p>
          <a:p>
            <a:pPr lvl="4"/>
            <a:r>
              <a:rPr lang="en-US" dirty="0"/>
              <a:t>Queue</a:t>
            </a:r>
          </a:p>
          <a:p>
            <a:pPr lvl="4"/>
            <a:r>
              <a:rPr lang="en-US" dirty="0" err="1"/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46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BE48-E3FE-7432-7080-BA066BEC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D9F0-5946-2F99-618B-D177F004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3.0 &gt; 2008  = &gt; vs 9 </a:t>
            </a:r>
          </a:p>
          <a:p>
            <a:pPr lvl="1"/>
            <a:r>
              <a:rPr lang="en-IN" dirty="0"/>
              <a:t>Local Type Inference / Implicitly Typed </a:t>
            </a:r>
          </a:p>
          <a:p>
            <a:pPr lvl="1"/>
            <a:r>
              <a:rPr lang="en-IN" dirty="0"/>
              <a:t>Object initializer &amp; </a:t>
            </a:r>
            <a:r>
              <a:rPr lang="en-IN" dirty="0">
                <a:solidFill>
                  <a:schemeClr val="accent6"/>
                </a:solidFill>
              </a:rPr>
              <a:t>Collection Initializer Syntax</a:t>
            </a:r>
          </a:p>
          <a:p>
            <a:pPr lvl="1"/>
            <a:r>
              <a:rPr lang="en-IN" dirty="0"/>
              <a:t>Anonymous Type</a:t>
            </a:r>
          </a:p>
          <a:p>
            <a:pPr lvl="1"/>
            <a:r>
              <a:rPr lang="en-IN" dirty="0"/>
              <a:t>Extension Method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176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4732-B0BB-E0B7-4EB7-6F592F40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C3CF-1A52-3AC9-B882-623C3C21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Value Datatype is Inferred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=100;</a:t>
            </a:r>
          </a:p>
          <a:p>
            <a:pPr lvl="1"/>
            <a:r>
              <a:rPr lang="en-IN" dirty="0"/>
              <a:t>Level of Inference </a:t>
            </a:r>
          </a:p>
          <a:p>
            <a:pPr lvl="2"/>
            <a:r>
              <a:rPr lang="en-IN" dirty="0"/>
              <a:t>Static  (Compilation Time)</a:t>
            </a:r>
          </a:p>
          <a:p>
            <a:pPr lvl="2"/>
            <a:endParaRPr lang="en-IN" dirty="0"/>
          </a:p>
          <a:p>
            <a:pPr lvl="3"/>
            <a:r>
              <a:rPr lang="en-IN" dirty="0"/>
              <a:t>Var </a:t>
            </a:r>
            <a:r>
              <a:rPr lang="en-IN" dirty="0" err="1"/>
              <a:t>i</a:t>
            </a:r>
            <a:r>
              <a:rPr lang="en-IN" dirty="0"/>
              <a:t>=100</a:t>
            </a:r>
          </a:p>
          <a:p>
            <a:pPr lvl="3"/>
            <a:endParaRPr lang="en-IN" dirty="0"/>
          </a:p>
          <a:p>
            <a:pPr lvl="2"/>
            <a:r>
              <a:rPr lang="en-IN" dirty="0"/>
              <a:t>Dynamic (at Runtime) (From 4.0 )</a:t>
            </a:r>
          </a:p>
        </p:txBody>
      </p:sp>
    </p:spTree>
    <p:extLst>
      <p:ext uri="{BB962C8B-B14F-4D97-AF65-F5344CB8AC3E}">
        <p14:creationId xmlns:p14="http://schemas.microsoft.com/office/powerpoint/2010/main" val="37910580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9EF-1E4D-19E4-CDA6-52F3B102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1C32-446A-DDC9-CA99-3BE5ED5B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syntactical sugar</a:t>
            </a:r>
          </a:p>
          <a:p>
            <a:r>
              <a:rPr lang="en-US" dirty="0"/>
              <a:t>Must be public &amp; static </a:t>
            </a:r>
          </a:p>
          <a:p>
            <a:r>
              <a:rPr lang="en-US" dirty="0"/>
              <a:t>Must be defined in a static class</a:t>
            </a:r>
          </a:p>
          <a:p>
            <a:r>
              <a:rPr lang="en-US" dirty="0"/>
              <a:t>Must have ‘this’ keyword before first arguments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372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523-1F5E-2325-7D42-057CE08C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43CB-3C1E-DF87-0CBE-D1527027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48"/>
            <a:ext cx="10515600" cy="46056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Query API for Various Data Sources </a:t>
            </a:r>
          </a:p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/>
              <a:t>Array</a:t>
            </a:r>
          </a:p>
          <a:p>
            <a:pPr lvl="2"/>
            <a:r>
              <a:rPr lang="en-US" dirty="0"/>
              <a:t>Collection</a:t>
            </a:r>
          </a:p>
          <a:p>
            <a:pPr lvl="3"/>
            <a:r>
              <a:rPr lang="en-US" dirty="0"/>
              <a:t>List</a:t>
            </a:r>
          </a:p>
          <a:p>
            <a:pPr lvl="3"/>
            <a:r>
              <a:rPr lang="en-US" dirty="0" err="1"/>
              <a:t>Dica</a:t>
            </a:r>
            <a:endParaRPr lang="en-US" dirty="0"/>
          </a:p>
          <a:p>
            <a:pPr lvl="2"/>
            <a:r>
              <a:rPr lang="en-US" dirty="0"/>
              <a:t>XML Doc</a:t>
            </a:r>
          </a:p>
          <a:p>
            <a:pPr lvl="2"/>
            <a:r>
              <a:rPr lang="en-US" dirty="0"/>
              <a:t>Database</a:t>
            </a:r>
          </a:p>
          <a:p>
            <a:pPr lvl="3"/>
            <a:r>
              <a:rPr lang="en-US" dirty="0"/>
              <a:t>Oracle</a:t>
            </a:r>
          </a:p>
          <a:p>
            <a:pPr lvl="4"/>
            <a:r>
              <a:rPr lang="en-US" dirty="0"/>
              <a:t>PL/</a:t>
            </a:r>
            <a:r>
              <a:rPr lang="en-US" dirty="0" err="1"/>
              <a:t>SQl</a:t>
            </a:r>
            <a:endParaRPr lang="en-US" dirty="0"/>
          </a:p>
          <a:p>
            <a:pPr lvl="3"/>
            <a:r>
              <a:rPr lang="en-US" dirty="0"/>
              <a:t>SQL Server</a:t>
            </a:r>
          </a:p>
          <a:p>
            <a:pPr lvl="4"/>
            <a:r>
              <a:rPr lang="en-US" dirty="0"/>
              <a:t>T-SQL</a:t>
            </a:r>
          </a:p>
          <a:p>
            <a:r>
              <a:rPr lang="en-US" dirty="0"/>
              <a:t>Operation Performed on </a:t>
            </a:r>
            <a:r>
              <a:rPr lang="en-US" dirty="0" err="1"/>
              <a:t>Datasource</a:t>
            </a:r>
            <a:endParaRPr lang="en-US" dirty="0"/>
          </a:p>
          <a:p>
            <a:pPr lvl="1"/>
            <a:r>
              <a:rPr lang="en-US" dirty="0"/>
              <a:t>DML </a:t>
            </a:r>
            <a:r>
              <a:rPr lang="en-US" dirty="0" err="1"/>
              <a:t>insert,update,Delete</a:t>
            </a:r>
            <a:r>
              <a:rPr lang="en-US" dirty="0"/>
              <a:t> ; 30%</a:t>
            </a:r>
          </a:p>
          <a:p>
            <a:pPr lvl="1"/>
            <a:r>
              <a:rPr lang="en-US" dirty="0"/>
              <a:t>DQL –Select 70% (Filter (90%), Joins(70%), Sorting(60%), Grouping(50%))</a:t>
            </a:r>
          </a:p>
          <a:p>
            <a:pPr lvl="1"/>
            <a:endParaRPr lang="en-US" dirty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94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ECC6-DE41-2AF9-9B58-2C9A3C99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AA12-DD2A-C337-5F27-C8137BB9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3.5</a:t>
            </a:r>
          </a:p>
          <a:p>
            <a:pPr lvl="1"/>
            <a:r>
              <a:rPr lang="en-US" dirty="0"/>
              <a:t>To Objects</a:t>
            </a:r>
          </a:p>
          <a:p>
            <a:pPr lvl="2"/>
            <a:r>
              <a:rPr lang="en-US" dirty="0"/>
              <a:t>IEnumerable</a:t>
            </a:r>
          </a:p>
          <a:p>
            <a:pPr lvl="1"/>
            <a:r>
              <a:rPr lang="en-US" dirty="0"/>
              <a:t>To XML</a:t>
            </a:r>
          </a:p>
          <a:p>
            <a:pPr lvl="1"/>
            <a:r>
              <a:rPr lang="en-US" dirty="0"/>
              <a:t>To ADO.NET</a:t>
            </a:r>
          </a:p>
          <a:p>
            <a:pPr lvl="1"/>
            <a:r>
              <a:rPr lang="en-US" dirty="0"/>
              <a:t>To SQL</a:t>
            </a:r>
          </a:p>
          <a:p>
            <a:r>
              <a:rPr lang="en-IN" dirty="0"/>
              <a:t>4.0</a:t>
            </a:r>
          </a:p>
          <a:p>
            <a:pPr lvl="1"/>
            <a:r>
              <a:rPr lang="en-IN" dirty="0"/>
              <a:t>Replaced LINQ to SQL with </a:t>
            </a:r>
          </a:p>
          <a:p>
            <a:pPr lvl="1"/>
            <a:r>
              <a:rPr lang="en-IN" dirty="0"/>
              <a:t>LINQ to Entities(ADO.NET EF)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399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3A67-1204-41E1-D6DC-F46C05B1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AA97-7D5B-56F1-5DB9-7C0D8FFA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LINQ </a:t>
            </a:r>
          </a:p>
          <a:p>
            <a:pPr lvl="1"/>
            <a:r>
              <a:rPr lang="en-US" dirty="0"/>
              <a:t>Standard Operators</a:t>
            </a:r>
          </a:p>
          <a:p>
            <a:r>
              <a:rPr lang="en-US" dirty="0"/>
              <a:t>ADO.NET EF</a:t>
            </a:r>
          </a:p>
          <a:p>
            <a:pPr lvl="1"/>
            <a:r>
              <a:rPr lang="en-US" dirty="0"/>
              <a:t>Intro ORM</a:t>
            </a:r>
          </a:p>
          <a:p>
            <a:pPr lvl="1"/>
            <a:r>
              <a:rPr lang="en-US" dirty="0"/>
              <a:t>Developer Work flow</a:t>
            </a:r>
          </a:p>
          <a:p>
            <a:pPr lvl="2"/>
            <a:r>
              <a:rPr lang="en-US" dirty="0"/>
              <a:t>Model First, Db First, Code first</a:t>
            </a:r>
          </a:p>
          <a:p>
            <a:pPr lvl="2"/>
            <a:r>
              <a:rPr lang="en-US" dirty="0" err="1"/>
              <a:t>DbContext</a:t>
            </a:r>
            <a:endParaRPr lang="en-US" dirty="0"/>
          </a:p>
          <a:p>
            <a:pPr lvl="3"/>
            <a:r>
              <a:rPr lang="en-US" dirty="0" err="1"/>
              <a:t>DbSet</a:t>
            </a:r>
            <a:endParaRPr lang="en-US" dirty="0"/>
          </a:p>
          <a:p>
            <a:pPr lvl="2"/>
            <a:r>
              <a:rPr lang="en-US" dirty="0"/>
              <a:t>Change Tracking</a:t>
            </a:r>
          </a:p>
          <a:p>
            <a:pPr lvl="2"/>
            <a:r>
              <a:rPr lang="en-US" dirty="0"/>
              <a:t>CRUD operation</a:t>
            </a:r>
          </a:p>
          <a:p>
            <a:pPr lvl="2"/>
            <a:r>
              <a:rPr lang="en-US" dirty="0"/>
              <a:t>Invoke Stored Proc</a:t>
            </a:r>
          </a:p>
          <a:p>
            <a:r>
              <a:rPr lang="en-US" dirty="0"/>
              <a:t>Intro to ASP.NET</a:t>
            </a:r>
          </a:p>
          <a:p>
            <a:pPr lvl="1"/>
            <a:r>
              <a:rPr lang="en-US" dirty="0"/>
              <a:t>Intro</a:t>
            </a:r>
          </a:p>
          <a:p>
            <a:pPr lvl="1"/>
            <a:r>
              <a:rPr lang="en-US" dirty="0"/>
              <a:t>Page Controller Pattern</a:t>
            </a:r>
          </a:p>
          <a:p>
            <a:pPr lvl="1"/>
            <a:r>
              <a:rPr lang="en-US" dirty="0"/>
              <a:t>Page life cycle Events</a:t>
            </a:r>
          </a:p>
          <a:p>
            <a:pPr lvl="1"/>
            <a:r>
              <a:rPr lang="en-US" dirty="0"/>
              <a:t>Server Controls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8264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8348-BEC4-E957-D10B-DF4F560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88D8-18EF-4669-B3B2-D7ADAC55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OrderByDescending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–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ThenBy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ThenByDescending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7215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63B4-DB5F-CC7A-FB33-E38B2D83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20-38C1-CA39-6C0A-82C1A2B7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ActiveX Data Objects . Net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32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9B01A5-73E9-0925-E20D-39D6DFA3D495}"/>
              </a:ext>
            </a:extLst>
          </p:cNvPr>
          <p:cNvSpPr/>
          <p:nvPr/>
        </p:nvSpPr>
        <p:spPr>
          <a:xfrm>
            <a:off x="372862" y="594803"/>
            <a:ext cx="2185387" cy="3036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Single Tier(App.EXE)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2C90C-82D1-13D3-9F4E-9A706B429A5A}"/>
              </a:ext>
            </a:extLst>
          </p:cNvPr>
          <p:cNvSpPr/>
          <p:nvPr/>
        </p:nvSpPr>
        <p:spPr>
          <a:xfrm>
            <a:off x="612559" y="1340528"/>
            <a:ext cx="1697162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0351F-1361-37B9-E195-5B84917A04EC}"/>
              </a:ext>
            </a:extLst>
          </p:cNvPr>
          <p:cNvSpPr/>
          <p:nvPr/>
        </p:nvSpPr>
        <p:spPr>
          <a:xfrm>
            <a:off x="612559" y="2110666"/>
            <a:ext cx="1697162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1F99E-B86E-C1FF-9510-C3AFA9DE6011}"/>
              </a:ext>
            </a:extLst>
          </p:cNvPr>
          <p:cNvSpPr/>
          <p:nvPr/>
        </p:nvSpPr>
        <p:spPr>
          <a:xfrm>
            <a:off x="612559" y="2902998"/>
            <a:ext cx="1697162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DL(FH)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31B9C-BA85-EA6D-5F22-301CC459E6D7}"/>
              </a:ext>
            </a:extLst>
          </p:cNvPr>
          <p:cNvSpPr/>
          <p:nvPr/>
        </p:nvSpPr>
        <p:spPr>
          <a:xfrm>
            <a:off x="4510600" y="719090"/>
            <a:ext cx="2587843" cy="3364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2 Tier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FB5415-BA2F-A978-A016-A3D920B0E712}"/>
              </a:ext>
            </a:extLst>
          </p:cNvPr>
          <p:cNvSpPr/>
          <p:nvPr/>
        </p:nvSpPr>
        <p:spPr>
          <a:xfrm>
            <a:off x="4750296" y="1464815"/>
            <a:ext cx="1791583" cy="53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 (APP.EXE)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83ECE-59EE-B252-EC23-53FCE18B7D5C}"/>
              </a:ext>
            </a:extLst>
          </p:cNvPr>
          <p:cNvSpPr/>
          <p:nvPr/>
        </p:nvSpPr>
        <p:spPr>
          <a:xfrm>
            <a:off x="5981772" y="1935332"/>
            <a:ext cx="1116671" cy="53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E8199-B331-61CF-3B44-D83FAEC38B1C}"/>
              </a:ext>
            </a:extLst>
          </p:cNvPr>
          <p:cNvSpPr/>
          <p:nvPr/>
        </p:nvSpPr>
        <p:spPr>
          <a:xfrm>
            <a:off x="4790247" y="3604333"/>
            <a:ext cx="1791583" cy="53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DL(DBMS)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0D2A4-876E-A362-458D-A9A7F7594F9B}"/>
              </a:ext>
            </a:extLst>
          </p:cNvPr>
          <p:cNvSpPr/>
          <p:nvPr/>
        </p:nvSpPr>
        <p:spPr>
          <a:xfrm>
            <a:off x="5824416" y="3133816"/>
            <a:ext cx="1116671" cy="53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67DD7D-9003-B3A3-D00C-08B9E1895796}"/>
              </a:ext>
            </a:extLst>
          </p:cNvPr>
          <p:cNvCxnSpPr>
            <a:cxnSpLocks/>
          </p:cNvCxnSpPr>
          <p:nvPr/>
        </p:nvCxnSpPr>
        <p:spPr>
          <a:xfrm>
            <a:off x="5330305" y="2110666"/>
            <a:ext cx="0" cy="125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65A8FA-36F6-91B8-427F-B4507ED0D176}"/>
              </a:ext>
            </a:extLst>
          </p:cNvPr>
          <p:cNvSpPr/>
          <p:nvPr/>
        </p:nvSpPr>
        <p:spPr>
          <a:xfrm>
            <a:off x="9231295" y="719090"/>
            <a:ext cx="2587843" cy="37108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3 Tier(App.EXE)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D14F58-8ADA-11A6-78CF-E23146DB3D68}"/>
              </a:ext>
            </a:extLst>
          </p:cNvPr>
          <p:cNvSpPr/>
          <p:nvPr/>
        </p:nvSpPr>
        <p:spPr>
          <a:xfrm>
            <a:off x="9470991" y="1464815"/>
            <a:ext cx="194420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 (APP.EXE)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63631-532B-7F0C-A30A-B807F8FCA9CB}"/>
              </a:ext>
            </a:extLst>
          </p:cNvPr>
          <p:cNvSpPr/>
          <p:nvPr/>
        </p:nvSpPr>
        <p:spPr>
          <a:xfrm>
            <a:off x="9510942" y="2567863"/>
            <a:ext cx="190425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 (DLL(s))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FF8F6A-6895-AC9D-39F3-64A81B0DDFA1}"/>
              </a:ext>
            </a:extLst>
          </p:cNvPr>
          <p:cNvSpPr/>
          <p:nvPr/>
        </p:nvSpPr>
        <p:spPr>
          <a:xfrm>
            <a:off x="9510942" y="3604333"/>
            <a:ext cx="194420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DL(DBMS)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A6FB70-FEEC-CCCF-1E04-F7B389219938}"/>
              </a:ext>
            </a:extLst>
          </p:cNvPr>
          <p:cNvCxnSpPr>
            <a:cxnSpLocks/>
          </p:cNvCxnSpPr>
          <p:nvPr/>
        </p:nvCxnSpPr>
        <p:spPr>
          <a:xfrm>
            <a:off x="10051000" y="2110666"/>
            <a:ext cx="0" cy="29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C36887-7205-3D83-CAD2-3FA4B77231CC}"/>
              </a:ext>
            </a:extLst>
          </p:cNvPr>
          <p:cNvCxnSpPr>
            <a:cxnSpLocks/>
          </p:cNvCxnSpPr>
          <p:nvPr/>
        </p:nvCxnSpPr>
        <p:spPr>
          <a:xfrm>
            <a:off x="10059878" y="3162667"/>
            <a:ext cx="0" cy="29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C446B6-B08D-6CB6-BB80-856AA8F948BA}"/>
              </a:ext>
            </a:extLst>
          </p:cNvPr>
          <p:cNvCxnSpPr/>
          <p:nvPr/>
        </p:nvCxnSpPr>
        <p:spPr>
          <a:xfrm>
            <a:off x="2765783" y="1178370"/>
            <a:ext cx="644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EBA8AB-6C42-A59C-1C5F-DA53DFDCAF84}"/>
              </a:ext>
            </a:extLst>
          </p:cNvPr>
          <p:cNvSpPr txBox="1"/>
          <p:nvPr/>
        </p:nvSpPr>
        <p:spPr>
          <a:xfrm>
            <a:off x="2944073" y="15660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DBMS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97E8AE-0B48-D0F1-1A99-65075FB3F78B}"/>
              </a:ext>
            </a:extLst>
          </p:cNvPr>
          <p:cNvCxnSpPr/>
          <p:nvPr/>
        </p:nvCxnSpPr>
        <p:spPr>
          <a:xfrm>
            <a:off x="7279020" y="1353704"/>
            <a:ext cx="644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B360301-3F14-8540-7C43-B8B124F45120}"/>
              </a:ext>
            </a:extLst>
          </p:cNvPr>
          <p:cNvSpPr txBox="1"/>
          <p:nvPr/>
        </p:nvSpPr>
        <p:spPr>
          <a:xfrm>
            <a:off x="7457310" y="17413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EXE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650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EDF5-D1B2-4130-166F-76C977EB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 Entity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6C6F-5D43-2560-F932-E4EC982E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is Extension to ADO.NET</a:t>
            </a:r>
          </a:p>
          <a:p>
            <a:pPr lvl="1"/>
            <a:r>
              <a:rPr lang="en-US" dirty="0"/>
              <a:t>ORM</a:t>
            </a:r>
          </a:p>
          <a:p>
            <a:pPr lvl="2"/>
            <a:r>
              <a:rPr lang="en-US" dirty="0"/>
              <a:t>Object Model to Relational Model Mapper</a:t>
            </a:r>
          </a:p>
          <a:p>
            <a:pPr lvl="3"/>
            <a:r>
              <a:rPr lang="en-US" dirty="0"/>
              <a:t>Object Relational Mapper</a:t>
            </a:r>
          </a:p>
          <a:p>
            <a:r>
              <a:rPr lang="en-US" dirty="0"/>
              <a:t>Datatable </a:t>
            </a:r>
            <a:r>
              <a:rPr lang="en-US" dirty="0" err="1"/>
              <a:t>GetEmployeeDetails</a:t>
            </a:r>
            <a:r>
              <a:rPr lang="en-US" dirty="0"/>
              <a:t>()</a:t>
            </a:r>
          </a:p>
          <a:p>
            <a:r>
              <a:rPr lang="en-US" dirty="0"/>
              <a:t>List&lt;Employee&gt; </a:t>
            </a:r>
            <a:r>
              <a:rPr lang="en-US" dirty="0" err="1"/>
              <a:t>GetEmployeeDetails</a:t>
            </a:r>
            <a:r>
              <a:rPr lang="en-US" dirty="0"/>
              <a:t>()</a:t>
            </a:r>
          </a:p>
          <a:p>
            <a:r>
              <a:rPr lang="en-US" dirty="0"/>
              <a:t>EF</a:t>
            </a:r>
          </a:p>
          <a:p>
            <a:pPr lvl="1"/>
            <a:r>
              <a:rPr lang="en-US" dirty="0"/>
              <a:t>Entity Layer (Generated)</a:t>
            </a:r>
          </a:p>
          <a:p>
            <a:pPr lvl="1"/>
            <a:r>
              <a:rPr lang="en-US" dirty="0"/>
              <a:t>DAL  - Programming</a:t>
            </a:r>
          </a:p>
          <a:p>
            <a:r>
              <a:rPr lang="en-US" dirty="0"/>
              <a:t>EF is ORM Tools &amp;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758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18FE-AFC9-E621-93D7-41DFA66A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CDFD-FFEC-D632-2598-9215FFE3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Centric Data</a:t>
            </a:r>
          </a:p>
          <a:p>
            <a:r>
              <a:rPr lang="en-US" dirty="0"/>
              <a:t>Data Centric Application</a:t>
            </a:r>
          </a:p>
          <a:p>
            <a:pPr lvl="1"/>
            <a:r>
              <a:rPr lang="en-US" dirty="0"/>
              <a:t>Browser</a:t>
            </a:r>
          </a:p>
          <a:p>
            <a:pPr lvl="2"/>
            <a:r>
              <a:rPr lang="en-US" dirty="0"/>
              <a:t>HTML</a:t>
            </a:r>
          </a:p>
          <a:p>
            <a:r>
              <a:rPr lang="en-US" dirty="0"/>
              <a:t>REST</a:t>
            </a:r>
          </a:p>
          <a:p>
            <a:pPr lvl="1"/>
            <a:r>
              <a:rPr lang="en-US" dirty="0"/>
              <a:t>HTTP</a:t>
            </a:r>
          </a:p>
          <a:p>
            <a:pPr lvl="2"/>
            <a:r>
              <a:rPr lang="en-US" dirty="0"/>
              <a:t>VERB</a:t>
            </a:r>
          </a:p>
          <a:p>
            <a:pPr lvl="1"/>
            <a:r>
              <a:rPr lang="en-US" dirty="0"/>
              <a:t>URL</a:t>
            </a:r>
          </a:p>
          <a:p>
            <a:pPr lvl="2"/>
            <a:r>
              <a:rPr lang="en-US" dirty="0"/>
              <a:t>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341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977E-722D-76B5-468C-533B553B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9E7D-9D2B-A882-6E47-2C374332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Web Application</a:t>
            </a:r>
          </a:p>
          <a:p>
            <a:pPr lvl="1"/>
            <a:r>
              <a:rPr lang="en-US" dirty="0"/>
              <a:t>Asp.NET , ASP.NET MVC , ASP.NET Web API</a:t>
            </a:r>
          </a:p>
          <a:p>
            <a:r>
              <a:rPr lang="en-US" dirty="0"/>
              <a:t>Client Side Web Application</a:t>
            </a:r>
          </a:p>
          <a:p>
            <a:pPr lvl="1"/>
            <a:r>
              <a:rPr lang="en-US" dirty="0"/>
              <a:t>Angular, KO JS , React,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243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9A5B-B71C-3A11-2A40-885176EA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2A29-D71E-F5D9-CECD-B98499EE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Controller Pattern</a:t>
            </a:r>
          </a:p>
          <a:p>
            <a:r>
              <a:rPr lang="en-US" dirty="0"/>
              <a:t>Productivity is  the KING</a:t>
            </a:r>
          </a:p>
          <a:p>
            <a:r>
              <a:rPr lang="en-US" dirty="0"/>
              <a:t>RAD for Web </a:t>
            </a:r>
          </a:p>
          <a:p>
            <a:pPr lvl="1"/>
            <a:r>
              <a:rPr lang="en-US" dirty="0"/>
              <a:t>Abstract Client Side Web Technologies</a:t>
            </a:r>
          </a:p>
          <a:p>
            <a:pPr lvl="2"/>
            <a:r>
              <a:rPr lang="en-US" dirty="0"/>
              <a:t>HTML, JS, CSS</a:t>
            </a:r>
          </a:p>
          <a:p>
            <a:pPr lvl="2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709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3984-772B-D41E-18C8-6202F1C1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5591-0A41-9853-3357-68D95261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</a:t>
            </a:r>
          </a:p>
          <a:p>
            <a:pPr lvl="1"/>
            <a:r>
              <a:rPr lang="en-US" dirty="0"/>
              <a:t>UI(App to Human)</a:t>
            </a:r>
          </a:p>
          <a:p>
            <a:pPr lvl="2"/>
            <a:r>
              <a:rPr lang="en-US" dirty="0"/>
              <a:t>Default.aspx</a:t>
            </a:r>
          </a:p>
          <a:p>
            <a:pPr lvl="1"/>
            <a:r>
              <a:rPr lang="en-US" dirty="0"/>
              <a:t>SI (App to Components/ App to App)</a:t>
            </a:r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Controls Work Flow Logic(</a:t>
            </a:r>
            <a:r>
              <a:rPr lang="en-US" dirty="0" err="1"/>
              <a:t>Bl,Dl</a:t>
            </a:r>
            <a:r>
              <a:rPr lang="en-US" dirty="0"/>
              <a:t>,…)</a:t>
            </a:r>
          </a:p>
          <a:p>
            <a:pPr lvl="2"/>
            <a:r>
              <a:rPr lang="en-US" dirty="0" err="1"/>
              <a:t>Default.aspx.cs</a:t>
            </a:r>
            <a:endParaRPr lang="en-US" dirty="0"/>
          </a:p>
          <a:p>
            <a:r>
              <a:rPr lang="en-US" dirty="0"/>
              <a:t>Entity</a:t>
            </a:r>
          </a:p>
          <a:p>
            <a:pPr lvl="1"/>
            <a:r>
              <a:rPr lang="en-US" dirty="0"/>
              <a:t>Represents the data used in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920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F22F-4DA3-4AA7-8AC9-6F155234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Pipeline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42744-CCAF-41E0-A197-0FD12CF8BB7C}"/>
              </a:ext>
            </a:extLst>
          </p:cNvPr>
          <p:cNvSpPr/>
          <p:nvPr/>
        </p:nvSpPr>
        <p:spPr>
          <a:xfrm>
            <a:off x="1190847" y="2147777"/>
            <a:ext cx="1945758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E280D-60F3-4386-9004-861DAAF056BE}"/>
              </a:ext>
            </a:extLst>
          </p:cNvPr>
          <p:cNvSpPr/>
          <p:nvPr/>
        </p:nvSpPr>
        <p:spPr>
          <a:xfrm>
            <a:off x="6096001" y="2147776"/>
            <a:ext cx="868326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F316E7-2E00-41B2-8806-14941EE141DD}"/>
              </a:ext>
            </a:extLst>
          </p:cNvPr>
          <p:cNvCxnSpPr/>
          <p:nvPr/>
        </p:nvCxnSpPr>
        <p:spPr>
          <a:xfrm>
            <a:off x="3264195" y="2328530"/>
            <a:ext cx="263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80F4F1-435D-456A-8EA8-77EA3AE6349F}"/>
              </a:ext>
            </a:extLst>
          </p:cNvPr>
          <p:cNvCxnSpPr>
            <a:cxnSpLocks/>
          </p:cNvCxnSpPr>
          <p:nvPr/>
        </p:nvCxnSpPr>
        <p:spPr>
          <a:xfrm flipH="1">
            <a:off x="3253564" y="2647507"/>
            <a:ext cx="264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30AEF4-0485-4BC6-8351-BB008BA4CDC3}"/>
              </a:ext>
            </a:extLst>
          </p:cNvPr>
          <p:cNvSpPr txBox="1"/>
          <p:nvPr/>
        </p:nvSpPr>
        <p:spPr>
          <a:xfrm>
            <a:off x="3606209" y="193402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80D66-FD82-463A-B1D8-05FF26880EB6}"/>
              </a:ext>
            </a:extLst>
          </p:cNvPr>
          <p:cNvSpPr txBox="1"/>
          <p:nvPr/>
        </p:nvSpPr>
        <p:spPr>
          <a:xfrm>
            <a:off x="3712534" y="2803082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6D9C58-D701-47A4-B404-CA6C9022C462}"/>
              </a:ext>
            </a:extLst>
          </p:cNvPr>
          <p:cNvSpPr/>
          <p:nvPr/>
        </p:nvSpPr>
        <p:spPr>
          <a:xfrm>
            <a:off x="8254409" y="2147776"/>
            <a:ext cx="3494568" cy="434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ASP.NET Runtime Engine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368EE0-EC46-4EEE-91B9-11B074BC671B}"/>
              </a:ext>
            </a:extLst>
          </p:cNvPr>
          <p:cNvCxnSpPr>
            <a:cxnSpLocks/>
          </p:cNvCxnSpPr>
          <p:nvPr/>
        </p:nvCxnSpPr>
        <p:spPr>
          <a:xfrm>
            <a:off x="7176977" y="2328530"/>
            <a:ext cx="95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024AF-CC2E-4981-A1F0-2D9F4C22C50F}"/>
              </a:ext>
            </a:extLst>
          </p:cNvPr>
          <p:cNvSpPr/>
          <p:nvPr/>
        </p:nvSpPr>
        <p:spPr>
          <a:xfrm>
            <a:off x="8585791" y="2803082"/>
            <a:ext cx="2950535" cy="625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Application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D8145-585D-46DD-A544-2CB1FF1FFAFF}"/>
              </a:ext>
            </a:extLst>
          </p:cNvPr>
          <p:cNvSpPr/>
          <p:nvPr/>
        </p:nvSpPr>
        <p:spPr>
          <a:xfrm>
            <a:off x="8585791" y="3694408"/>
            <a:ext cx="2950535" cy="625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Module(s)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F5ACF-17E9-43F0-986B-46C41DF524D4}"/>
              </a:ext>
            </a:extLst>
          </p:cNvPr>
          <p:cNvSpPr/>
          <p:nvPr/>
        </p:nvSpPr>
        <p:spPr>
          <a:xfrm>
            <a:off x="8728445" y="3800004"/>
            <a:ext cx="2828261" cy="625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Module(s)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D9EAB-1F13-453A-A003-8A1B10B72240}"/>
              </a:ext>
            </a:extLst>
          </p:cNvPr>
          <p:cNvSpPr/>
          <p:nvPr/>
        </p:nvSpPr>
        <p:spPr>
          <a:xfrm>
            <a:off x="8828567" y="3886088"/>
            <a:ext cx="2828261" cy="625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Module(s)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511E87-40BB-4080-9790-16A5843F031B}"/>
              </a:ext>
            </a:extLst>
          </p:cNvPr>
          <p:cNvCxnSpPr/>
          <p:nvPr/>
        </p:nvCxnSpPr>
        <p:spPr>
          <a:xfrm>
            <a:off x="9346019" y="3473339"/>
            <a:ext cx="0" cy="22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2E8F9C-7353-483E-8FF5-C3F14315F17D}"/>
              </a:ext>
            </a:extLst>
          </p:cNvPr>
          <p:cNvSpPr/>
          <p:nvPr/>
        </p:nvSpPr>
        <p:spPr>
          <a:xfrm>
            <a:off x="8708065" y="4883010"/>
            <a:ext cx="2828261" cy="625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Handler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21BBCF-C52C-4BA0-B198-FFC6D15EB367}"/>
              </a:ext>
            </a:extLst>
          </p:cNvPr>
          <p:cNvCxnSpPr/>
          <p:nvPr/>
        </p:nvCxnSpPr>
        <p:spPr>
          <a:xfrm>
            <a:off x="9441713" y="4512006"/>
            <a:ext cx="0" cy="22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55675-3D98-4EAB-BD0A-51DDF3DC8320}"/>
              </a:ext>
            </a:extLst>
          </p:cNvPr>
          <p:cNvCxnSpPr>
            <a:cxnSpLocks/>
          </p:cNvCxnSpPr>
          <p:nvPr/>
        </p:nvCxnSpPr>
        <p:spPr>
          <a:xfrm flipH="1">
            <a:off x="7176977" y="2647507"/>
            <a:ext cx="107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486A73-0DFF-4257-8661-6209EE1D4409}"/>
              </a:ext>
            </a:extLst>
          </p:cNvPr>
          <p:cNvSpPr txBox="1"/>
          <p:nvPr/>
        </p:nvSpPr>
        <p:spPr>
          <a:xfrm>
            <a:off x="7252759" y="290538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FCE75D-B9A8-4092-AECE-F5B677BC418C}"/>
              </a:ext>
            </a:extLst>
          </p:cNvPr>
          <p:cNvSpPr/>
          <p:nvPr/>
        </p:nvSpPr>
        <p:spPr>
          <a:xfrm>
            <a:off x="9957116" y="3274717"/>
            <a:ext cx="1699710" cy="3336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915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D129A-D818-5CE7-5627-962B10F9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r>
              <a:rPr lang="en-US" dirty="0"/>
              <a:t>ASP.NET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006B-9729-F169-AF84-385CAA64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69507"/>
            <a:ext cx="5157787" cy="492015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System.Web</a:t>
            </a:r>
            <a:endParaRPr lang="en-US" dirty="0"/>
          </a:p>
          <a:p>
            <a:r>
              <a:rPr lang="en-US" dirty="0"/>
              <a:t>Page Controller Pattern</a:t>
            </a:r>
          </a:p>
          <a:p>
            <a:pPr lvl="1"/>
            <a:r>
              <a:rPr lang="en-US" dirty="0"/>
              <a:t>First is Page(UI) then Controller(BL/DL)</a:t>
            </a:r>
          </a:p>
          <a:p>
            <a:r>
              <a:rPr lang="en-US" dirty="0"/>
              <a:t>Page is View logic &amp; Code behind is Controller Logic mapping (1View:1Controller)</a:t>
            </a:r>
          </a:p>
          <a:p>
            <a:pPr lvl="1"/>
            <a:r>
              <a:rPr lang="en-US" dirty="0"/>
              <a:t>Issues</a:t>
            </a:r>
          </a:p>
          <a:p>
            <a:pPr lvl="2"/>
            <a:r>
              <a:rPr lang="en-US" dirty="0"/>
              <a:t>Reusability(cannot use view without controller &amp; vise-versa)</a:t>
            </a:r>
          </a:p>
          <a:p>
            <a:pPr lvl="2"/>
            <a:r>
              <a:rPr lang="en-US" dirty="0"/>
              <a:t>Testability(controller cannot be tested without View and vise-versa)</a:t>
            </a:r>
          </a:p>
          <a:p>
            <a:pPr lvl="2"/>
            <a:r>
              <a:rPr lang="en-US" dirty="0"/>
              <a:t>Parallel Project Execution</a:t>
            </a:r>
          </a:p>
          <a:p>
            <a:pPr lvl="3"/>
            <a:r>
              <a:rPr lang="en-US" dirty="0"/>
              <a:t>View &amp; Controller must be programmed by one.</a:t>
            </a:r>
          </a:p>
          <a:p>
            <a:r>
              <a:rPr lang="en-US" dirty="0"/>
              <a:t>Design issues</a:t>
            </a:r>
          </a:p>
          <a:p>
            <a:pPr lvl="1"/>
            <a:r>
              <a:rPr lang="en-US" dirty="0"/>
              <a:t>Abstract Web Technologies</a:t>
            </a:r>
          </a:p>
          <a:p>
            <a:pPr lvl="2"/>
            <a:r>
              <a:rPr lang="en-US" dirty="0"/>
              <a:t>Generated code </a:t>
            </a:r>
          </a:p>
          <a:p>
            <a:pPr lvl="3"/>
            <a:r>
              <a:rPr lang="en-US" dirty="0"/>
              <a:t>not meant to be maintainable</a:t>
            </a:r>
          </a:p>
          <a:p>
            <a:pPr lvl="3"/>
            <a:r>
              <a:rPr lang="en-US" dirty="0"/>
              <a:t>Heavy (more infra code(Event wire-up, control state, session state….) )</a:t>
            </a:r>
          </a:p>
          <a:p>
            <a:pPr lvl="4"/>
            <a:r>
              <a:rPr lang="en-US" dirty="0"/>
              <a:t>Performance</a:t>
            </a:r>
          </a:p>
          <a:p>
            <a:pPr lvl="4"/>
            <a:r>
              <a:rPr lang="en-US" dirty="0"/>
              <a:t>Size of page is more</a:t>
            </a:r>
          </a:p>
          <a:p>
            <a:pPr lvl="2"/>
            <a:r>
              <a:rPr lang="en-US" dirty="0"/>
              <a:t>New Client Side Libraries</a:t>
            </a:r>
          </a:p>
          <a:p>
            <a:pPr lvl="3"/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JQueryUI</a:t>
            </a:r>
            <a:r>
              <a:rPr lang="en-US" dirty="0"/>
              <a:t>, </a:t>
            </a:r>
            <a:r>
              <a:rPr lang="en-US" dirty="0" err="1"/>
              <a:t>Bootstrap,KO</a:t>
            </a:r>
            <a:r>
              <a:rPr lang="en-US" dirty="0"/>
              <a:t>…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53CEA-7EEB-37FF-D648-6370D3E2C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/>
          <a:lstStyle/>
          <a:p>
            <a:r>
              <a:rPr lang="en-US" dirty="0"/>
              <a:t>ASP.NET MVC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6ED46-F33C-5AA1-522A-F5387C26B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69507"/>
            <a:ext cx="5183188" cy="492015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System.Web.MVC</a:t>
            </a:r>
            <a:endParaRPr lang="en-US" dirty="0"/>
          </a:p>
          <a:p>
            <a:r>
              <a:rPr lang="en-US" dirty="0"/>
              <a:t>Front Controller Pattern</a:t>
            </a:r>
          </a:p>
          <a:p>
            <a:pPr lvl="1"/>
            <a:r>
              <a:rPr lang="en-US" dirty="0"/>
              <a:t>First is Controller then Result(UI, JSON, File…)</a:t>
            </a:r>
          </a:p>
          <a:p>
            <a:r>
              <a:rPr lang="en-US" dirty="0" err="1"/>
              <a:t>View:Controller</a:t>
            </a:r>
            <a:r>
              <a:rPr lang="en-US" dirty="0"/>
              <a:t> *:*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Testability – Controller without View &amp; vise-versa</a:t>
            </a:r>
          </a:p>
          <a:p>
            <a:pPr lvl="1"/>
            <a:r>
              <a:rPr lang="en-US" dirty="0"/>
              <a:t>View &amp; Controller can be designed by different developers</a:t>
            </a:r>
          </a:p>
          <a:p>
            <a:r>
              <a:rPr lang="en-US" dirty="0"/>
              <a:t>Design </a:t>
            </a:r>
          </a:p>
          <a:p>
            <a:pPr lvl="1"/>
            <a:r>
              <a:rPr lang="en-US" dirty="0"/>
              <a:t>Embraces Client side web technologies</a:t>
            </a:r>
          </a:p>
          <a:p>
            <a:pPr lvl="1"/>
            <a:r>
              <a:rPr lang="en-US" dirty="0"/>
              <a:t>Code Generated is Pure HTML and Maintainable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7595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0B53-24C5-CEB6-8EA2-7B5787A2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08C75-3BED-2B00-E1C0-ABBEDF9AC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6E436-CFEC-120D-EADF-2EB44EE1DF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Control</a:t>
            </a:r>
          </a:p>
          <a:p>
            <a:pPr lvl="1"/>
            <a:r>
              <a:rPr lang="en-US" dirty="0"/>
              <a:t>Browser Specific Code</a:t>
            </a:r>
          </a:p>
          <a:p>
            <a:pPr lvl="2"/>
            <a:r>
              <a:rPr lang="en-US" dirty="0" err="1"/>
              <a:t>Jquery</a:t>
            </a:r>
            <a:r>
              <a:rPr lang="en-US" dirty="0"/>
              <a:t>/ </a:t>
            </a:r>
            <a:r>
              <a:rPr lang="en-US" dirty="0" err="1"/>
              <a:t>Jquery</a:t>
            </a:r>
            <a:r>
              <a:rPr lang="en-US" dirty="0"/>
              <a:t> UI</a:t>
            </a:r>
          </a:p>
          <a:p>
            <a:pPr lvl="1"/>
            <a:r>
              <a:rPr lang="en-US" dirty="0"/>
              <a:t>Provide Rich controls</a:t>
            </a:r>
          </a:p>
          <a:p>
            <a:pPr lvl="2"/>
            <a:r>
              <a:rPr lang="en-US" dirty="0"/>
              <a:t>Calendar, Date Time, Grid</a:t>
            </a:r>
          </a:p>
          <a:p>
            <a:pPr lvl="3"/>
            <a:r>
              <a:rPr lang="en-US" dirty="0" err="1"/>
              <a:t>Jquery</a:t>
            </a:r>
            <a:r>
              <a:rPr lang="en-US" dirty="0"/>
              <a:t> UI/ </a:t>
            </a:r>
            <a:r>
              <a:rPr lang="en-US" dirty="0" err="1"/>
              <a:t>Bootstarp</a:t>
            </a:r>
            <a:endParaRPr lang="en-US" dirty="0"/>
          </a:p>
          <a:p>
            <a:pPr lvl="1"/>
            <a:r>
              <a:rPr lang="en-US" dirty="0"/>
              <a:t>Control State, Event Handling …</a:t>
            </a:r>
          </a:p>
          <a:p>
            <a:pPr lvl="2"/>
            <a:r>
              <a:rPr lang="en-US" dirty="0" err="1"/>
              <a:t>JQuery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5A22A-F687-8D25-D036-2365AB92E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1B04A-3D88-BEB8-D4DD-CA4D7FC5A9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975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DE36AD-47B3-BD89-40C4-8A1025BC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A542ED-7C87-633A-AD03-BEED998C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MVC=&gt; Model then View Later Controller</a:t>
            </a:r>
          </a:p>
          <a:p>
            <a:r>
              <a:rPr lang="en-US" dirty="0"/>
              <a:t>With VS</a:t>
            </a:r>
          </a:p>
          <a:p>
            <a:pPr lvl="1"/>
            <a:r>
              <a:rPr lang="en-US" dirty="0"/>
              <a:t>Model then generate Controller  through controller Generate View</a:t>
            </a:r>
          </a:p>
          <a:p>
            <a:pPr lvl="2"/>
            <a:r>
              <a:rPr lang="en-US" dirty="0"/>
              <a:t>MCV</a:t>
            </a:r>
          </a:p>
          <a:p>
            <a:r>
              <a:rPr lang="en-US" dirty="0"/>
              <a:t>URL points to a Page physical</a:t>
            </a:r>
          </a:p>
          <a:p>
            <a:r>
              <a:rPr lang="en-US" dirty="0"/>
              <a:t>In MVC must point to Controller (Class(Logical))</a:t>
            </a:r>
          </a:p>
          <a:p>
            <a:pPr lvl="1"/>
            <a:r>
              <a:rPr lang="en-US" dirty="0"/>
              <a:t>Front Controller pattern , Controller first then view </a:t>
            </a:r>
          </a:p>
          <a:p>
            <a:pPr lvl="1"/>
            <a:r>
              <a:rPr lang="en-US" dirty="0"/>
              <a:t>Challenge / Problem =&gt; Module Called “Routing”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357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7ECB-B641-CBA3-E28B-5D680617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FC43-91D9-A61C-B2AA-00023524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Inherit from a class that implements </a:t>
            </a:r>
            <a:r>
              <a:rPr lang="en-US" dirty="0" err="1">
                <a:solidFill>
                  <a:srgbClr val="FF0000"/>
                </a:solidFill>
              </a:rPr>
              <a:t>Icontroller</a:t>
            </a:r>
            <a:r>
              <a:rPr lang="en-US" dirty="0"/>
              <a:t> or Implement </a:t>
            </a:r>
            <a:r>
              <a:rPr lang="en-US" dirty="0" err="1">
                <a:solidFill>
                  <a:srgbClr val="FF0000"/>
                </a:solidFill>
              </a:rPr>
              <a:t>Icontroller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Must be Suffixed with “</a:t>
            </a:r>
            <a:r>
              <a:rPr lang="en-US" dirty="0">
                <a:solidFill>
                  <a:srgbClr val="FF0000"/>
                </a:solidFill>
              </a:rPr>
              <a:t>Controller</a:t>
            </a:r>
            <a:r>
              <a:rPr lang="en-US" dirty="0"/>
              <a:t>”</a:t>
            </a:r>
          </a:p>
          <a:p>
            <a:r>
              <a:rPr lang="en-IN" dirty="0"/>
              <a:t>All PUBLIC methods in the controller will be treated as Action Method by default if not marked otherwise using </a:t>
            </a:r>
            <a:r>
              <a:rPr lang="en-IN" dirty="0" err="1">
                <a:solidFill>
                  <a:srgbClr val="FF0000"/>
                </a:solidFill>
              </a:rPr>
              <a:t>NonAction</a:t>
            </a:r>
            <a:r>
              <a:rPr lang="en-IN" dirty="0"/>
              <a:t> Attribute</a:t>
            </a:r>
          </a:p>
          <a:p>
            <a:r>
              <a:rPr lang="en-IN" dirty="0">
                <a:solidFill>
                  <a:srgbClr val="FF0000"/>
                </a:solidFill>
              </a:rPr>
              <a:t>Action Method </a:t>
            </a:r>
            <a:r>
              <a:rPr lang="en-IN" dirty="0"/>
              <a:t>Will Return </a:t>
            </a:r>
            <a:r>
              <a:rPr lang="en-IN" dirty="0">
                <a:solidFill>
                  <a:srgbClr val="FF0000"/>
                </a:solidFill>
              </a:rPr>
              <a:t>ActionResult</a:t>
            </a:r>
            <a:r>
              <a:rPr lang="en-IN" dirty="0"/>
              <a:t> = &gt; Base class for Various Specific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47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6CDD-17B0-103D-F6EB-4C5F42FA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8BD9CD-9CC9-C3A1-5395-66195261A1C4}"/>
              </a:ext>
            </a:extLst>
          </p:cNvPr>
          <p:cNvSpPr/>
          <p:nvPr/>
        </p:nvSpPr>
        <p:spPr>
          <a:xfrm>
            <a:off x="2089805" y="2157273"/>
            <a:ext cx="4209498" cy="37108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 Tier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76AE0-1EC9-9D77-951F-D6092D61F0C2}"/>
              </a:ext>
            </a:extLst>
          </p:cNvPr>
          <p:cNvSpPr/>
          <p:nvPr/>
        </p:nvSpPr>
        <p:spPr>
          <a:xfrm>
            <a:off x="2329501" y="2902998"/>
            <a:ext cx="194420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 (APP.EXE)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CD92B-FE7D-DBAF-B154-328D654275D1}"/>
              </a:ext>
            </a:extLst>
          </p:cNvPr>
          <p:cNvSpPr/>
          <p:nvPr/>
        </p:nvSpPr>
        <p:spPr>
          <a:xfrm>
            <a:off x="2369452" y="3912828"/>
            <a:ext cx="3272903" cy="68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 (N)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DE74F-5935-2900-AFCC-9B8A0DCB16B2}"/>
              </a:ext>
            </a:extLst>
          </p:cNvPr>
          <p:cNvSpPr/>
          <p:nvPr/>
        </p:nvSpPr>
        <p:spPr>
          <a:xfrm>
            <a:off x="2369452" y="5042516"/>
            <a:ext cx="194420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DL(DBMS)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ECD8FD-C0CE-6824-FB6E-4FEAA6D6E271}"/>
              </a:ext>
            </a:extLst>
          </p:cNvPr>
          <p:cNvCxnSpPr>
            <a:cxnSpLocks/>
          </p:cNvCxnSpPr>
          <p:nvPr/>
        </p:nvCxnSpPr>
        <p:spPr>
          <a:xfrm>
            <a:off x="2909510" y="3548849"/>
            <a:ext cx="0" cy="29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D84E43-E36F-AA28-A9E4-7B5FAE67DAE7}"/>
              </a:ext>
            </a:extLst>
          </p:cNvPr>
          <p:cNvCxnSpPr>
            <a:cxnSpLocks/>
          </p:cNvCxnSpPr>
          <p:nvPr/>
        </p:nvCxnSpPr>
        <p:spPr>
          <a:xfrm>
            <a:off x="2918388" y="4600850"/>
            <a:ext cx="0" cy="29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151115-3AF7-9FF7-D3B1-5540FC2B6256}"/>
              </a:ext>
            </a:extLst>
          </p:cNvPr>
          <p:cNvCxnSpPr>
            <a:cxnSpLocks/>
          </p:cNvCxnSpPr>
          <p:nvPr/>
        </p:nvCxnSpPr>
        <p:spPr>
          <a:xfrm>
            <a:off x="1428635" y="2703110"/>
            <a:ext cx="644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694397-EAAE-E4B5-F17D-8B54A7E563B9}"/>
              </a:ext>
            </a:extLst>
          </p:cNvPr>
          <p:cNvSpPr txBox="1"/>
          <p:nvPr/>
        </p:nvSpPr>
        <p:spPr>
          <a:xfrm>
            <a:off x="172443" y="3275406"/>
            <a:ext cx="1719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Computing (RPC)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64D5EE-8AB1-9B44-E94D-00F957AEAC25}"/>
              </a:ext>
            </a:extLst>
          </p:cNvPr>
          <p:cNvSpPr/>
          <p:nvPr/>
        </p:nvSpPr>
        <p:spPr>
          <a:xfrm>
            <a:off x="7852155" y="2279336"/>
            <a:ext cx="4209498" cy="37108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Architecture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8ACA48-08E7-6172-69EF-BB4E20302DA7}"/>
              </a:ext>
            </a:extLst>
          </p:cNvPr>
          <p:cNvCxnSpPr>
            <a:cxnSpLocks/>
          </p:cNvCxnSpPr>
          <p:nvPr/>
        </p:nvCxnSpPr>
        <p:spPr>
          <a:xfrm>
            <a:off x="6704539" y="2867337"/>
            <a:ext cx="644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223D7BB-9848-F209-D687-0167FEE19867}"/>
              </a:ext>
            </a:extLst>
          </p:cNvPr>
          <p:cNvSpPr txBox="1"/>
          <p:nvPr/>
        </p:nvSpPr>
        <p:spPr>
          <a:xfrm>
            <a:off x="6489290" y="3166618"/>
            <a:ext cx="171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115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0DE8-B52E-EEAA-E591-A65179D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D22A-E68C-56C8-25D7-A7C9DCF7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the URL is not Physical</a:t>
            </a:r>
          </a:p>
          <a:p>
            <a:r>
              <a:rPr lang="en-US" dirty="0"/>
              <a:t>Routing module </a:t>
            </a:r>
          </a:p>
          <a:p>
            <a:pPr lvl="1"/>
            <a:r>
              <a:rPr lang="en-US" dirty="0"/>
              <a:t>Matches the URL with the Routes Sequentially from the top to the Bottom </a:t>
            </a:r>
          </a:p>
          <a:p>
            <a:pPr lvl="1"/>
            <a:r>
              <a:rPr lang="en-US" dirty="0"/>
              <a:t>If pattern is matched then it considers that route to resolve the controller &amp; action method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4116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DAD6-72C1-C62A-B143-883C68CB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F43F-D31B-F103-C2EC-5ABE2C07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Configuration Level</a:t>
            </a:r>
          </a:p>
          <a:p>
            <a:pPr lvl="1"/>
            <a:r>
              <a:rPr lang="en-US" dirty="0" err="1"/>
              <a:t>App_Start</a:t>
            </a:r>
            <a:r>
              <a:rPr lang="en-US" dirty="0"/>
              <a:t> Level =&gt; Application level</a:t>
            </a:r>
          </a:p>
          <a:p>
            <a:pPr lvl="1"/>
            <a:r>
              <a:rPr lang="en-US" dirty="0"/>
              <a:t>Attribute based Routing; Controller / Action method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377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5D01-E115-6E93-4C92-9876EC4E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92CF-435B-637F-CB71-78A9B069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Passing Data </a:t>
            </a:r>
          </a:p>
          <a:p>
            <a:pPr lvl="1"/>
            <a:r>
              <a:rPr lang="en-US" dirty="0"/>
              <a:t>Between Controller and View</a:t>
            </a:r>
          </a:p>
          <a:p>
            <a:pPr lvl="2"/>
            <a:r>
              <a:rPr lang="en-US" dirty="0" err="1"/>
              <a:t>ViewData</a:t>
            </a:r>
            <a:endParaRPr lang="en-US" dirty="0"/>
          </a:p>
          <a:p>
            <a:pPr lvl="3"/>
            <a:r>
              <a:rPr lang="en-US" dirty="0" err="1"/>
              <a:t>ViewBag</a:t>
            </a:r>
            <a:endParaRPr lang="en-US" dirty="0"/>
          </a:p>
          <a:p>
            <a:pPr lvl="1"/>
            <a:r>
              <a:rPr lang="en-US" dirty="0"/>
              <a:t>Between Controller to Controller</a:t>
            </a:r>
          </a:p>
          <a:p>
            <a:pPr lvl="2"/>
            <a:r>
              <a:rPr lang="en-US" dirty="0" err="1"/>
              <a:t>TempData</a:t>
            </a:r>
            <a:endParaRPr lang="en-US" dirty="0"/>
          </a:p>
          <a:p>
            <a:pPr lvl="1"/>
            <a:r>
              <a:rPr lang="en-US" dirty="0"/>
              <a:t>Between Request Same User</a:t>
            </a:r>
          </a:p>
          <a:p>
            <a:pPr lvl="2"/>
            <a:r>
              <a:rPr lang="en-US" dirty="0"/>
              <a:t>Client Side </a:t>
            </a:r>
          </a:p>
          <a:p>
            <a:pPr lvl="3"/>
            <a:r>
              <a:rPr lang="en-US" dirty="0"/>
              <a:t>Routing , URL, Cookies , Hidden Variable</a:t>
            </a:r>
          </a:p>
          <a:p>
            <a:pPr lvl="2"/>
            <a:r>
              <a:rPr lang="en-US" dirty="0"/>
              <a:t>Server Side</a:t>
            </a:r>
          </a:p>
          <a:p>
            <a:pPr lvl="3"/>
            <a:r>
              <a:rPr lang="en-US" dirty="0"/>
              <a:t>Session State </a:t>
            </a:r>
          </a:p>
          <a:p>
            <a:pPr lvl="1"/>
            <a:r>
              <a:rPr lang="en-US" dirty="0"/>
              <a:t>Between Users </a:t>
            </a:r>
          </a:p>
          <a:p>
            <a:pPr lvl="2"/>
            <a:r>
              <a:rPr lang="en-US" dirty="0"/>
              <a:t>Application</a:t>
            </a:r>
          </a:p>
          <a:p>
            <a:pPr lvl="2"/>
            <a:r>
              <a:rPr lang="en-US" dirty="0"/>
              <a:t>Cache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01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559613-A022-A4A7-A033-EA51D25F7C5F}"/>
              </a:ext>
            </a:extLst>
          </p:cNvPr>
          <p:cNvSpPr/>
          <p:nvPr/>
        </p:nvSpPr>
        <p:spPr>
          <a:xfrm>
            <a:off x="-31811" y="1136016"/>
            <a:ext cx="9463596" cy="1978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6FC97-5428-E35F-C7E6-33861247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1" y="72132"/>
            <a:ext cx="10515600" cy="975434"/>
          </a:xfrm>
        </p:spPr>
        <p:txBody>
          <a:bodyPr/>
          <a:lstStyle/>
          <a:p>
            <a:r>
              <a:rPr lang="en-US" dirty="0"/>
              <a:t>Complier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703750-EB2F-CDB7-6D97-AF97459D56C9}"/>
              </a:ext>
            </a:extLst>
          </p:cNvPr>
          <p:cNvSpPr/>
          <p:nvPr/>
        </p:nvSpPr>
        <p:spPr>
          <a:xfrm>
            <a:off x="314417" y="1315789"/>
            <a:ext cx="376413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1: Check for Syntax &amp; Semantics 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12B0A5-9F27-27DD-C276-9F93C333F21E}"/>
              </a:ext>
            </a:extLst>
          </p:cNvPr>
          <p:cNvSpPr/>
          <p:nvPr/>
        </p:nvSpPr>
        <p:spPr>
          <a:xfrm>
            <a:off x="5099483" y="1404565"/>
            <a:ext cx="2530135" cy="4882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Logic(Your Code)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74DC38-6182-C017-537A-63C2FD264781}"/>
              </a:ext>
            </a:extLst>
          </p:cNvPr>
          <p:cNvSpPr/>
          <p:nvPr/>
        </p:nvSpPr>
        <p:spPr>
          <a:xfrm>
            <a:off x="7638497" y="1565980"/>
            <a:ext cx="1322773" cy="11185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.OBJ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E84D1-3ED9-AB41-DBF9-751370FA2F47}"/>
              </a:ext>
            </a:extLst>
          </p:cNvPr>
          <p:cNvSpPr/>
          <p:nvPr/>
        </p:nvSpPr>
        <p:spPr>
          <a:xfrm>
            <a:off x="314416" y="2245725"/>
            <a:ext cx="376413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2: Linking(</a:t>
            </a:r>
            <a:r>
              <a:rPr lang="en-US" dirty="0">
                <a:solidFill>
                  <a:srgbClr val="FFFF00"/>
                </a:solidFill>
              </a:rPr>
              <a:t>Embedded - 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8F5F0-D323-B6BD-8BDA-C76A515FDF46}"/>
              </a:ext>
            </a:extLst>
          </p:cNvPr>
          <p:cNvSpPr/>
          <p:nvPr/>
        </p:nvSpPr>
        <p:spPr>
          <a:xfrm>
            <a:off x="3284738" y="-50526"/>
            <a:ext cx="2876365" cy="852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Program 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E10C4-8785-4517-D4C9-33C8E6184BD7}"/>
              </a:ext>
            </a:extLst>
          </p:cNvPr>
          <p:cNvSpPr/>
          <p:nvPr/>
        </p:nvSpPr>
        <p:spPr>
          <a:xfrm>
            <a:off x="4428452" y="31788"/>
            <a:ext cx="1500375" cy="2913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Logic</a:t>
            </a:r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7B208-BB6F-C7D5-8742-86A6142446CD}"/>
              </a:ext>
            </a:extLst>
          </p:cNvPr>
          <p:cNvSpPr/>
          <p:nvPr/>
        </p:nvSpPr>
        <p:spPr>
          <a:xfrm>
            <a:off x="4492103" y="441889"/>
            <a:ext cx="1500375" cy="2913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Infra Logic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30170-51CB-51B4-CCDF-8EAF6884E660}"/>
              </a:ext>
            </a:extLst>
          </p:cNvPr>
          <p:cNvSpPr/>
          <p:nvPr/>
        </p:nvSpPr>
        <p:spPr>
          <a:xfrm>
            <a:off x="4460292" y="1386811"/>
            <a:ext cx="319596" cy="58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0663C-9275-02AB-C3BF-D25D5582585C}"/>
              </a:ext>
            </a:extLst>
          </p:cNvPr>
          <p:cNvSpPr/>
          <p:nvPr/>
        </p:nvSpPr>
        <p:spPr>
          <a:xfrm>
            <a:off x="4341921" y="2245725"/>
            <a:ext cx="621437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7DF783-8BDD-672A-5541-07D81FCDE880}"/>
              </a:ext>
            </a:extLst>
          </p:cNvPr>
          <p:cNvSpPr/>
          <p:nvPr/>
        </p:nvSpPr>
        <p:spPr>
          <a:xfrm>
            <a:off x="5099483" y="2295661"/>
            <a:ext cx="2530135" cy="565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Updates Code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C07868-E653-B026-050D-9BFAC255DAC8}"/>
              </a:ext>
            </a:extLst>
          </p:cNvPr>
          <p:cNvSpPr/>
          <p:nvPr/>
        </p:nvSpPr>
        <p:spPr>
          <a:xfrm>
            <a:off x="9431785" y="594804"/>
            <a:ext cx="2580444" cy="852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3: System Call Mapping( OS Spec Binding)</a:t>
            </a:r>
            <a:endParaRPr lang="en-I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7426DD7-2B69-DA06-00A0-5660721DF798}"/>
              </a:ext>
            </a:extLst>
          </p:cNvPr>
          <p:cNvSpPr/>
          <p:nvPr/>
        </p:nvSpPr>
        <p:spPr>
          <a:xfrm>
            <a:off x="9578267" y="1704185"/>
            <a:ext cx="1723007" cy="565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BF3735-4D45-0955-BF98-F9535EC31805}"/>
              </a:ext>
            </a:extLst>
          </p:cNvPr>
          <p:cNvSpPr/>
          <p:nvPr/>
        </p:nvSpPr>
        <p:spPr>
          <a:xfrm>
            <a:off x="10107968" y="2192460"/>
            <a:ext cx="1825104" cy="92207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.EXE(Static)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3A88B0-2095-2C05-B5B3-7E197DF28039}"/>
              </a:ext>
            </a:extLst>
          </p:cNvPr>
          <p:cNvSpPr/>
          <p:nvPr/>
        </p:nvSpPr>
        <p:spPr>
          <a:xfrm>
            <a:off x="-31811" y="3544497"/>
            <a:ext cx="9463596" cy="19785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BB08A3-9A9D-5C7B-3568-4B92A14DF336}"/>
              </a:ext>
            </a:extLst>
          </p:cNvPr>
          <p:cNvSpPr/>
          <p:nvPr/>
        </p:nvSpPr>
        <p:spPr>
          <a:xfrm>
            <a:off x="314417" y="3724270"/>
            <a:ext cx="376413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1: Check for Syntax &amp; Semantics </a:t>
            </a:r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6FF8403-BB43-6518-1C66-BBF5E58297DE}"/>
              </a:ext>
            </a:extLst>
          </p:cNvPr>
          <p:cNvSpPr/>
          <p:nvPr/>
        </p:nvSpPr>
        <p:spPr>
          <a:xfrm>
            <a:off x="5099483" y="3813046"/>
            <a:ext cx="2530135" cy="4882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Logic(Your Code)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40CB1E-8E36-6964-0186-667BB465C08A}"/>
              </a:ext>
            </a:extLst>
          </p:cNvPr>
          <p:cNvSpPr/>
          <p:nvPr/>
        </p:nvSpPr>
        <p:spPr>
          <a:xfrm>
            <a:off x="7638497" y="3974461"/>
            <a:ext cx="1322773" cy="11185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.OBJ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B21BF-3237-EAB2-87A1-5D757FB33B4D}"/>
              </a:ext>
            </a:extLst>
          </p:cNvPr>
          <p:cNvSpPr/>
          <p:nvPr/>
        </p:nvSpPr>
        <p:spPr>
          <a:xfrm>
            <a:off x="314416" y="4654206"/>
            <a:ext cx="376413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2: Linking(</a:t>
            </a:r>
            <a:r>
              <a:rPr lang="en-US" dirty="0">
                <a:solidFill>
                  <a:srgbClr val="FFFF00"/>
                </a:solidFill>
              </a:rPr>
              <a:t>Truly Linking- Holds Reference to DLL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AA5313-31EE-0708-0B90-D76D86C69A6F}"/>
              </a:ext>
            </a:extLst>
          </p:cNvPr>
          <p:cNvSpPr/>
          <p:nvPr/>
        </p:nvSpPr>
        <p:spPr>
          <a:xfrm>
            <a:off x="4460292" y="3795292"/>
            <a:ext cx="319596" cy="58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3C4A3-B4A0-5BBC-3B3F-879B374D20F7}"/>
              </a:ext>
            </a:extLst>
          </p:cNvPr>
          <p:cNvSpPr/>
          <p:nvPr/>
        </p:nvSpPr>
        <p:spPr>
          <a:xfrm>
            <a:off x="4341921" y="4654206"/>
            <a:ext cx="621437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</a:t>
            </a:r>
            <a:endParaRPr lang="en-IN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7F37D98-CD90-1D09-F238-0DFA12DEA71A}"/>
              </a:ext>
            </a:extLst>
          </p:cNvPr>
          <p:cNvSpPr/>
          <p:nvPr/>
        </p:nvSpPr>
        <p:spPr>
          <a:xfrm>
            <a:off x="5099483" y="4704142"/>
            <a:ext cx="2530135" cy="565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Reference</a:t>
            </a:r>
            <a:endParaRPr lang="en-IN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28002A9-ADE0-9BCC-BF59-79B8667A12CA}"/>
              </a:ext>
            </a:extLst>
          </p:cNvPr>
          <p:cNvSpPr/>
          <p:nvPr/>
        </p:nvSpPr>
        <p:spPr>
          <a:xfrm>
            <a:off x="9446581" y="4473711"/>
            <a:ext cx="1322773" cy="565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MLC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18DE61-EA1E-0F67-35FC-3CDD935E840A}"/>
              </a:ext>
            </a:extLst>
          </p:cNvPr>
          <p:cNvSpPr/>
          <p:nvPr/>
        </p:nvSpPr>
        <p:spPr>
          <a:xfrm>
            <a:off x="9695157" y="5153815"/>
            <a:ext cx="2058877" cy="5659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InvApp.EXE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166438-EB72-7D86-E89B-8C00A9ECA167}"/>
              </a:ext>
            </a:extLst>
          </p:cNvPr>
          <p:cNvSpPr/>
          <p:nvPr/>
        </p:nvSpPr>
        <p:spPr>
          <a:xfrm>
            <a:off x="9730298" y="3367695"/>
            <a:ext cx="2580444" cy="852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3: System Call Mapping( OS Spec Binding)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D9EDF2-DD4D-CA39-0746-96EDC1EB5704}"/>
              </a:ext>
            </a:extLst>
          </p:cNvPr>
          <p:cNvSpPr/>
          <p:nvPr/>
        </p:nvSpPr>
        <p:spPr>
          <a:xfrm>
            <a:off x="9737327" y="5935926"/>
            <a:ext cx="2260107" cy="48819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Invoice.DLL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26637-BE1E-76F5-A3F9-A8E5D7302653}"/>
              </a:ext>
            </a:extLst>
          </p:cNvPr>
          <p:cNvSpPr/>
          <p:nvPr/>
        </p:nvSpPr>
        <p:spPr>
          <a:xfrm>
            <a:off x="7420256" y="5921430"/>
            <a:ext cx="2260107" cy="48819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5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721E-3C74-97D5-E0E5-3FD4E3F0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C607-69A3-F41A-8B61-20BE3361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Inter-process</a:t>
            </a:r>
          </a:p>
          <a:p>
            <a:pPr lvl="1"/>
            <a:r>
              <a:rPr lang="en-US" dirty="0"/>
              <a:t>DCOM</a:t>
            </a:r>
          </a:p>
          <a:p>
            <a:pPr lvl="1"/>
            <a:r>
              <a:rPr lang="en-US" dirty="0"/>
              <a:t>REMOTING(&gt;.NET)</a:t>
            </a:r>
          </a:p>
          <a:p>
            <a:r>
              <a:rPr lang="en-US" dirty="0"/>
              <a:t>RPC</a:t>
            </a:r>
          </a:p>
          <a:p>
            <a:pPr lvl="1"/>
            <a:r>
              <a:rPr lang="en-US" dirty="0"/>
              <a:t>Intranet</a:t>
            </a:r>
          </a:p>
          <a:p>
            <a:pPr lvl="2"/>
            <a:r>
              <a:rPr lang="en-US" dirty="0"/>
              <a:t>DCOM</a:t>
            </a:r>
          </a:p>
          <a:p>
            <a:pPr lvl="2"/>
            <a:r>
              <a:rPr lang="en-US" dirty="0"/>
              <a:t>REMOTING</a:t>
            </a:r>
          </a:p>
          <a:p>
            <a:pPr lvl="2"/>
            <a:r>
              <a:rPr lang="en-US" dirty="0"/>
              <a:t>MSMQ</a:t>
            </a:r>
          </a:p>
          <a:p>
            <a:pPr lvl="1"/>
            <a:r>
              <a:rPr lang="en-US" dirty="0"/>
              <a:t>Internet</a:t>
            </a:r>
          </a:p>
          <a:p>
            <a:pPr lvl="2"/>
            <a:r>
              <a:rPr lang="en-US" dirty="0"/>
              <a:t>WEB Service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07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2415</Words>
  <Application>Microsoft Office PowerPoint</Application>
  <PresentationFormat>Widescreen</PresentationFormat>
  <Paragraphs>691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Arial Narrow</vt:lpstr>
      <vt:lpstr>Calibri</vt:lpstr>
      <vt:lpstr>Calibri Light</vt:lpstr>
      <vt:lpstr>Cascadia Mono</vt:lpstr>
      <vt:lpstr>Verdana</vt:lpstr>
      <vt:lpstr>Wingdings 2</vt:lpstr>
      <vt:lpstr>Office Theme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Complier</vt:lpstr>
      <vt:lpstr>DC</vt:lpstr>
      <vt:lpstr>PowerPoint Presentation</vt:lpstr>
      <vt:lpstr>.NET Frameworks and the Common Language Runtime</vt:lpstr>
      <vt:lpstr>The .NET Framework The .NET Framework and Visual Studio.NET</vt:lpstr>
      <vt:lpstr>Common Language Runtime Multiple Language Support</vt:lpstr>
      <vt:lpstr>Common Language Runtime Compilation</vt:lpstr>
      <vt:lpstr>PowerPoint Presentation</vt:lpstr>
      <vt:lpstr>PowerPoint Presentation</vt:lpstr>
      <vt:lpstr>Common Language Runtime Execution Model</vt:lpstr>
      <vt:lpstr>Common Language Runtime Assemblies</vt:lpstr>
      <vt:lpstr>Common Language Runtime Manifest &amp; Metadata in an Assembly</vt:lpstr>
      <vt:lpstr>Common Language Runtime Applications</vt:lpstr>
      <vt:lpstr>PowerPoint Presentation</vt:lpstr>
      <vt:lpstr>PowerPoint Presentation</vt:lpstr>
      <vt:lpstr>Vs Mode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Encapsulation brings in Code Redundancy addressed through Inheritance</vt:lpstr>
      <vt:lpstr>Scenario -1 Specialization to Generalization to Specialization- Challenge</vt:lpstr>
      <vt:lpstr>Scenario -2 Specialization to Generalization to Specialization-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&amp; Indexer</vt:lpstr>
      <vt:lpstr>.NET Version &amp; Features List</vt:lpstr>
      <vt:lpstr>Delegate</vt:lpstr>
      <vt:lpstr>PowerPoint Presentation</vt:lpstr>
      <vt:lpstr>Collections</vt:lpstr>
      <vt:lpstr>Generic</vt:lpstr>
      <vt:lpstr>Collection</vt:lpstr>
      <vt:lpstr>PowerPoint Presentation</vt:lpstr>
      <vt:lpstr>Type Inference</vt:lpstr>
      <vt:lpstr>Extension Method</vt:lpstr>
      <vt:lpstr>LINQ</vt:lpstr>
      <vt:lpstr>LINQ</vt:lpstr>
      <vt:lpstr>Agenda </vt:lpstr>
      <vt:lpstr>PowerPoint Presentation</vt:lpstr>
      <vt:lpstr>ADO.NET</vt:lpstr>
      <vt:lpstr>ADO.NET Entity Framework</vt:lpstr>
      <vt:lpstr>PowerPoint Presentation</vt:lpstr>
      <vt:lpstr>Web Application</vt:lpstr>
      <vt:lpstr>ASP.NET</vt:lpstr>
      <vt:lpstr>UI App</vt:lpstr>
      <vt:lpstr>HTTP Pipeline</vt:lpstr>
      <vt:lpstr>PowerPoint Presentation</vt:lpstr>
      <vt:lpstr>PowerPoint Presentation</vt:lpstr>
      <vt:lpstr>PowerPoint Presentation</vt:lpstr>
      <vt:lpstr>Controller </vt:lpstr>
      <vt:lpstr>Routing</vt:lpstr>
      <vt:lpstr>PowerPoint Presentation</vt:lpstr>
      <vt:lpstr>State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Elanz Logic</dc:creator>
  <cp:lastModifiedBy>Elanz Logic</cp:lastModifiedBy>
  <cp:revision>25</cp:revision>
  <dcterms:created xsi:type="dcterms:W3CDTF">2022-09-19T10:32:51Z</dcterms:created>
  <dcterms:modified xsi:type="dcterms:W3CDTF">2022-09-23T12:22:43Z</dcterms:modified>
</cp:coreProperties>
</file>