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256" r:id="rId2"/>
    <p:sldId id="257" r:id="rId3"/>
    <p:sldId id="258" r:id="rId4"/>
    <p:sldId id="636" r:id="rId5"/>
    <p:sldId id="628" r:id="rId6"/>
    <p:sldId id="262" r:id="rId7"/>
    <p:sldId id="269" r:id="rId8"/>
    <p:sldId id="270" r:id="rId9"/>
    <p:sldId id="267" r:id="rId10"/>
    <p:sldId id="263" r:id="rId11"/>
    <p:sldId id="264" r:id="rId12"/>
    <p:sldId id="265" r:id="rId13"/>
    <p:sldId id="631" r:id="rId14"/>
    <p:sldId id="633" r:id="rId15"/>
    <p:sldId id="635" r:id="rId16"/>
    <p:sldId id="285" r:id="rId17"/>
    <p:sldId id="287" r:id="rId18"/>
    <p:sldId id="288" r:id="rId19"/>
    <p:sldId id="289" r:id="rId20"/>
    <p:sldId id="299" r:id="rId21"/>
    <p:sldId id="302" r:id="rId22"/>
    <p:sldId id="277" r:id="rId23"/>
    <p:sldId id="627" r:id="rId24"/>
    <p:sldId id="331" r:id="rId25"/>
    <p:sldId id="281" r:id="rId26"/>
    <p:sldId id="261" r:id="rId27"/>
    <p:sldId id="259" r:id="rId28"/>
    <p:sldId id="637" r:id="rId29"/>
    <p:sldId id="638" r:id="rId30"/>
    <p:sldId id="639" r:id="rId31"/>
    <p:sldId id="640" r:id="rId32"/>
    <p:sldId id="641" r:id="rId33"/>
    <p:sldId id="642" r:id="rId34"/>
    <p:sldId id="643" r:id="rId35"/>
    <p:sldId id="644" r:id="rId36"/>
    <p:sldId id="645" r:id="rId37"/>
    <p:sldId id="646" r:id="rId38"/>
    <p:sldId id="647" r:id="rId39"/>
    <p:sldId id="648" r:id="rId40"/>
    <p:sldId id="649" r:id="rId41"/>
    <p:sldId id="650" r:id="rId42"/>
    <p:sldId id="651" r:id="rId43"/>
    <p:sldId id="652" r:id="rId44"/>
    <p:sldId id="653" r:id="rId45"/>
    <p:sldId id="654" r:id="rId46"/>
    <p:sldId id="655" r:id="rId47"/>
    <p:sldId id="656" r:id="rId48"/>
    <p:sldId id="657" r:id="rId49"/>
    <p:sldId id="658" r:id="rId50"/>
    <p:sldId id="659" r:id="rId51"/>
    <p:sldId id="660" r:id="rId52"/>
    <p:sldId id="661" r:id="rId53"/>
    <p:sldId id="662" r:id="rId54"/>
    <p:sldId id="663" r:id="rId55"/>
    <p:sldId id="664" r:id="rId56"/>
    <p:sldId id="632" r:id="rId57"/>
    <p:sldId id="666" r:id="rId58"/>
    <p:sldId id="668" r:id="rId59"/>
    <p:sldId id="669" r:id="rId60"/>
    <p:sldId id="670" r:id="rId61"/>
    <p:sldId id="667" r:id="rId62"/>
    <p:sldId id="704" r:id="rId63"/>
    <p:sldId id="709" r:id="rId64"/>
    <p:sldId id="705" r:id="rId65"/>
    <p:sldId id="706" r:id="rId66"/>
    <p:sldId id="396" r:id="rId67"/>
    <p:sldId id="710" r:id="rId68"/>
    <p:sldId id="708" r:id="rId69"/>
    <p:sldId id="707" r:id="rId70"/>
    <p:sldId id="711" r:id="rId71"/>
    <p:sldId id="462" r:id="rId72"/>
    <p:sldId id="463" r:id="rId73"/>
    <p:sldId id="474" r:id="rId74"/>
    <p:sldId id="475" r:id="rId75"/>
    <p:sldId id="476" r:id="rId76"/>
    <p:sldId id="477" r:id="rId77"/>
    <p:sldId id="488" r:id="rId78"/>
    <p:sldId id="478" r:id="rId79"/>
    <p:sldId id="712"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54C605-7B5D-4E48-B33E-642038D17157}" type="doc">
      <dgm:prSet loTypeId="urn:microsoft.com/office/officeart/2005/8/layout/hProcess9" loCatId="process" qsTypeId="urn:microsoft.com/office/officeart/2005/8/quickstyle/3d5" qsCatId="3D" csTypeId="urn:microsoft.com/office/officeart/2005/8/colors/colorful2" csCatId="colorful" phldr="1"/>
      <dgm:spPr/>
      <dgm:t>
        <a:bodyPr/>
        <a:lstStyle/>
        <a:p>
          <a:endParaRPr lang="en-IN"/>
        </a:p>
      </dgm:t>
    </dgm:pt>
    <dgm:pt modelId="{7C3E0BF7-2731-4A04-9569-BF2E4AFB12D1}">
      <dgm:prSet phldrT="[Text]"/>
      <dgm:spPr/>
      <dgm:t>
        <a:bodyPr/>
        <a:lstStyle/>
        <a:p>
          <a:r>
            <a:rPr lang="en-IN" dirty="0"/>
            <a:t>Level 0</a:t>
          </a:r>
        </a:p>
        <a:p>
          <a:r>
            <a:rPr lang="en-IN" dirty="0"/>
            <a:t>XML-RPC / SOAP</a:t>
          </a:r>
        </a:p>
        <a:p>
          <a:r>
            <a:rPr lang="en-IN" dirty="0"/>
            <a:t>One URI</a:t>
          </a:r>
        </a:p>
        <a:p>
          <a:r>
            <a:rPr lang="en-IN" dirty="0"/>
            <a:t>One HTTP method</a:t>
          </a:r>
        </a:p>
      </dgm:t>
    </dgm:pt>
    <dgm:pt modelId="{F8B38005-022C-43FB-A74B-7CB6582D50ED}" type="parTrans" cxnId="{F2BA98CC-90A4-4B82-AA72-9985B9FE18FB}">
      <dgm:prSet/>
      <dgm:spPr/>
      <dgm:t>
        <a:bodyPr/>
        <a:lstStyle/>
        <a:p>
          <a:endParaRPr lang="en-IN"/>
        </a:p>
      </dgm:t>
    </dgm:pt>
    <dgm:pt modelId="{1A5D889C-95E7-4909-841E-2F832A69BC3A}" type="sibTrans" cxnId="{F2BA98CC-90A4-4B82-AA72-9985B9FE18FB}">
      <dgm:prSet/>
      <dgm:spPr/>
      <dgm:t>
        <a:bodyPr/>
        <a:lstStyle/>
        <a:p>
          <a:endParaRPr lang="en-IN"/>
        </a:p>
      </dgm:t>
    </dgm:pt>
    <dgm:pt modelId="{FACA3FB0-B254-4EEE-99BC-D48A841C8C4E}">
      <dgm:prSet phldrT="[Text]"/>
      <dgm:spPr/>
      <dgm:t>
        <a:bodyPr/>
        <a:lstStyle/>
        <a:p>
          <a:r>
            <a:rPr lang="en-IN" dirty="0"/>
            <a:t>Level 1 – Add URIs</a:t>
          </a:r>
        </a:p>
        <a:p>
          <a:r>
            <a:rPr lang="en-IN" dirty="0"/>
            <a:t>Many URIs / Resources</a:t>
          </a:r>
        </a:p>
        <a:p>
          <a:r>
            <a:rPr lang="en-IN" dirty="0"/>
            <a:t>One HTTP method</a:t>
          </a:r>
        </a:p>
      </dgm:t>
    </dgm:pt>
    <dgm:pt modelId="{B59CD83F-A464-4996-B125-D2B492BF94E8}" type="parTrans" cxnId="{722E955F-C8F2-49B0-92E2-E6310B23DB47}">
      <dgm:prSet/>
      <dgm:spPr/>
      <dgm:t>
        <a:bodyPr/>
        <a:lstStyle/>
        <a:p>
          <a:endParaRPr lang="en-IN"/>
        </a:p>
      </dgm:t>
    </dgm:pt>
    <dgm:pt modelId="{064324A8-69E1-4456-B952-2A8BD9ABFED2}" type="sibTrans" cxnId="{722E955F-C8F2-49B0-92E2-E6310B23DB47}">
      <dgm:prSet/>
      <dgm:spPr/>
      <dgm:t>
        <a:bodyPr/>
        <a:lstStyle/>
        <a:p>
          <a:endParaRPr lang="en-IN"/>
        </a:p>
      </dgm:t>
    </dgm:pt>
    <dgm:pt modelId="{39F71A57-CE4B-4538-918F-3B360CBEAB59}">
      <dgm:prSet phldrT="[Text]"/>
      <dgm:spPr/>
      <dgm:t>
        <a:bodyPr/>
        <a:lstStyle/>
        <a:p>
          <a:r>
            <a:rPr lang="en-IN" dirty="0"/>
            <a:t>Level 2 – Add HTTP</a:t>
          </a:r>
        </a:p>
        <a:p>
          <a:r>
            <a:rPr lang="en-IN" dirty="0"/>
            <a:t>Many URIs / Resources</a:t>
          </a:r>
        </a:p>
        <a:p>
          <a:r>
            <a:rPr lang="en-IN" dirty="0"/>
            <a:t>Use of HTTP verbs</a:t>
          </a:r>
        </a:p>
      </dgm:t>
    </dgm:pt>
    <dgm:pt modelId="{933CCCE8-12B5-4970-AA49-B852EBB60CA2}" type="parTrans" cxnId="{BCDBA6F6-2D6F-44BB-AAD3-AF69F026AD2F}">
      <dgm:prSet/>
      <dgm:spPr/>
      <dgm:t>
        <a:bodyPr/>
        <a:lstStyle/>
        <a:p>
          <a:endParaRPr lang="en-IN"/>
        </a:p>
      </dgm:t>
    </dgm:pt>
    <dgm:pt modelId="{D38670C4-A490-418A-B294-9BDB68138ED1}" type="sibTrans" cxnId="{BCDBA6F6-2D6F-44BB-AAD3-AF69F026AD2F}">
      <dgm:prSet/>
      <dgm:spPr/>
      <dgm:t>
        <a:bodyPr/>
        <a:lstStyle/>
        <a:p>
          <a:endParaRPr lang="en-IN"/>
        </a:p>
      </dgm:t>
    </dgm:pt>
    <dgm:pt modelId="{BDCB5F69-9C39-4B1D-BA38-C9538C46AA6F}">
      <dgm:prSet/>
      <dgm:spPr/>
      <dgm:t>
        <a:bodyPr/>
        <a:lstStyle/>
        <a:p>
          <a:r>
            <a:rPr lang="en-IN" dirty="0"/>
            <a:t>Level 3 – Add HATEOAS</a:t>
          </a:r>
        </a:p>
        <a:p>
          <a:r>
            <a:rPr lang="en-IN" dirty="0"/>
            <a:t>Many URIs / Resources</a:t>
          </a:r>
        </a:p>
        <a:p>
          <a:r>
            <a:rPr lang="en-IN" dirty="0"/>
            <a:t>Use of HTTP verbs</a:t>
          </a:r>
        </a:p>
        <a:p>
          <a:r>
            <a:rPr lang="en-IN" dirty="0"/>
            <a:t>Hypermedia</a:t>
          </a:r>
        </a:p>
      </dgm:t>
    </dgm:pt>
    <dgm:pt modelId="{DFBA199E-0E90-45EF-A53D-0762F6188A86}" type="parTrans" cxnId="{F3580FD4-BE07-422C-8B1A-B76A64754333}">
      <dgm:prSet/>
      <dgm:spPr/>
      <dgm:t>
        <a:bodyPr/>
        <a:lstStyle/>
        <a:p>
          <a:endParaRPr lang="en-IN"/>
        </a:p>
      </dgm:t>
    </dgm:pt>
    <dgm:pt modelId="{4A6E7093-3674-41B8-B0A4-0000AF3C6607}" type="sibTrans" cxnId="{F3580FD4-BE07-422C-8B1A-B76A64754333}">
      <dgm:prSet/>
      <dgm:spPr/>
      <dgm:t>
        <a:bodyPr/>
        <a:lstStyle/>
        <a:p>
          <a:endParaRPr lang="en-IN"/>
        </a:p>
      </dgm:t>
    </dgm:pt>
    <dgm:pt modelId="{C30250B7-BE93-457D-9E35-206E796FBEDC}" type="pres">
      <dgm:prSet presAssocID="{8754C605-7B5D-4E48-B33E-642038D17157}" presName="CompostProcess" presStyleCnt="0">
        <dgm:presLayoutVars>
          <dgm:dir/>
          <dgm:resizeHandles val="exact"/>
        </dgm:presLayoutVars>
      </dgm:prSet>
      <dgm:spPr/>
    </dgm:pt>
    <dgm:pt modelId="{EA4235F8-65B2-4D9A-B3A3-791A7E15DE15}" type="pres">
      <dgm:prSet presAssocID="{8754C605-7B5D-4E48-B33E-642038D17157}" presName="arrow" presStyleLbl="bgShp" presStyleIdx="0" presStyleCnt="1"/>
      <dgm:spPr/>
    </dgm:pt>
    <dgm:pt modelId="{BB1145F3-070E-4976-9A11-2301201DEE2F}" type="pres">
      <dgm:prSet presAssocID="{8754C605-7B5D-4E48-B33E-642038D17157}" presName="linearProcess" presStyleCnt="0"/>
      <dgm:spPr/>
    </dgm:pt>
    <dgm:pt modelId="{FB483798-3597-4F78-9DBB-C40884BA8459}" type="pres">
      <dgm:prSet presAssocID="{7C3E0BF7-2731-4A04-9569-BF2E4AFB12D1}" presName="textNode" presStyleLbl="node1" presStyleIdx="0" presStyleCnt="4" custLinFactNeighborX="-699">
        <dgm:presLayoutVars>
          <dgm:bulletEnabled val="1"/>
        </dgm:presLayoutVars>
      </dgm:prSet>
      <dgm:spPr/>
    </dgm:pt>
    <dgm:pt modelId="{718D6113-1646-46E7-86C7-30495B45F4A8}" type="pres">
      <dgm:prSet presAssocID="{1A5D889C-95E7-4909-841E-2F832A69BC3A}" presName="sibTrans" presStyleCnt="0"/>
      <dgm:spPr/>
    </dgm:pt>
    <dgm:pt modelId="{F34C3B9E-D275-4BBB-897E-16B0064CC612}" type="pres">
      <dgm:prSet presAssocID="{FACA3FB0-B254-4EEE-99BC-D48A841C8C4E}" presName="textNode" presStyleLbl="node1" presStyleIdx="1" presStyleCnt="4">
        <dgm:presLayoutVars>
          <dgm:bulletEnabled val="1"/>
        </dgm:presLayoutVars>
      </dgm:prSet>
      <dgm:spPr/>
    </dgm:pt>
    <dgm:pt modelId="{F43468A3-B776-456C-91F4-3DC226045034}" type="pres">
      <dgm:prSet presAssocID="{064324A8-69E1-4456-B952-2A8BD9ABFED2}" presName="sibTrans" presStyleCnt="0"/>
      <dgm:spPr/>
    </dgm:pt>
    <dgm:pt modelId="{05BFF9AF-7F8F-4D21-ADA8-113A31358583}" type="pres">
      <dgm:prSet presAssocID="{39F71A57-CE4B-4538-918F-3B360CBEAB59}" presName="textNode" presStyleLbl="node1" presStyleIdx="2" presStyleCnt="4">
        <dgm:presLayoutVars>
          <dgm:bulletEnabled val="1"/>
        </dgm:presLayoutVars>
      </dgm:prSet>
      <dgm:spPr/>
    </dgm:pt>
    <dgm:pt modelId="{9BE72051-37DB-42E0-BEFC-3E764EB57967}" type="pres">
      <dgm:prSet presAssocID="{D38670C4-A490-418A-B294-9BDB68138ED1}" presName="sibTrans" presStyleCnt="0"/>
      <dgm:spPr/>
    </dgm:pt>
    <dgm:pt modelId="{4E7B93ED-35DA-4B26-A87C-92C00D7DC653}" type="pres">
      <dgm:prSet presAssocID="{BDCB5F69-9C39-4B1D-BA38-C9538C46AA6F}" presName="textNode" presStyleLbl="node1" presStyleIdx="3" presStyleCnt="4">
        <dgm:presLayoutVars>
          <dgm:bulletEnabled val="1"/>
        </dgm:presLayoutVars>
      </dgm:prSet>
      <dgm:spPr/>
    </dgm:pt>
  </dgm:ptLst>
  <dgm:cxnLst>
    <dgm:cxn modelId="{722E955F-C8F2-49B0-92E2-E6310B23DB47}" srcId="{8754C605-7B5D-4E48-B33E-642038D17157}" destId="{FACA3FB0-B254-4EEE-99BC-D48A841C8C4E}" srcOrd="1" destOrd="0" parTransId="{B59CD83F-A464-4996-B125-D2B492BF94E8}" sibTransId="{064324A8-69E1-4456-B952-2A8BD9ABFED2}"/>
    <dgm:cxn modelId="{DC957841-A73A-40AD-A4F2-7861BE0EE9A1}" type="presOf" srcId="{8754C605-7B5D-4E48-B33E-642038D17157}" destId="{C30250B7-BE93-457D-9E35-206E796FBEDC}" srcOrd="0" destOrd="0" presId="urn:microsoft.com/office/officeart/2005/8/layout/hProcess9"/>
    <dgm:cxn modelId="{D50C1845-8F2A-4F2C-997F-6E8B0C339C74}" type="presOf" srcId="{BDCB5F69-9C39-4B1D-BA38-C9538C46AA6F}" destId="{4E7B93ED-35DA-4B26-A87C-92C00D7DC653}" srcOrd="0" destOrd="0" presId="urn:microsoft.com/office/officeart/2005/8/layout/hProcess9"/>
    <dgm:cxn modelId="{E54A5CAC-0E6D-49D8-8C4E-0F93D648DE89}" type="presOf" srcId="{7C3E0BF7-2731-4A04-9569-BF2E4AFB12D1}" destId="{FB483798-3597-4F78-9DBB-C40884BA8459}" srcOrd="0" destOrd="0" presId="urn:microsoft.com/office/officeart/2005/8/layout/hProcess9"/>
    <dgm:cxn modelId="{90D993AD-5433-49B1-86E2-17B79E1B3BCF}" type="presOf" srcId="{39F71A57-CE4B-4538-918F-3B360CBEAB59}" destId="{05BFF9AF-7F8F-4D21-ADA8-113A31358583}" srcOrd="0" destOrd="0" presId="urn:microsoft.com/office/officeart/2005/8/layout/hProcess9"/>
    <dgm:cxn modelId="{F2BA98CC-90A4-4B82-AA72-9985B9FE18FB}" srcId="{8754C605-7B5D-4E48-B33E-642038D17157}" destId="{7C3E0BF7-2731-4A04-9569-BF2E4AFB12D1}" srcOrd="0" destOrd="0" parTransId="{F8B38005-022C-43FB-A74B-7CB6582D50ED}" sibTransId="{1A5D889C-95E7-4909-841E-2F832A69BC3A}"/>
    <dgm:cxn modelId="{F3580FD4-BE07-422C-8B1A-B76A64754333}" srcId="{8754C605-7B5D-4E48-B33E-642038D17157}" destId="{BDCB5F69-9C39-4B1D-BA38-C9538C46AA6F}" srcOrd="3" destOrd="0" parTransId="{DFBA199E-0E90-45EF-A53D-0762F6188A86}" sibTransId="{4A6E7093-3674-41B8-B0A4-0000AF3C6607}"/>
    <dgm:cxn modelId="{DF378ED6-E194-4D1B-8209-4DC58878EA2E}" type="presOf" srcId="{FACA3FB0-B254-4EEE-99BC-D48A841C8C4E}" destId="{F34C3B9E-D275-4BBB-897E-16B0064CC612}" srcOrd="0" destOrd="0" presId="urn:microsoft.com/office/officeart/2005/8/layout/hProcess9"/>
    <dgm:cxn modelId="{BCDBA6F6-2D6F-44BB-AAD3-AF69F026AD2F}" srcId="{8754C605-7B5D-4E48-B33E-642038D17157}" destId="{39F71A57-CE4B-4538-918F-3B360CBEAB59}" srcOrd="2" destOrd="0" parTransId="{933CCCE8-12B5-4970-AA49-B852EBB60CA2}" sibTransId="{D38670C4-A490-418A-B294-9BDB68138ED1}"/>
    <dgm:cxn modelId="{BBDCB5F0-6E66-41AD-AAB8-8BD0E6D12421}" type="presParOf" srcId="{C30250B7-BE93-457D-9E35-206E796FBEDC}" destId="{EA4235F8-65B2-4D9A-B3A3-791A7E15DE15}" srcOrd="0" destOrd="0" presId="urn:microsoft.com/office/officeart/2005/8/layout/hProcess9"/>
    <dgm:cxn modelId="{17C34336-2BDE-46F3-9183-920E12CD0F0E}" type="presParOf" srcId="{C30250B7-BE93-457D-9E35-206E796FBEDC}" destId="{BB1145F3-070E-4976-9A11-2301201DEE2F}" srcOrd="1" destOrd="0" presId="urn:microsoft.com/office/officeart/2005/8/layout/hProcess9"/>
    <dgm:cxn modelId="{848591D3-F807-4443-9D54-2DB035583EF3}" type="presParOf" srcId="{BB1145F3-070E-4976-9A11-2301201DEE2F}" destId="{FB483798-3597-4F78-9DBB-C40884BA8459}" srcOrd="0" destOrd="0" presId="urn:microsoft.com/office/officeart/2005/8/layout/hProcess9"/>
    <dgm:cxn modelId="{91EF5AF0-FE3A-4A7B-B90A-04806DAECEE3}" type="presParOf" srcId="{BB1145F3-070E-4976-9A11-2301201DEE2F}" destId="{718D6113-1646-46E7-86C7-30495B45F4A8}" srcOrd="1" destOrd="0" presId="urn:microsoft.com/office/officeart/2005/8/layout/hProcess9"/>
    <dgm:cxn modelId="{E629A958-01FD-4618-A1BE-14236B1D1EF7}" type="presParOf" srcId="{BB1145F3-070E-4976-9A11-2301201DEE2F}" destId="{F34C3B9E-D275-4BBB-897E-16B0064CC612}" srcOrd="2" destOrd="0" presId="urn:microsoft.com/office/officeart/2005/8/layout/hProcess9"/>
    <dgm:cxn modelId="{B54C2C0C-F04F-44E7-83B2-C7852CC0D20B}" type="presParOf" srcId="{BB1145F3-070E-4976-9A11-2301201DEE2F}" destId="{F43468A3-B776-456C-91F4-3DC226045034}" srcOrd="3" destOrd="0" presId="urn:microsoft.com/office/officeart/2005/8/layout/hProcess9"/>
    <dgm:cxn modelId="{AAE8AC13-5C34-4122-87C7-8467F67AE58B}" type="presParOf" srcId="{BB1145F3-070E-4976-9A11-2301201DEE2F}" destId="{05BFF9AF-7F8F-4D21-ADA8-113A31358583}" srcOrd="4" destOrd="0" presId="urn:microsoft.com/office/officeart/2005/8/layout/hProcess9"/>
    <dgm:cxn modelId="{0D88286D-646B-4E06-A0BA-DD702CDD89FF}" type="presParOf" srcId="{BB1145F3-070E-4976-9A11-2301201DEE2F}" destId="{9BE72051-37DB-42E0-BEFC-3E764EB57967}" srcOrd="5" destOrd="0" presId="urn:microsoft.com/office/officeart/2005/8/layout/hProcess9"/>
    <dgm:cxn modelId="{CC13AEC6-2955-42CF-A01B-FAE77EA89F1C}" type="presParOf" srcId="{BB1145F3-070E-4976-9A11-2301201DEE2F}" destId="{4E7B93ED-35DA-4B26-A87C-92C00D7DC653}"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4235F8-65B2-4D9A-B3A3-791A7E15DE15}">
      <dsp:nvSpPr>
        <dsp:cNvPr id="0" name=""/>
        <dsp:cNvSpPr/>
      </dsp:nvSpPr>
      <dsp:spPr>
        <a:xfrm>
          <a:off x="914161" y="0"/>
          <a:ext cx="10360501" cy="5000635"/>
        </a:xfrm>
        <a:prstGeom prst="rightArrow">
          <a:avLst/>
        </a:prstGeom>
        <a:solidFill>
          <a:schemeClr val="accent2">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FB483798-3597-4F78-9DBB-C40884BA8459}">
      <dsp:nvSpPr>
        <dsp:cNvPr id="0" name=""/>
        <dsp:cNvSpPr/>
      </dsp:nvSpPr>
      <dsp:spPr>
        <a:xfrm>
          <a:off x="631" y="1500190"/>
          <a:ext cx="2862354" cy="2000254"/>
        </a:xfrm>
        <a:prstGeom prst="roundRect">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Level 0</a:t>
          </a:r>
        </a:p>
        <a:p>
          <a:pPr marL="0" lvl="0" indent="0" algn="ctr" defTabSz="933450">
            <a:lnSpc>
              <a:spcPct val="90000"/>
            </a:lnSpc>
            <a:spcBef>
              <a:spcPct val="0"/>
            </a:spcBef>
            <a:spcAft>
              <a:spcPct val="35000"/>
            </a:spcAft>
            <a:buNone/>
          </a:pPr>
          <a:r>
            <a:rPr lang="en-IN" sz="2100" kern="1200" dirty="0"/>
            <a:t>XML-RPC / SOAP</a:t>
          </a:r>
        </a:p>
        <a:p>
          <a:pPr marL="0" lvl="0" indent="0" algn="ctr" defTabSz="933450">
            <a:lnSpc>
              <a:spcPct val="90000"/>
            </a:lnSpc>
            <a:spcBef>
              <a:spcPct val="0"/>
            </a:spcBef>
            <a:spcAft>
              <a:spcPct val="35000"/>
            </a:spcAft>
            <a:buNone/>
          </a:pPr>
          <a:r>
            <a:rPr lang="en-IN" sz="2100" kern="1200" dirty="0"/>
            <a:t>One URI</a:t>
          </a:r>
        </a:p>
        <a:p>
          <a:pPr marL="0" lvl="0" indent="0" algn="ctr" defTabSz="933450">
            <a:lnSpc>
              <a:spcPct val="90000"/>
            </a:lnSpc>
            <a:spcBef>
              <a:spcPct val="0"/>
            </a:spcBef>
            <a:spcAft>
              <a:spcPct val="35000"/>
            </a:spcAft>
            <a:buNone/>
          </a:pPr>
          <a:r>
            <a:rPr lang="en-IN" sz="2100" kern="1200" dirty="0"/>
            <a:t>One HTTP method</a:t>
          </a:r>
        </a:p>
      </dsp:txBody>
      <dsp:txXfrm>
        <a:off x="98275" y="1597834"/>
        <a:ext cx="2667066" cy="1804966"/>
      </dsp:txXfrm>
    </dsp:sp>
    <dsp:sp modelId="{F34C3B9E-D275-4BBB-897E-16B0064CC612}">
      <dsp:nvSpPr>
        <dsp:cNvPr id="0" name=""/>
        <dsp:cNvSpPr/>
      </dsp:nvSpPr>
      <dsp:spPr>
        <a:xfrm>
          <a:off x="3109604" y="1500190"/>
          <a:ext cx="2862354" cy="2000254"/>
        </a:xfrm>
        <a:prstGeom prst="roundRect">
          <a:avLst/>
        </a:prstGeom>
        <a:solidFill>
          <a:schemeClr val="accent2">
            <a:hueOff val="-485121"/>
            <a:satOff val="-27976"/>
            <a:lumOff val="2876"/>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Level 1 – Add URIs</a:t>
          </a:r>
        </a:p>
        <a:p>
          <a:pPr marL="0" lvl="0" indent="0" algn="ctr" defTabSz="933450">
            <a:lnSpc>
              <a:spcPct val="90000"/>
            </a:lnSpc>
            <a:spcBef>
              <a:spcPct val="0"/>
            </a:spcBef>
            <a:spcAft>
              <a:spcPct val="35000"/>
            </a:spcAft>
            <a:buNone/>
          </a:pPr>
          <a:r>
            <a:rPr lang="en-IN" sz="2100" kern="1200" dirty="0"/>
            <a:t>Many URIs / Resources</a:t>
          </a:r>
        </a:p>
        <a:p>
          <a:pPr marL="0" lvl="0" indent="0" algn="ctr" defTabSz="933450">
            <a:lnSpc>
              <a:spcPct val="90000"/>
            </a:lnSpc>
            <a:spcBef>
              <a:spcPct val="0"/>
            </a:spcBef>
            <a:spcAft>
              <a:spcPct val="35000"/>
            </a:spcAft>
            <a:buNone/>
          </a:pPr>
          <a:r>
            <a:rPr lang="en-IN" sz="2100" kern="1200" dirty="0"/>
            <a:t>One HTTP method</a:t>
          </a:r>
        </a:p>
      </dsp:txBody>
      <dsp:txXfrm>
        <a:off x="3207248" y="1597834"/>
        <a:ext cx="2667066" cy="1804966"/>
      </dsp:txXfrm>
    </dsp:sp>
    <dsp:sp modelId="{05BFF9AF-7F8F-4D21-ADA8-113A31358583}">
      <dsp:nvSpPr>
        <dsp:cNvPr id="0" name=""/>
        <dsp:cNvSpPr/>
      </dsp:nvSpPr>
      <dsp:spPr>
        <a:xfrm>
          <a:off x="6216866" y="1500190"/>
          <a:ext cx="2862354" cy="2000254"/>
        </a:xfrm>
        <a:prstGeom prst="roundRect">
          <a:avLst/>
        </a:prstGeom>
        <a:solidFill>
          <a:schemeClr val="accent2">
            <a:hueOff val="-970242"/>
            <a:satOff val="-55952"/>
            <a:lumOff val="5752"/>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Level 2 – Add HTTP</a:t>
          </a:r>
        </a:p>
        <a:p>
          <a:pPr marL="0" lvl="0" indent="0" algn="ctr" defTabSz="933450">
            <a:lnSpc>
              <a:spcPct val="90000"/>
            </a:lnSpc>
            <a:spcBef>
              <a:spcPct val="0"/>
            </a:spcBef>
            <a:spcAft>
              <a:spcPct val="35000"/>
            </a:spcAft>
            <a:buNone/>
          </a:pPr>
          <a:r>
            <a:rPr lang="en-IN" sz="2100" kern="1200" dirty="0"/>
            <a:t>Many URIs / Resources</a:t>
          </a:r>
        </a:p>
        <a:p>
          <a:pPr marL="0" lvl="0" indent="0" algn="ctr" defTabSz="933450">
            <a:lnSpc>
              <a:spcPct val="90000"/>
            </a:lnSpc>
            <a:spcBef>
              <a:spcPct val="0"/>
            </a:spcBef>
            <a:spcAft>
              <a:spcPct val="35000"/>
            </a:spcAft>
            <a:buNone/>
          </a:pPr>
          <a:r>
            <a:rPr lang="en-IN" sz="2100" kern="1200" dirty="0"/>
            <a:t>Use of HTTP verbs</a:t>
          </a:r>
        </a:p>
      </dsp:txBody>
      <dsp:txXfrm>
        <a:off x="6314510" y="1597834"/>
        <a:ext cx="2667066" cy="1804966"/>
      </dsp:txXfrm>
    </dsp:sp>
    <dsp:sp modelId="{4E7B93ED-35DA-4B26-A87C-92C00D7DC653}">
      <dsp:nvSpPr>
        <dsp:cNvPr id="0" name=""/>
        <dsp:cNvSpPr/>
      </dsp:nvSpPr>
      <dsp:spPr>
        <a:xfrm>
          <a:off x="9324127" y="1500190"/>
          <a:ext cx="2862354" cy="2000254"/>
        </a:xfrm>
        <a:prstGeom prst="roundRect">
          <a:avLst/>
        </a:prstGeom>
        <a:solidFill>
          <a:schemeClr val="accent2">
            <a:hueOff val="-1455363"/>
            <a:satOff val="-83928"/>
            <a:lumOff val="8628"/>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Level 3 – Add HATEOAS</a:t>
          </a:r>
        </a:p>
        <a:p>
          <a:pPr marL="0" lvl="0" indent="0" algn="ctr" defTabSz="933450">
            <a:lnSpc>
              <a:spcPct val="90000"/>
            </a:lnSpc>
            <a:spcBef>
              <a:spcPct val="0"/>
            </a:spcBef>
            <a:spcAft>
              <a:spcPct val="35000"/>
            </a:spcAft>
            <a:buNone/>
          </a:pPr>
          <a:r>
            <a:rPr lang="en-IN" sz="2100" kern="1200" dirty="0"/>
            <a:t>Many URIs / Resources</a:t>
          </a:r>
        </a:p>
        <a:p>
          <a:pPr marL="0" lvl="0" indent="0" algn="ctr" defTabSz="933450">
            <a:lnSpc>
              <a:spcPct val="90000"/>
            </a:lnSpc>
            <a:spcBef>
              <a:spcPct val="0"/>
            </a:spcBef>
            <a:spcAft>
              <a:spcPct val="35000"/>
            </a:spcAft>
            <a:buNone/>
          </a:pPr>
          <a:r>
            <a:rPr lang="en-IN" sz="2100" kern="1200" dirty="0"/>
            <a:t>Use of HTTP verbs</a:t>
          </a:r>
        </a:p>
        <a:p>
          <a:pPr marL="0" lvl="0" indent="0" algn="ctr" defTabSz="933450">
            <a:lnSpc>
              <a:spcPct val="90000"/>
            </a:lnSpc>
            <a:spcBef>
              <a:spcPct val="0"/>
            </a:spcBef>
            <a:spcAft>
              <a:spcPct val="35000"/>
            </a:spcAft>
            <a:buNone/>
          </a:pPr>
          <a:r>
            <a:rPr lang="en-IN" sz="2100" kern="1200" dirty="0"/>
            <a:t>Hypermedia</a:t>
          </a:r>
        </a:p>
      </dsp:txBody>
      <dsp:txXfrm>
        <a:off x="9421771" y="1597834"/>
        <a:ext cx="2667066" cy="180496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CFC9C9-63A6-4DB0-A345-53D1D9A2449B}" type="datetimeFigureOut">
              <a:rPr lang="en-IN" smtClean="0"/>
              <a:t>04-07-2023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3761F2-2D8E-4E42-810C-AADA4A59A4CD}" type="slidenum">
              <a:rPr lang="en-IN" smtClean="0"/>
              <a:t>‹#›</a:t>
            </a:fld>
            <a:endParaRPr lang="en-IN"/>
          </a:p>
        </p:txBody>
      </p:sp>
    </p:spTree>
    <p:extLst>
      <p:ext uri="{BB962C8B-B14F-4D97-AF65-F5344CB8AC3E}">
        <p14:creationId xmlns:p14="http://schemas.microsoft.com/office/powerpoint/2010/main" val="425843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8856A4A0-EE1F-4507-B40C-6FF6AD696E52}" type="slidenum">
              <a:rPr lang="en-US"/>
              <a:pPr/>
              <a:t>16</a:t>
            </a:fld>
            <a:endParaRPr lang="en-US"/>
          </a:p>
        </p:txBody>
      </p:sp>
      <p:sp>
        <p:nvSpPr>
          <p:cNvPr id="61443" name="Rectangle 2"/>
          <p:cNvSpPr>
            <a:spLocks noGrp="1" noRot="1" noChangeAspect="1" noChangeArrowheads="1" noTextEdit="1"/>
          </p:cNvSpPr>
          <p:nvPr>
            <p:ph type="sldImg"/>
          </p:nvPr>
        </p:nvSpPr>
        <p:spPr>
          <a:xfrm>
            <a:off x="457200" y="720725"/>
            <a:ext cx="6400800" cy="3600450"/>
          </a:xfrm>
          <a:ln/>
        </p:spPr>
      </p:sp>
      <p:sp>
        <p:nvSpPr>
          <p:cNvPr id="61444" name="Rectangle 3"/>
          <p:cNvSpPr>
            <a:spLocks noGrp="1" noChangeArrowheads="1"/>
          </p:cNvSpPr>
          <p:nvPr>
            <p:ph type="body" idx="1"/>
          </p:nvPr>
        </p:nvSpPr>
        <p:spPr>
          <a:xfrm>
            <a:off x="975360" y="4560570"/>
            <a:ext cx="5364480" cy="4320540"/>
          </a:xfrm>
          <a:noFill/>
          <a:ln/>
        </p:spPr>
        <p:txBody>
          <a:bodyPr lIns="96658" tIns="48328" rIns="96658" bIns="48328"/>
          <a:lstStyle/>
          <a:p>
            <a:pPr eaLnBrk="1" hangingPunct="1"/>
            <a:r>
              <a:rPr lang="en-US"/>
              <a:t> “Bringing them closer.” </a:t>
            </a:r>
          </a:p>
          <a:p>
            <a:pPr eaLnBrk="1" hangingPunct="1"/>
            <a:endParaRPr lang="en-US"/>
          </a:p>
          <a:p>
            <a:pPr eaLnBrk="1" hangingPunct="1"/>
            <a:r>
              <a:rPr lang="en-US"/>
              <a:t>.NET – </a:t>
            </a:r>
          </a:p>
          <a:p>
            <a:pPr eaLnBrk="1" hangingPunct="1">
              <a:buFontTx/>
              <a:buChar char="•"/>
            </a:pPr>
            <a:r>
              <a:rPr lang="en-US"/>
              <a:t>Tools and Frameworks; </a:t>
            </a:r>
          </a:p>
          <a:p>
            <a:pPr eaLnBrk="1" hangingPunct="1">
              <a:buFontTx/>
              <a:buChar char="•"/>
            </a:pPr>
            <a:r>
              <a:rPr lang="en-US"/>
              <a:t>Base Infrastructure – Windows, Servers; </a:t>
            </a:r>
          </a:p>
          <a:p>
            <a:pPr eaLnBrk="1" hangingPunct="1">
              <a:buFontTx/>
              <a:buChar char="•"/>
            </a:pPr>
            <a:r>
              <a:rPr lang="en-US"/>
              <a:t>Building Block Services; </a:t>
            </a:r>
          </a:p>
          <a:p>
            <a:pPr eaLnBrk="1" hangingPunct="1">
              <a:buFontTx/>
              <a:buChar char="•"/>
            </a:pPr>
            <a:r>
              <a:rPr lang="en-US"/>
              <a:t>Internet User Experience – on previous slide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900" dirty="0">
                <a:solidFill>
                  <a:schemeClr val="bg2"/>
                </a:solidFill>
                <a:latin typeface="Agency FB" pitchFamily="34" charset="0"/>
              </a:rPr>
              <a:t>REST architecture is agnostic about any specific protocol.</a:t>
            </a:r>
          </a:p>
          <a:p>
            <a:r>
              <a:rPr lang="en-IN" sz="900" dirty="0">
                <a:solidFill>
                  <a:schemeClr val="bg2"/>
                </a:solidFill>
                <a:latin typeface="Agency FB" pitchFamily="34" charset="0"/>
              </a:rPr>
              <a:t>That includes the HTTP protocol. In other words, all you need is a protocol that provides</a:t>
            </a:r>
          </a:p>
          <a:p>
            <a:r>
              <a:rPr lang="en-IN" sz="900" dirty="0">
                <a:solidFill>
                  <a:schemeClr val="bg2"/>
                </a:solidFill>
                <a:latin typeface="Agency FB" pitchFamily="34" charset="0"/>
              </a:rPr>
              <a:t>a language and mechanism for describing both states (i.e., </a:t>
            </a:r>
            <a:r>
              <a:rPr lang="en-IN" sz="900" i="1" dirty="0">
                <a:solidFill>
                  <a:schemeClr val="bg2"/>
                </a:solidFill>
                <a:latin typeface="Agency FB" pitchFamily="34" charset="0"/>
              </a:rPr>
              <a:t>representations) and state</a:t>
            </a:r>
          </a:p>
          <a:p>
            <a:r>
              <a:rPr lang="en-IN" sz="900" dirty="0">
                <a:solidFill>
                  <a:schemeClr val="bg2"/>
                </a:solidFill>
                <a:latin typeface="Agency FB" pitchFamily="34" charset="0"/>
              </a:rPr>
              <a:t>changes. However, since this book is about building a REST service with ASP.NET, you’ll</a:t>
            </a:r>
          </a:p>
          <a:p>
            <a:r>
              <a:rPr lang="en-IN" sz="900" dirty="0">
                <a:solidFill>
                  <a:schemeClr val="bg2"/>
                </a:solidFill>
                <a:latin typeface="Agency FB" pitchFamily="34" charset="0"/>
              </a:rPr>
              <a:t>focus on REST with HTTP. Fortunately, the HTTP protocol itself covers most of what you</a:t>
            </a:r>
          </a:p>
          <a:p>
            <a:r>
              <a:rPr lang="en-IN" sz="900" dirty="0">
                <a:solidFill>
                  <a:schemeClr val="bg2"/>
                </a:solidFill>
                <a:latin typeface="Agency FB" pitchFamily="34" charset="0"/>
              </a:rPr>
              <a:t>need.</a:t>
            </a:r>
          </a:p>
          <a:p>
            <a:endParaRPr lang="en-IN"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75</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900" dirty="0">
                <a:solidFill>
                  <a:schemeClr val="bg2"/>
                </a:solidFill>
                <a:latin typeface="Agency FB" pitchFamily="34" charset="0"/>
              </a:rPr>
              <a:t>you can see that certain GET operations will return</a:t>
            </a:r>
          </a:p>
          <a:p>
            <a:r>
              <a:rPr lang="en-IN" sz="900" dirty="0">
                <a:solidFill>
                  <a:schemeClr val="bg2"/>
                </a:solidFill>
                <a:latin typeface="Agency FB" pitchFamily="34" charset="0"/>
              </a:rPr>
              <a:t>collections of resources. One of the guiding principles of REST with HTTP is that callers</a:t>
            </a:r>
          </a:p>
          <a:p>
            <a:r>
              <a:rPr lang="en-IN" sz="900" dirty="0">
                <a:solidFill>
                  <a:schemeClr val="bg2"/>
                </a:solidFill>
                <a:latin typeface="Agency FB" pitchFamily="34" charset="0"/>
              </a:rPr>
              <a:t>make transitions through application state only by navigating hypermedia provided</a:t>
            </a:r>
          </a:p>
          <a:p>
            <a:r>
              <a:rPr lang="en-IN" sz="900" dirty="0">
                <a:solidFill>
                  <a:schemeClr val="bg2"/>
                </a:solidFill>
                <a:latin typeface="Agency FB" pitchFamily="34" charset="0"/>
              </a:rPr>
              <a:t>by the server. In other words, given a root or starting URI, the caller should be able to</a:t>
            </a:r>
          </a:p>
          <a:p>
            <a:r>
              <a:rPr lang="en-IN" sz="900" dirty="0">
                <a:solidFill>
                  <a:schemeClr val="bg2"/>
                </a:solidFill>
                <a:latin typeface="Agency FB" pitchFamily="34" charset="0"/>
              </a:rPr>
              <a:t>navigate the collection of resources without needing prior knowledge of the URI scheme.</a:t>
            </a:r>
          </a:p>
          <a:p>
            <a:r>
              <a:rPr lang="en-IN" sz="900" dirty="0">
                <a:solidFill>
                  <a:schemeClr val="bg2"/>
                </a:solidFill>
                <a:latin typeface="Agency FB" pitchFamily="34" charset="0"/>
              </a:rPr>
              <a:t>Thus, whenever a resource is returned from the service, whether in a collection or by</a:t>
            </a:r>
          </a:p>
          <a:p>
            <a:r>
              <a:rPr lang="en-IN" sz="900" dirty="0">
                <a:solidFill>
                  <a:schemeClr val="bg2"/>
                </a:solidFill>
                <a:latin typeface="Agency FB" pitchFamily="34" charset="0"/>
              </a:rPr>
              <a:t>itself, the returned data should include the URI required to turn around and perform</a:t>
            </a:r>
          </a:p>
          <a:p>
            <a:r>
              <a:rPr lang="en-IN" sz="900" dirty="0">
                <a:solidFill>
                  <a:schemeClr val="bg2"/>
                </a:solidFill>
                <a:latin typeface="Agency FB" pitchFamily="34" charset="0"/>
              </a:rPr>
              <a:t>another GET to retrieve just that resource.</a:t>
            </a:r>
          </a:p>
          <a:p>
            <a:r>
              <a:rPr lang="en-IN" sz="900" dirty="0">
                <a:solidFill>
                  <a:schemeClr val="bg2"/>
                </a:solidFill>
                <a:latin typeface="Agency FB" pitchFamily="34" charset="0"/>
              </a:rPr>
              <a:t>Here’s an example of an XML response message that illustrates how each element in</a:t>
            </a:r>
          </a:p>
          <a:p>
            <a:r>
              <a:rPr lang="en-IN" sz="900" dirty="0">
                <a:solidFill>
                  <a:schemeClr val="bg2"/>
                </a:solidFill>
                <a:latin typeface="Agency FB" pitchFamily="34" charset="0"/>
              </a:rPr>
              <a:t>the collection should contain a URI to the resource:</a:t>
            </a:r>
          </a:p>
          <a:p>
            <a:endParaRPr lang="en-IN"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76</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78</a:t>
            </a:fld>
            <a:endParaRPr lang="en-US" dirty="0"/>
          </a:p>
        </p:txBody>
      </p:sp>
    </p:spTree>
    <p:extLst>
      <p:ext uri="{BB962C8B-B14F-4D97-AF65-F5344CB8AC3E}">
        <p14:creationId xmlns:p14="http://schemas.microsoft.com/office/powerpoint/2010/main" val="802856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BDCF641B-4003-432F-9A4A-91A69B2C8587}" type="slidenum">
              <a:rPr lang="en-US"/>
              <a:pPr/>
              <a:t>20</a:t>
            </a:fld>
            <a:endParaRPr lang="en-US"/>
          </a:p>
        </p:txBody>
      </p:sp>
      <p:sp>
        <p:nvSpPr>
          <p:cNvPr id="62467" name="Rectangle 2"/>
          <p:cNvSpPr>
            <a:spLocks noGrp="1" noRot="1" noChangeAspect="1" noChangeArrowheads="1" noTextEdit="1"/>
          </p:cNvSpPr>
          <p:nvPr>
            <p:ph type="sldImg"/>
          </p:nvPr>
        </p:nvSpPr>
        <p:spPr>
          <a:xfrm>
            <a:off x="457200" y="720725"/>
            <a:ext cx="6400800" cy="3600450"/>
          </a:xfrm>
          <a:ln/>
        </p:spPr>
      </p:sp>
      <p:sp>
        <p:nvSpPr>
          <p:cNvPr id="62468" name="Rectangle 3"/>
          <p:cNvSpPr>
            <a:spLocks noGrp="1" noChangeArrowheads="1"/>
          </p:cNvSpPr>
          <p:nvPr>
            <p:ph type="body" idx="1"/>
          </p:nvPr>
        </p:nvSpPr>
        <p:spPr>
          <a:xfrm>
            <a:off x="243840" y="4560570"/>
            <a:ext cx="6827520" cy="4320540"/>
          </a:xfrm>
          <a:noFill/>
          <a:ln/>
        </p:spPr>
        <p:txBody>
          <a:bodyPr/>
          <a:lstStyle/>
          <a:p>
            <a:pPr eaLnBrk="1" hangingPunct="1"/>
            <a:r>
              <a:rPr lang="en-GB" dirty="0"/>
              <a:t>The .NET framework exposes numerous classes to the developer. These classes allow the development of rich client applications and Web-based applications alike. The classes are shown here, divided into four areas.</a:t>
            </a:r>
          </a:p>
          <a:p>
            <a:pPr eaLnBrk="1" hangingPunct="1"/>
            <a:endParaRPr lang="en-GB" dirty="0"/>
          </a:p>
          <a:p>
            <a:pPr eaLnBrk="1" hangingPunct="1">
              <a:buFontTx/>
              <a:buChar char="•"/>
            </a:pPr>
            <a:r>
              <a:rPr lang="en-GB" dirty="0"/>
              <a:t>ASP.NET provides the core Web infrastructure, such as Web Forms for UI-based development and Web Services for programmatic interface development.</a:t>
            </a:r>
          </a:p>
          <a:p>
            <a:pPr eaLnBrk="1" hangingPunct="1">
              <a:buFontTx/>
              <a:buChar char="•"/>
            </a:pPr>
            <a:r>
              <a:rPr lang="en-GB" dirty="0"/>
              <a:t>User interface development on the Windows platform can be done using Windows Forms.</a:t>
            </a:r>
          </a:p>
          <a:p>
            <a:pPr eaLnBrk="1" hangingPunct="1">
              <a:buFontTx/>
              <a:buChar char="•"/>
            </a:pPr>
            <a:r>
              <a:rPr lang="en-GB" dirty="0"/>
              <a:t>ADO.NET and XML provide the functionality for data access.</a:t>
            </a:r>
          </a:p>
          <a:p>
            <a:pPr eaLnBrk="1" hangingPunct="1">
              <a:buFontTx/>
              <a:buChar char="•"/>
            </a:pPr>
            <a:r>
              <a:rPr lang="en-GB" dirty="0"/>
              <a:t>The core base classes provide infrastructure services such as security and transaction management.</a:t>
            </a:r>
          </a:p>
          <a:p>
            <a:pPr eaLnBrk="1" hangingPunct="1"/>
            <a:endParaRPr lang="en-GB" dirty="0"/>
          </a:p>
          <a:p>
            <a:pPr eaLnBrk="1" hangingPunct="1"/>
            <a:r>
              <a:rPr lang="en-US" dirty="0"/>
              <a:t>You can create code in any of a large number of languages.  This code will integrate in a deep, seamless manner via a standard called the Common Language Specification.</a:t>
            </a:r>
          </a:p>
          <a:p>
            <a:pPr eaLnBrk="1" hangingPunct="1"/>
            <a:endParaRPr lang="en-US" dirty="0"/>
          </a:p>
          <a:p>
            <a:pPr eaLnBrk="1" hangingPunct="1"/>
            <a:r>
              <a:rPr lang="en-US" dirty="0"/>
              <a:t>Visual Studio.NET provides tools that increases your productivity when creating applications.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8DC3F2DB-2255-46AB-AABC-BABCE3ADE426}" type="slidenum">
              <a:rPr lang="en-US"/>
              <a:pPr/>
              <a:t>21</a:t>
            </a:fld>
            <a:endParaRPr lang="en-US"/>
          </a:p>
        </p:txBody>
      </p:sp>
      <p:sp>
        <p:nvSpPr>
          <p:cNvPr id="65539" name="Rectangle 2"/>
          <p:cNvSpPr>
            <a:spLocks noGrp="1" noRot="1" noChangeAspect="1" noChangeArrowheads="1" noTextEdit="1"/>
          </p:cNvSpPr>
          <p:nvPr>
            <p:ph type="sldImg"/>
          </p:nvPr>
        </p:nvSpPr>
        <p:spPr>
          <a:xfrm>
            <a:off x="457200" y="720725"/>
            <a:ext cx="6400800" cy="3600450"/>
          </a:xfrm>
          <a:ln/>
        </p:spPr>
      </p:sp>
      <p:sp>
        <p:nvSpPr>
          <p:cNvPr id="65540" name="Rectangle 3"/>
          <p:cNvSpPr>
            <a:spLocks noGrp="1" noChangeArrowheads="1"/>
          </p:cNvSpPr>
          <p:nvPr>
            <p:ph type="body" idx="1"/>
          </p:nvPr>
        </p:nvSpPr>
        <p:spPr>
          <a:xfrm>
            <a:off x="243840" y="4560570"/>
            <a:ext cx="6827520" cy="4320540"/>
          </a:xfrm>
          <a:noFill/>
          <a:ln/>
        </p:spPr>
        <p:txBody>
          <a:bodyPr/>
          <a:lstStyle/>
          <a:p>
            <a:pPr eaLnBrk="1" hangingPunct="1"/>
            <a:r>
              <a:rPr lang="en-GB" sz="1000" dirty="0"/>
              <a:t>As a developer you can write code in the language of your choice.  Your code is compiled into an Assembly, which is represented as a DLL or EXE.</a:t>
            </a:r>
          </a:p>
          <a:p>
            <a:pPr eaLnBrk="1" hangingPunct="1"/>
            <a:endParaRPr lang="en-GB" sz="10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6D14B1C3-9B95-4702-8314-C02DCB8E3C90}" type="slidenum">
              <a:rPr lang="en-US"/>
              <a:pPr/>
              <a:t>22</a:t>
            </a:fld>
            <a:endParaRPr lang="en-US"/>
          </a:p>
        </p:txBody>
      </p:sp>
      <p:sp>
        <p:nvSpPr>
          <p:cNvPr id="67587" name="Rectangle 2"/>
          <p:cNvSpPr>
            <a:spLocks noGrp="1" noRot="1" noChangeAspect="1" noChangeArrowheads="1" noTextEdit="1"/>
          </p:cNvSpPr>
          <p:nvPr>
            <p:ph type="sldImg"/>
          </p:nvPr>
        </p:nvSpPr>
        <p:spPr>
          <a:xfrm>
            <a:off x="457200" y="720725"/>
            <a:ext cx="6400800" cy="3600450"/>
          </a:xfrm>
          <a:ln/>
        </p:spPr>
      </p:sp>
      <p:sp>
        <p:nvSpPr>
          <p:cNvPr id="67588" name="Rectangle 3"/>
          <p:cNvSpPr>
            <a:spLocks noGrp="1" noChangeArrowheads="1"/>
          </p:cNvSpPr>
          <p:nvPr>
            <p:ph type="body" idx="1"/>
          </p:nvPr>
        </p:nvSpPr>
        <p:spPr>
          <a:xfrm>
            <a:off x="243840" y="4560570"/>
            <a:ext cx="6827520" cy="4320540"/>
          </a:xfrm>
          <a:no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98834D1-2061-45F9-B5E0-7301ECAAC807}" type="slidenum">
              <a:rPr lang="en-US" smtClean="0"/>
              <a:pPr>
                <a:defRPr/>
              </a:pPr>
              <a:t>24</a:t>
            </a:fld>
            <a:endParaRPr lang="en-US"/>
          </a:p>
        </p:txBody>
      </p:sp>
    </p:spTree>
    <p:extLst>
      <p:ext uri="{BB962C8B-B14F-4D97-AF65-F5344CB8AC3E}">
        <p14:creationId xmlns:p14="http://schemas.microsoft.com/office/powerpoint/2010/main" val="1250950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53C74FAE-9DB8-40CE-AF0C-F9A77828AB9A}" type="slidenum">
              <a:rPr lang="en-US"/>
              <a:pPr/>
              <a:t>25</a:t>
            </a:fld>
            <a:endParaRPr lang="en-US"/>
          </a:p>
        </p:txBody>
      </p:sp>
      <p:sp>
        <p:nvSpPr>
          <p:cNvPr id="66563" name="Rectangle 2"/>
          <p:cNvSpPr>
            <a:spLocks noGrp="1" noRot="1" noChangeAspect="1" noChangeArrowheads="1" noTextEdit="1"/>
          </p:cNvSpPr>
          <p:nvPr>
            <p:ph type="sldImg"/>
          </p:nvPr>
        </p:nvSpPr>
        <p:spPr>
          <a:xfrm>
            <a:off x="457200" y="720725"/>
            <a:ext cx="6400800" cy="3600450"/>
          </a:xfrm>
          <a:ln/>
        </p:spPr>
      </p:sp>
      <p:sp>
        <p:nvSpPr>
          <p:cNvPr id="66564" name="Rectangle 3"/>
          <p:cNvSpPr>
            <a:spLocks noGrp="1" noChangeArrowheads="1"/>
          </p:cNvSpPr>
          <p:nvPr>
            <p:ph type="body" idx="1"/>
          </p:nvPr>
        </p:nvSpPr>
        <p:spPr>
          <a:xfrm>
            <a:off x="243840" y="4560570"/>
            <a:ext cx="6827520" cy="4320540"/>
          </a:xfrm>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baseline="0" dirty="0">
                <a:solidFill>
                  <a:schemeClr val="tx1"/>
                </a:solidFill>
                <a:latin typeface="+mn-lt"/>
                <a:ea typeface="+mn-ea"/>
                <a:cs typeface="+mn-cs"/>
              </a:rPr>
              <a:t>REST is also resource-centric; that is, RESTful APIs use HTTP verbs to act on or</a:t>
            </a:r>
          </a:p>
          <a:p>
            <a:r>
              <a:rPr lang="en-IN" sz="1200" kern="1200" baseline="0" dirty="0">
                <a:solidFill>
                  <a:schemeClr val="tx1"/>
                </a:solidFill>
                <a:latin typeface="+mn-lt"/>
                <a:ea typeface="+mn-ea"/>
                <a:cs typeface="+mn-cs"/>
              </a:rPr>
              <a:t>fetch information about resources. These would be the nouns in REST parlance</a:t>
            </a:r>
          </a:p>
          <a:p>
            <a:r>
              <a:rPr lang="en-IN" sz="1200" kern="1200" baseline="0" dirty="0">
                <a:solidFill>
                  <a:schemeClr val="tx1"/>
                </a:solidFill>
                <a:latin typeface="+mn-lt"/>
                <a:ea typeface="+mn-ea"/>
                <a:cs typeface="+mn-cs"/>
              </a:rPr>
              <a:t>(e.g., Tasks, Users, Customers, and Orders). Thus, you have verbs acting on nouns.</a:t>
            </a:r>
          </a:p>
          <a:p>
            <a:r>
              <a:rPr lang="en-IN" sz="1200" kern="1200" baseline="0" dirty="0">
                <a:solidFill>
                  <a:schemeClr val="tx1"/>
                </a:solidFill>
                <a:latin typeface="+mn-lt"/>
                <a:ea typeface="+mn-ea"/>
                <a:cs typeface="+mn-cs"/>
              </a:rPr>
              <a:t>Another way of saying this is that you perform actions against a resource.</a:t>
            </a:r>
          </a:p>
          <a:p>
            <a:r>
              <a:rPr lang="en-IN" sz="1200" kern="1200" baseline="0" dirty="0">
                <a:solidFill>
                  <a:schemeClr val="tx1"/>
                </a:solidFill>
                <a:latin typeface="+mn-lt"/>
                <a:ea typeface="+mn-ea"/>
                <a:cs typeface="+mn-cs"/>
              </a:rPr>
              <a:t>Additionally, REST takes advantage of other aspects of HTTP systems, such as the</a:t>
            </a:r>
          </a:p>
          <a:p>
            <a:r>
              <a:rPr lang="en-IN" sz="1200" kern="1200" baseline="0" dirty="0">
                <a:solidFill>
                  <a:schemeClr val="tx1"/>
                </a:solidFill>
                <a:latin typeface="+mn-lt"/>
                <a:ea typeface="+mn-ea"/>
                <a:cs typeface="+mn-cs"/>
              </a:rPr>
              <a:t>following:</a:t>
            </a:r>
          </a:p>
          <a:p>
            <a:r>
              <a:rPr lang="en-IN" sz="1200" kern="1200" baseline="0" dirty="0">
                <a:solidFill>
                  <a:schemeClr val="tx1"/>
                </a:solidFill>
                <a:latin typeface="+mn-lt"/>
                <a:ea typeface="+mn-ea"/>
                <a:cs typeface="+mn-cs"/>
              </a:rPr>
              <a:t>·· Caching</a:t>
            </a:r>
          </a:p>
          <a:p>
            <a:r>
              <a:rPr lang="en-IN" sz="1200" kern="1200" baseline="0" dirty="0">
                <a:solidFill>
                  <a:schemeClr val="tx1"/>
                </a:solidFill>
                <a:latin typeface="+mn-lt"/>
                <a:ea typeface="+mn-ea"/>
                <a:cs typeface="+mn-cs"/>
              </a:rPr>
              <a:t>·· Security</a:t>
            </a:r>
          </a:p>
          <a:p>
            <a:r>
              <a:rPr lang="en-IN" sz="1200" kern="1200" baseline="0" dirty="0">
                <a:solidFill>
                  <a:schemeClr val="tx1"/>
                </a:solidFill>
                <a:latin typeface="+mn-lt"/>
                <a:ea typeface="+mn-ea"/>
                <a:cs typeface="+mn-cs"/>
              </a:rPr>
              <a:t>Statelessness</a:t>
            </a:r>
          </a:p>
          <a:p>
            <a:r>
              <a:rPr lang="en-IN" sz="1200" kern="1200" baseline="0" dirty="0">
                <a:solidFill>
                  <a:schemeClr val="tx1"/>
                </a:solidFill>
                <a:latin typeface="+mn-lt"/>
                <a:ea typeface="+mn-ea"/>
                <a:cs typeface="+mn-cs"/>
              </a:rPr>
              <a:t>·· Network layering (with various firewalls and gateways in between</a:t>
            </a:r>
          </a:p>
          <a:p>
            <a:r>
              <a:rPr lang="en-IN" sz="1200" kern="1200" baseline="0" dirty="0">
                <a:solidFill>
                  <a:schemeClr val="tx1"/>
                </a:solidFill>
                <a:latin typeface="+mn-lt"/>
                <a:ea typeface="+mn-ea"/>
                <a:cs typeface="+mn-cs"/>
              </a:rPr>
              <a:t>client and server)</a:t>
            </a:r>
            <a:endParaRPr lang="en-IN" dirty="0"/>
          </a:p>
        </p:txBody>
      </p:sp>
      <p:sp>
        <p:nvSpPr>
          <p:cNvPr id="4" name="Slide Number Placeholder 3"/>
          <p:cNvSpPr>
            <a:spLocks noGrp="1"/>
          </p:cNvSpPr>
          <p:nvPr>
            <p:ph type="sldNum" sz="quarter" idx="10"/>
          </p:nvPr>
        </p:nvSpPr>
        <p:spPr/>
        <p:txBody>
          <a:bodyPr/>
          <a:lstStyle/>
          <a:p>
            <a:fld id="{4FB51707-ED4D-445C-B976-56791BEFFFB1}" type="slidenum">
              <a:rPr lang="en-IN" smtClean="0"/>
              <a:pPr/>
              <a:t>71</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73</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IN" sz="900" dirty="0">
                <a:solidFill>
                  <a:schemeClr val="bg2"/>
                </a:solidFill>
                <a:latin typeface="Agency FB" pitchFamily="34" charset="0"/>
              </a:rPr>
              <a:t>building a RESTful interface means you end up with an API that is very resource-centric. As such, you need to intentionally design the interface with resources being at the centre. Unlike RPC-style interfaces, where arbitrary service methods (i.e., the verbs) and their associated request and response messages rule the day, a REST interface will revolve around the resources (i.e., the nouns). The actions available to those resources are constrained by the use of HTTP. This is why you must map the available HTTP verbs into the API; you don’t have the freedom to create other actions or verbs.</a:t>
            </a:r>
          </a:p>
          <a:p>
            <a:endParaRPr lang="en-IN"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26BCA-DE72-ECB0-6C8F-A7E25F1A7E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584CAE-21CB-A297-A23E-3FEAE6B9BC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189B70E-D4C5-96D4-DAEA-6024FABDD016}"/>
              </a:ext>
            </a:extLst>
          </p:cNvPr>
          <p:cNvSpPr>
            <a:spLocks noGrp="1"/>
          </p:cNvSpPr>
          <p:nvPr>
            <p:ph type="dt" sz="half" idx="10"/>
          </p:nvPr>
        </p:nvSpPr>
        <p:spPr/>
        <p:txBody>
          <a:bodyPr/>
          <a:lstStyle/>
          <a:p>
            <a:fld id="{91BFC66E-C071-4825-8997-93BB4D99EA8D}" type="datetimeFigureOut">
              <a:rPr lang="en-IN" smtClean="0"/>
              <a:t>04-07-2023</a:t>
            </a:fld>
            <a:endParaRPr lang="en-IN"/>
          </a:p>
        </p:txBody>
      </p:sp>
      <p:sp>
        <p:nvSpPr>
          <p:cNvPr id="5" name="Footer Placeholder 4">
            <a:extLst>
              <a:ext uri="{FF2B5EF4-FFF2-40B4-BE49-F238E27FC236}">
                <a16:creationId xmlns:a16="http://schemas.microsoft.com/office/drawing/2014/main" id="{1717A6D6-8DE7-35FE-BB04-B61FEF5A39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9223F3-47AD-F434-4749-CF371065F597}"/>
              </a:ext>
            </a:extLst>
          </p:cNvPr>
          <p:cNvSpPr>
            <a:spLocks noGrp="1"/>
          </p:cNvSpPr>
          <p:nvPr>
            <p:ph type="sldNum" sz="quarter" idx="12"/>
          </p:nvPr>
        </p:nvSpPr>
        <p:spPr/>
        <p:txBody>
          <a:bodyPr/>
          <a:lstStyle/>
          <a:p>
            <a:fld id="{267517E7-D161-4EB0-819C-629570952E3B}" type="slidenum">
              <a:rPr lang="en-IN" smtClean="0"/>
              <a:t>‹#›</a:t>
            </a:fld>
            <a:endParaRPr lang="en-IN"/>
          </a:p>
        </p:txBody>
      </p:sp>
    </p:spTree>
    <p:extLst>
      <p:ext uri="{BB962C8B-B14F-4D97-AF65-F5344CB8AC3E}">
        <p14:creationId xmlns:p14="http://schemas.microsoft.com/office/powerpoint/2010/main" val="496494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2A721-5EF1-7ECD-2410-15D26AD8D67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C85B75-9DE5-BB92-1AD2-2A96456DD5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F23ED7-E315-C368-EF4E-22AAB4F4957B}"/>
              </a:ext>
            </a:extLst>
          </p:cNvPr>
          <p:cNvSpPr>
            <a:spLocks noGrp="1"/>
          </p:cNvSpPr>
          <p:nvPr>
            <p:ph type="dt" sz="half" idx="10"/>
          </p:nvPr>
        </p:nvSpPr>
        <p:spPr/>
        <p:txBody>
          <a:bodyPr/>
          <a:lstStyle/>
          <a:p>
            <a:fld id="{91BFC66E-C071-4825-8997-93BB4D99EA8D}" type="datetimeFigureOut">
              <a:rPr lang="en-IN" smtClean="0"/>
              <a:t>04-07-2023</a:t>
            </a:fld>
            <a:endParaRPr lang="en-IN"/>
          </a:p>
        </p:txBody>
      </p:sp>
      <p:sp>
        <p:nvSpPr>
          <p:cNvPr id="5" name="Footer Placeholder 4">
            <a:extLst>
              <a:ext uri="{FF2B5EF4-FFF2-40B4-BE49-F238E27FC236}">
                <a16:creationId xmlns:a16="http://schemas.microsoft.com/office/drawing/2014/main" id="{D3B7700B-8828-C275-59F7-8066C5ADB6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0BBEFA-40EF-BAF4-A374-741FC9A2A17D}"/>
              </a:ext>
            </a:extLst>
          </p:cNvPr>
          <p:cNvSpPr>
            <a:spLocks noGrp="1"/>
          </p:cNvSpPr>
          <p:nvPr>
            <p:ph type="sldNum" sz="quarter" idx="12"/>
          </p:nvPr>
        </p:nvSpPr>
        <p:spPr/>
        <p:txBody>
          <a:bodyPr/>
          <a:lstStyle/>
          <a:p>
            <a:fld id="{267517E7-D161-4EB0-819C-629570952E3B}" type="slidenum">
              <a:rPr lang="en-IN" smtClean="0"/>
              <a:t>‹#›</a:t>
            </a:fld>
            <a:endParaRPr lang="en-IN"/>
          </a:p>
        </p:txBody>
      </p:sp>
    </p:spTree>
    <p:extLst>
      <p:ext uri="{BB962C8B-B14F-4D97-AF65-F5344CB8AC3E}">
        <p14:creationId xmlns:p14="http://schemas.microsoft.com/office/powerpoint/2010/main" val="4264529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EB61BE-4609-8F3A-CFAA-80C76B2A54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2A0765-2E0C-8A53-7302-8652EA67BE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9C356C-BA45-AC8E-5246-16D5901BF2ED}"/>
              </a:ext>
            </a:extLst>
          </p:cNvPr>
          <p:cNvSpPr>
            <a:spLocks noGrp="1"/>
          </p:cNvSpPr>
          <p:nvPr>
            <p:ph type="dt" sz="half" idx="10"/>
          </p:nvPr>
        </p:nvSpPr>
        <p:spPr/>
        <p:txBody>
          <a:bodyPr/>
          <a:lstStyle/>
          <a:p>
            <a:fld id="{91BFC66E-C071-4825-8997-93BB4D99EA8D}" type="datetimeFigureOut">
              <a:rPr lang="en-IN" smtClean="0"/>
              <a:t>04-07-2023</a:t>
            </a:fld>
            <a:endParaRPr lang="en-IN"/>
          </a:p>
        </p:txBody>
      </p:sp>
      <p:sp>
        <p:nvSpPr>
          <p:cNvPr id="5" name="Footer Placeholder 4">
            <a:extLst>
              <a:ext uri="{FF2B5EF4-FFF2-40B4-BE49-F238E27FC236}">
                <a16:creationId xmlns:a16="http://schemas.microsoft.com/office/drawing/2014/main" id="{82F788B2-4BD1-8ACB-CD5C-C7F2112361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D503F2-2ACA-C974-0398-E161A6B88659}"/>
              </a:ext>
            </a:extLst>
          </p:cNvPr>
          <p:cNvSpPr>
            <a:spLocks noGrp="1"/>
          </p:cNvSpPr>
          <p:nvPr>
            <p:ph type="sldNum" sz="quarter" idx="12"/>
          </p:nvPr>
        </p:nvSpPr>
        <p:spPr/>
        <p:txBody>
          <a:bodyPr/>
          <a:lstStyle/>
          <a:p>
            <a:fld id="{267517E7-D161-4EB0-819C-629570952E3B}" type="slidenum">
              <a:rPr lang="en-IN" smtClean="0"/>
              <a:t>‹#›</a:t>
            </a:fld>
            <a:endParaRPr lang="en-IN"/>
          </a:p>
        </p:txBody>
      </p:sp>
    </p:spTree>
    <p:extLst>
      <p:ext uri="{BB962C8B-B14F-4D97-AF65-F5344CB8AC3E}">
        <p14:creationId xmlns:p14="http://schemas.microsoft.com/office/powerpoint/2010/main" val="3181879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0"/>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spTree>
    <p:extLst>
      <p:ext uri="{BB962C8B-B14F-4D97-AF65-F5344CB8AC3E}">
        <p14:creationId xmlns:p14="http://schemas.microsoft.com/office/powerpoint/2010/main" val="236138570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1"/>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sp>
        <p:nvSpPr>
          <p:cNvPr id="25" name="Text Placeholder 8"/>
          <p:cNvSpPr>
            <a:spLocks noGrp="1"/>
          </p:cNvSpPr>
          <p:nvPr userDrawn="1">
            <p:ph type="body" sz="quarter" idx="11" hasCustomPrompt="1"/>
          </p:nvPr>
        </p:nvSpPr>
        <p:spPr>
          <a:xfrm>
            <a:off x="512897" y="4343400"/>
            <a:ext cx="7515594"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Name</a:t>
            </a:r>
          </a:p>
        </p:txBody>
      </p:sp>
    </p:spTree>
    <p:extLst>
      <p:ext uri="{BB962C8B-B14F-4D97-AF65-F5344CB8AC3E}">
        <p14:creationId xmlns:p14="http://schemas.microsoft.com/office/powerpoint/2010/main" val="130663241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49" y="2234114"/>
            <a:ext cx="8375702"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49" y="4612342"/>
            <a:ext cx="5455754"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a:t>Name</a:t>
            </a:r>
          </a:p>
          <a:p>
            <a:pPr lvl="0"/>
            <a:r>
              <a:rPr lang="en-US" dirty="0"/>
              <a:t>Title</a:t>
            </a:r>
          </a:p>
          <a:p>
            <a:pPr lvl="0"/>
            <a:r>
              <a:rPr lang="en-US" dirty="0"/>
              <a:t>Microsoft Corporation</a:t>
            </a:r>
          </a:p>
        </p:txBody>
      </p:sp>
    </p:spTree>
    <p:extLst>
      <p:ext uri="{BB962C8B-B14F-4D97-AF65-F5344CB8AC3E}">
        <p14:creationId xmlns:p14="http://schemas.microsoft.com/office/powerpoint/2010/main" val="409058819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903BC-9DC2-71EC-3108-9ACEEA6B22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20E084-8116-EF7C-0A1C-6283D404C5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4CF08F-6B75-8114-A769-219644AE5121}"/>
              </a:ext>
            </a:extLst>
          </p:cNvPr>
          <p:cNvSpPr>
            <a:spLocks noGrp="1"/>
          </p:cNvSpPr>
          <p:nvPr>
            <p:ph type="dt" sz="half" idx="10"/>
          </p:nvPr>
        </p:nvSpPr>
        <p:spPr/>
        <p:txBody>
          <a:bodyPr/>
          <a:lstStyle/>
          <a:p>
            <a:fld id="{91BFC66E-C071-4825-8997-93BB4D99EA8D}" type="datetimeFigureOut">
              <a:rPr lang="en-IN" smtClean="0"/>
              <a:t>04-07-2023</a:t>
            </a:fld>
            <a:endParaRPr lang="en-IN"/>
          </a:p>
        </p:txBody>
      </p:sp>
      <p:sp>
        <p:nvSpPr>
          <p:cNvPr id="5" name="Footer Placeholder 4">
            <a:extLst>
              <a:ext uri="{FF2B5EF4-FFF2-40B4-BE49-F238E27FC236}">
                <a16:creationId xmlns:a16="http://schemas.microsoft.com/office/drawing/2014/main" id="{18326B97-1CA1-7B92-09CC-8523B981D3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CA0906-14D5-9B8A-25E9-66356AB1081E}"/>
              </a:ext>
            </a:extLst>
          </p:cNvPr>
          <p:cNvSpPr>
            <a:spLocks noGrp="1"/>
          </p:cNvSpPr>
          <p:nvPr>
            <p:ph type="sldNum" sz="quarter" idx="12"/>
          </p:nvPr>
        </p:nvSpPr>
        <p:spPr/>
        <p:txBody>
          <a:bodyPr/>
          <a:lstStyle/>
          <a:p>
            <a:fld id="{267517E7-D161-4EB0-819C-629570952E3B}" type="slidenum">
              <a:rPr lang="en-IN" smtClean="0"/>
              <a:t>‹#›</a:t>
            </a:fld>
            <a:endParaRPr lang="en-IN"/>
          </a:p>
        </p:txBody>
      </p:sp>
    </p:spTree>
    <p:extLst>
      <p:ext uri="{BB962C8B-B14F-4D97-AF65-F5344CB8AC3E}">
        <p14:creationId xmlns:p14="http://schemas.microsoft.com/office/powerpoint/2010/main" val="3191349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572F9-9332-AA5C-64CA-F6FD54A6B4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8B4B12D-A842-3529-E971-C297D36337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895688-7FF5-155A-6AEC-89543BDD6F2D}"/>
              </a:ext>
            </a:extLst>
          </p:cNvPr>
          <p:cNvSpPr>
            <a:spLocks noGrp="1"/>
          </p:cNvSpPr>
          <p:nvPr>
            <p:ph type="dt" sz="half" idx="10"/>
          </p:nvPr>
        </p:nvSpPr>
        <p:spPr/>
        <p:txBody>
          <a:bodyPr/>
          <a:lstStyle/>
          <a:p>
            <a:fld id="{91BFC66E-C071-4825-8997-93BB4D99EA8D}" type="datetimeFigureOut">
              <a:rPr lang="en-IN" smtClean="0"/>
              <a:t>04-07-2023</a:t>
            </a:fld>
            <a:endParaRPr lang="en-IN"/>
          </a:p>
        </p:txBody>
      </p:sp>
      <p:sp>
        <p:nvSpPr>
          <p:cNvPr id="5" name="Footer Placeholder 4">
            <a:extLst>
              <a:ext uri="{FF2B5EF4-FFF2-40B4-BE49-F238E27FC236}">
                <a16:creationId xmlns:a16="http://schemas.microsoft.com/office/drawing/2014/main" id="{086D3B12-10A6-C177-9685-941FB784B0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8FC54C-E888-3F11-9AE2-6F428649157A}"/>
              </a:ext>
            </a:extLst>
          </p:cNvPr>
          <p:cNvSpPr>
            <a:spLocks noGrp="1"/>
          </p:cNvSpPr>
          <p:nvPr>
            <p:ph type="sldNum" sz="quarter" idx="12"/>
          </p:nvPr>
        </p:nvSpPr>
        <p:spPr/>
        <p:txBody>
          <a:bodyPr/>
          <a:lstStyle/>
          <a:p>
            <a:fld id="{267517E7-D161-4EB0-819C-629570952E3B}" type="slidenum">
              <a:rPr lang="en-IN" smtClean="0"/>
              <a:t>‹#›</a:t>
            </a:fld>
            <a:endParaRPr lang="en-IN"/>
          </a:p>
        </p:txBody>
      </p:sp>
    </p:spTree>
    <p:extLst>
      <p:ext uri="{BB962C8B-B14F-4D97-AF65-F5344CB8AC3E}">
        <p14:creationId xmlns:p14="http://schemas.microsoft.com/office/powerpoint/2010/main" val="3247082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05434-868B-0E27-6C71-93DF6DE490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7A98E1-482F-EA26-B448-EB521204B3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FD05FE4-6D14-1DD4-DF2C-E4DEE2CCBB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01147B6-AEA9-17F6-607C-571D16EAC8E9}"/>
              </a:ext>
            </a:extLst>
          </p:cNvPr>
          <p:cNvSpPr>
            <a:spLocks noGrp="1"/>
          </p:cNvSpPr>
          <p:nvPr>
            <p:ph type="dt" sz="half" idx="10"/>
          </p:nvPr>
        </p:nvSpPr>
        <p:spPr/>
        <p:txBody>
          <a:bodyPr/>
          <a:lstStyle/>
          <a:p>
            <a:fld id="{91BFC66E-C071-4825-8997-93BB4D99EA8D}" type="datetimeFigureOut">
              <a:rPr lang="en-IN" smtClean="0"/>
              <a:t>04-07-2023</a:t>
            </a:fld>
            <a:endParaRPr lang="en-IN"/>
          </a:p>
        </p:txBody>
      </p:sp>
      <p:sp>
        <p:nvSpPr>
          <p:cNvPr id="6" name="Footer Placeholder 5">
            <a:extLst>
              <a:ext uri="{FF2B5EF4-FFF2-40B4-BE49-F238E27FC236}">
                <a16:creationId xmlns:a16="http://schemas.microsoft.com/office/drawing/2014/main" id="{8075AA00-A58B-3C6A-7027-0DC34BEAC6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5A71E8-FF39-9DA2-C1A8-12F0F452FAC5}"/>
              </a:ext>
            </a:extLst>
          </p:cNvPr>
          <p:cNvSpPr>
            <a:spLocks noGrp="1"/>
          </p:cNvSpPr>
          <p:nvPr>
            <p:ph type="sldNum" sz="quarter" idx="12"/>
          </p:nvPr>
        </p:nvSpPr>
        <p:spPr/>
        <p:txBody>
          <a:bodyPr/>
          <a:lstStyle/>
          <a:p>
            <a:fld id="{267517E7-D161-4EB0-819C-629570952E3B}" type="slidenum">
              <a:rPr lang="en-IN" smtClean="0"/>
              <a:t>‹#›</a:t>
            </a:fld>
            <a:endParaRPr lang="en-IN"/>
          </a:p>
        </p:txBody>
      </p:sp>
    </p:spTree>
    <p:extLst>
      <p:ext uri="{BB962C8B-B14F-4D97-AF65-F5344CB8AC3E}">
        <p14:creationId xmlns:p14="http://schemas.microsoft.com/office/powerpoint/2010/main" val="3328614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750E1-B385-E5E0-4313-CD4D118AEE6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F290F1-8A48-AA96-2C53-CC31F20F7A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EAE97E-FACC-346F-09B2-D1623417AE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8A170A2-8A65-E5DE-C296-0AC6969744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099843-264F-76AF-F1F6-E90CA31B21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FC4F100-425B-D403-94D6-E36A879AF23D}"/>
              </a:ext>
            </a:extLst>
          </p:cNvPr>
          <p:cNvSpPr>
            <a:spLocks noGrp="1"/>
          </p:cNvSpPr>
          <p:nvPr>
            <p:ph type="dt" sz="half" idx="10"/>
          </p:nvPr>
        </p:nvSpPr>
        <p:spPr/>
        <p:txBody>
          <a:bodyPr/>
          <a:lstStyle/>
          <a:p>
            <a:fld id="{91BFC66E-C071-4825-8997-93BB4D99EA8D}" type="datetimeFigureOut">
              <a:rPr lang="en-IN" smtClean="0"/>
              <a:t>04-07-2023</a:t>
            </a:fld>
            <a:endParaRPr lang="en-IN"/>
          </a:p>
        </p:txBody>
      </p:sp>
      <p:sp>
        <p:nvSpPr>
          <p:cNvPr id="8" name="Footer Placeholder 7">
            <a:extLst>
              <a:ext uri="{FF2B5EF4-FFF2-40B4-BE49-F238E27FC236}">
                <a16:creationId xmlns:a16="http://schemas.microsoft.com/office/drawing/2014/main" id="{F754CB8A-0A79-17C2-8394-E3E49094640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296F738-F209-EBE5-E554-0674F6982A7E}"/>
              </a:ext>
            </a:extLst>
          </p:cNvPr>
          <p:cNvSpPr>
            <a:spLocks noGrp="1"/>
          </p:cNvSpPr>
          <p:nvPr>
            <p:ph type="sldNum" sz="quarter" idx="12"/>
          </p:nvPr>
        </p:nvSpPr>
        <p:spPr/>
        <p:txBody>
          <a:bodyPr/>
          <a:lstStyle/>
          <a:p>
            <a:fld id="{267517E7-D161-4EB0-819C-629570952E3B}" type="slidenum">
              <a:rPr lang="en-IN" smtClean="0"/>
              <a:t>‹#›</a:t>
            </a:fld>
            <a:endParaRPr lang="en-IN"/>
          </a:p>
        </p:txBody>
      </p:sp>
    </p:spTree>
    <p:extLst>
      <p:ext uri="{BB962C8B-B14F-4D97-AF65-F5344CB8AC3E}">
        <p14:creationId xmlns:p14="http://schemas.microsoft.com/office/powerpoint/2010/main" val="550430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43F7D-F2B7-FEA3-3428-8BEAE22A9DF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BDC9042-B6A8-37CA-65B4-BF5126F2EC74}"/>
              </a:ext>
            </a:extLst>
          </p:cNvPr>
          <p:cNvSpPr>
            <a:spLocks noGrp="1"/>
          </p:cNvSpPr>
          <p:nvPr>
            <p:ph type="dt" sz="half" idx="10"/>
          </p:nvPr>
        </p:nvSpPr>
        <p:spPr/>
        <p:txBody>
          <a:bodyPr/>
          <a:lstStyle/>
          <a:p>
            <a:fld id="{91BFC66E-C071-4825-8997-93BB4D99EA8D}" type="datetimeFigureOut">
              <a:rPr lang="en-IN" smtClean="0"/>
              <a:t>04-07-2023</a:t>
            </a:fld>
            <a:endParaRPr lang="en-IN"/>
          </a:p>
        </p:txBody>
      </p:sp>
      <p:sp>
        <p:nvSpPr>
          <p:cNvPr id="4" name="Footer Placeholder 3">
            <a:extLst>
              <a:ext uri="{FF2B5EF4-FFF2-40B4-BE49-F238E27FC236}">
                <a16:creationId xmlns:a16="http://schemas.microsoft.com/office/drawing/2014/main" id="{483A645E-41B5-0D18-5F8E-4C8C4D5C491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BDE13EC-F1CD-0C49-67E2-8792C418CFE4}"/>
              </a:ext>
            </a:extLst>
          </p:cNvPr>
          <p:cNvSpPr>
            <a:spLocks noGrp="1"/>
          </p:cNvSpPr>
          <p:nvPr>
            <p:ph type="sldNum" sz="quarter" idx="12"/>
          </p:nvPr>
        </p:nvSpPr>
        <p:spPr/>
        <p:txBody>
          <a:bodyPr/>
          <a:lstStyle/>
          <a:p>
            <a:fld id="{267517E7-D161-4EB0-819C-629570952E3B}" type="slidenum">
              <a:rPr lang="en-IN" smtClean="0"/>
              <a:t>‹#›</a:t>
            </a:fld>
            <a:endParaRPr lang="en-IN"/>
          </a:p>
        </p:txBody>
      </p:sp>
    </p:spTree>
    <p:extLst>
      <p:ext uri="{BB962C8B-B14F-4D97-AF65-F5344CB8AC3E}">
        <p14:creationId xmlns:p14="http://schemas.microsoft.com/office/powerpoint/2010/main" val="2443557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08201A-058C-1C4C-9D47-B49F409B5464}"/>
              </a:ext>
            </a:extLst>
          </p:cNvPr>
          <p:cNvSpPr>
            <a:spLocks noGrp="1"/>
          </p:cNvSpPr>
          <p:nvPr>
            <p:ph type="dt" sz="half" idx="10"/>
          </p:nvPr>
        </p:nvSpPr>
        <p:spPr/>
        <p:txBody>
          <a:bodyPr/>
          <a:lstStyle/>
          <a:p>
            <a:fld id="{91BFC66E-C071-4825-8997-93BB4D99EA8D}" type="datetimeFigureOut">
              <a:rPr lang="en-IN" smtClean="0"/>
              <a:t>04-07-2023</a:t>
            </a:fld>
            <a:endParaRPr lang="en-IN"/>
          </a:p>
        </p:txBody>
      </p:sp>
      <p:sp>
        <p:nvSpPr>
          <p:cNvPr id="3" name="Footer Placeholder 2">
            <a:extLst>
              <a:ext uri="{FF2B5EF4-FFF2-40B4-BE49-F238E27FC236}">
                <a16:creationId xmlns:a16="http://schemas.microsoft.com/office/drawing/2014/main" id="{BEFD80E3-F10C-8E31-2EEF-0706AD69843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20C8F14-222C-568A-CBB6-11612D6FBCF9}"/>
              </a:ext>
            </a:extLst>
          </p:cNvPr>
          <p:cNvSpPr>
            <a:spLocks noGrp="1"/>
          </p:cNvSpPr>
          <p:nvPr>
            <p:ph type="sldNum" sz="quarter" idx="12"/>
          </p:nvPr>
        </p:nvSpPr>
        <p:spPr/>
        <p:txBody>
          <a:bodyPr/>
          <a:lstStyle/>
          <a:p>
            <a:fld id="{267517E7-D161-4EB0-819C-629570952E3B}" type="slidenum">
              <a:rPr lang="en-IN" smtClean="0"/>
              <a:t>‹#›</a:t>
            </a:fld>
            <a:endParaRPr lang="en-IN"/>
          </a:p>
        </p:txBody>
      </p:sp>
    </p:spTree>
    <p:extLst>
      <p:ext uri="{BB962C8B-B14F-4D97-AF65-F5344CB8AC3E}">
        <p14:creationId xmlns:p14="http://schemas.microsoft.com/office/powerpoint/2010/main" val="3463466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AF091-A664-4E8C-1040-6CB9A782D8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3C8AB6B-99B9-B88A-B393-FDAD1C709A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7B8925-C1E4-A9A1-4955-6CEEA9D839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04E0DB-FCEF-9083-D4F0-9B151D51CE7F}"/>
              </a:ext>
            </a:extLst>
          </p:cNvPr>
          <p:cNvSpPr>
            <a:spLocks noGrp="1"/>
          </p:cNvSpPr>
          <p:nvPr>
            <p:ph type="dt" sz="half" idx="10"/>
          </p:nvPr>
        </p:nvSpPr>
        <p:spPr/>
        <p:txBody>
          <a:bodyPr/>
          <a:lstStyle/>
          <a:p>
            <a:fld id="{91BFC66E-C071-4825-8997-93BB4D99EA8D}" type="datetimeFigureOut">
              <a:rPr lang="en-IN" smtClean="0"/>
              <a:t>04-07-2023</a:t>
            </a:fld>
            <a:endParaRPr lang="en-IN"/>
          </a:p>
        </p:txBody>
      </p:sp>
      <p:sp>
        <p:nvSpPr>
          <p:cNvPr id="6" name="Footer Placeholder 5">
            <a:extLst>
              <a:ext uri="{FF2B5EF4-FFF2-40B4-BE49-F238E27FC236}">
                <a16:creationId xmlns:a16="http://schemas.microsoft.com/office/drawing/2014/main" id="{2FF2E927-6A35-B39F-42F1-0E3911C28A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F2398A-2FFA-2FEC-692D-FBD179700206}"/>
              </a:ext>
            </a:extLst>
          </p:cNvPr>
          <p:cNvSpPr>
            <a:spLocks noGrp="1"/>
          </p:cNvSpPr>
          <p:nvPr>
            <p:ph type="sldNum" sz="quarter" idx="12"/>
          </p:nvPr>
        </p:nvSpPr>
        <p:spPr/>
        <p:txBody>
          <a:bodyPr/>
          <a:lstStyle/>
          <a:p>
            <a:fld id="{267517E7-D161-4EB0-819C-629570952E3B}" type="slidenum">
              <a:rPr lang="en-IN" smtClean="0"/>
              <a:t>‹#›</a:t>
            </a:fld>
            <a:endParaRPr lang="en-IN"/>
          </a:p>
        </p:txBody>
      </p:sp>
    </p:spTree>
    <p:extLst>
      <p:ext uri="{BB962C8B-B14F-4D97-AF65-F5344CB8AC3E}">
        <p14:creationId xmlns:p14="http://schemas.microsoft.com/office/powerpoint/2010/main" val="3505185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8E4D-86D5-9589-3076-9C3B9C6FAF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7FF3983-AD97-0977-235D-C07C4469D9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5C50A83-88A7-8FE4-E87B-CC83FDDAFE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8EB8B4-D1E9-1AA1-8CD0-8368FB9E56D5}"/>
              </a:ext>
            </a:extLst>
          </p:cNvPr>
          <p:cNvSpPr>
            <a:spLocks noGrp="1"/>
          </p:cNvSpPr>
          <p:nvPr>
            <p:ph type="dt" sz="half" idx="10"/>
          </p:nvPr>
        </p:nvSpPr>
        <p:spPr/>
        <p:txBody>
          <a:bodyPr/>
          <a:lstStyle/>
          <a:p>
            <a:fld id="{91BFC66E-C071-4825-8997-93BB4D99EA8D}" type="datetimeFigureOut">
              <a:rPr lang="en-IN" smtClean="0"/>
              <a:t>04-07-2023</a:t>
            </a:fld>
            <a:endParaRPr lang="en-IN"/>
          </a:p>
        </p:txBody>
      </p:sp>
      <p:sp>
        <p:nvSpPr>
          <p:cNvPr id="6" name="Footer Placeholder 5">
            <a:extLst>
              <a:ext uri="{FF2B5EF4-FFF2-40B4-BE49-F238E27FC236}">
                <a16:creationId xmlns:a16="http://schemas.microsoft.com/office/drawing/2014/main" id="{7B8A526C-907E-3961-5DF5-955FA13569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9F1374-214E-EB68-F671-29EEF4573953}"/>
              </a:ext>
            </a:extLst>
          </p:cNvPr>
          <p:cNvSpPr>
            <a:spLocks noGrp="1"/>
          </p:cNvSpPr>
          <p:nvPr>
            <p:ph type="sldNum" sz="quarter" idx="12"/>
          </p:nvPr>
        </p:nvSpPr>
        <p:spPr/>
        <p:txBody>
          <a:bodyPr/>
          <a:lstStyle/>
          <a:p>
            <a:fld id="{267517E7-D161-4EB0-819C-629570952E3B}" type="slidenum">
              <a:rPr lang="en-IN" smtClean="0"/>
              <a:t>‹#›</a:t>
            </a:fld>
            <a:endParaRPr lang="en-IN"/>
          </a:p>
        </p:txBody>
      </p:sp>
    </p:spTree>
    <p:extLst>
      <p:ext uri="{BB962C8B-B14F-4D97-AF65-F5344CB8AC3E}">
        <p14:creationId xmlns:p14="http://schemas.microsoft.com/office/powerpoint/2010/main" val="49886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11776D-6DBE-80E1-3071-3DC9FD88DF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DE155F-F6CA-0F47-CC36-278993D500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DE046D-362F-9FB7-F234-03579D0CF2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BFC66E-C071-4825-8997-93BB4D99EA8D}" type="datetimeFigureOut">
              <a:rPr lang="en-IN" smtClean="0"/>
              <a:t>04-07-2023</a:t>
            </a:fld>
            <a:endParaRPr lang="en-IN"/>
          </a:p>
        </p:txBody>
      </p:sp>
      <p:sp>
        <p:nvSpPr>
          <p:cNvPr id="5" name="Footer Placeholder 4">
            <a:extLst>
              <a:ext uri="{FF2B5EF4-FFF2-40B4-BE49-F238E27FC236}">
                <a16:creationId xmlns:a16="http://schemas.microsoft.com/office/drawing/2014/main" id="{BE1386C9-CEA1-BE61-8708-FADD3CF1E6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9552AD4-F44C-90F6-E989-CDD6553ED3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7517E7-D161-4EB0-819C-629570952E3B}" type="slidenum">
              <a:rPr lang="en-IN" smtClean="0"/>
              <a:t>‹#›</a:t>
            </a:fld>
            <a:endParaRPr lang="en-IN"/>
          </a:p>
        </p:txBody>
      </p:sp>
    </p:spTree>
    <p:extLst>
      <p:ext uri="{BB962C8B-B14F-4D97-AF65-F5344CB8AC3E}">
        <p14:creationId xmlns:p14="http://schemas.microsoft.com/office/powerpoint/2010/main" val="2365641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C8A7C4-C0B8-FD15-0640-1855C223DA55}"/>
              </a:ext>
            </a:extLst>
          </p:cNvPr>
          <p:cNvSpPr>
            <a:spLocks noGrp="1"/>
          </p:cNvSpPr>
          <p:nvPr>
            <p:ph type="title"/>
          </p:nvPr>
        </p:nvSpPr>
        <p:spPr/>
        <p:txBody>
          <a:bodyPr/>
          <a:lstStyle/>
          <a:p>
            <a:r>
              <a:rPr lang="en-US" dirty="0"/>
              <a:t>Agenda</a:t>
            </a:r>
            <a:endParaRPr lang="en-IN" dirty="0"/>
          </a:p>
        </p:txBody>
      </p:sp>
      <p:sp>
        <p:nvSpPr>
          <p:cNvPr id="5" name="Content Placeholder 4">
            <a:extLst>
              <a:ext uri="{FF2B5EF4-FFF2-40B4-BE49-F238E27FC236}">
                <a16:creationId xmlns:a16="http://schemas.microsoft.com/office/drawing/2014/main" id="{8099994B-2CAA-2D7F-F74C-8670CEE68113}"/>
              </a:ext>
            </a:extLst>
          </p:cNvPr>
          <p:cNvSpPr>
            <a:spLocks noGrp="1"/>
          </p:cNvSpPr>
          <p:nvPr>
            <p:ph idx="1"/>
          </p:nvPr>
        </p:nvSpPr>
        <p:spPr>
          <a:xfrm>
            <a:off x="838200" y="1825625"/>
            <a:ext cx="3858087" cy="4351338"/>
          </a:xfrm>
        </p:spPr>
        <p:txBody>
          <a:bodyPr>
            <a:normAutofit fontScale="70000" lnSpcReduction="20000"/>
          </a:bodyPr>
          <a:lstStyle/>
          <a:p>
            <a:r>
              <a:rPr lang="en-US" dirty="0"/>
              <a:t>Pre</a:t>
            </a:r>
          </a:p>
          <a:p>
            <a:pPr lvl="1"/>
            <a:r>
              <a:rPr lang="en-US" dirty="0"/>
              <a:t>Layered Architecture</a:t>
            </a:r>
          </a:p>
          <a:p>
            <a:pPr lvl="2"/>
            <a:r>
              <a:rPr lang="en-US" dirty="0"/>
              <a:t>Static &amp; Dynamic Exe</a:t>
            </a:r>
          </a:p>
          <a:p>
            <a:pPr lvl="2"/>
            <a:r>
              <a:rPr lang="en-US" dirty="0"/>
              <a:t>Distributed Computing</a:t>
            </a:r>
          </a:p>
          <a:p>
            <a:pPr lvl="2"/>
            <a:r>
              <a:rPr lang="en-US" dirty="0"/>
              <a:t>Cloud Computing</a:t>
            </a:r>
          </a:p>
          <a:p>
            <a:r>
              <a:rPr lang="en-US" dirty="0"/>
              <a:t>Intro to .NET Framework</a:t>
            </a:r>
          </a:p>
          <a:p>
            <a:pPr lvl="1"/>
            <a:r>
              <a:rPr lang="en-US" dirty="0"/>
              <a:t>CLR</a:t>
            </a:r>
          </a:p>
          <a:p>
            <a:pPr lvl="1"/>
            <a:r>
              <a:rPr lang="en-US" dirty="0"/>
              <a:t>BCL</a:t>
            </a:r>
          </a:p>
          <a:p>
            <a:r>
              <a:rPr lang="en-US" dirty="0"/>
              <a:t>Intro to CSharp</a:t>
            </a:r>
          </a:p>
          <a:p>
            <a:pPr lvl="1"/>
            <a:r>
              <a:rPr lang="en-US" dirty="0"/>
              <a:t>Intro VS 2022 </a:t>
            </a:r>
          </a:p>
          <a:p>
            <a:pPr lvl="2"/>
            <a:r>
              <a:rPr lang="en-US" dirty="0"/>
              <a:t>Project Structure</a:t>
            </a:r>
          </a:p>
          <a:p>
            <a:pPr lvl="1"/>
            <a:r>
              <a:rPr lang="en-US" dirty="0"/>
              <a:t>Programming Construct</a:t>
            </a:r>
          </a:p>
          <a:p>
            <a:pPr lvl="2"/>
            <a:r>
              <a:rPr lang="en-US" dirty="0"/>
              <a:t>Sequence</a:t>
            </a:r>
          </a:p>
          <a:p>
            <a:pPr lvl="3"/>
            <a:r>
              <a:rPr lang="en-US" dirty="0"/>
              <a:t>Datatypes </a:t>
            </a:r>
          </a:p>
          <a:p>
            <a:pPr lvl="2"/>
            <a:r>
              <a:rPr lang="en-US" dirty="0"/>
              <a:t>Selection</a:t>
            </a:r>
          </a:p>
          <a:p>
            <a:pPr lvl="3"/>
            <a:r>
              <a:rPr lang="en-US" dirty="0"/>
              <a:t>If, Switch</a:t>
            </a:r>
          </a:p>
          <a:p>
            <a:pPr lvl="2"/>
            <a:r>
              <a:rPr lang="en-US" dirty="0"/>
              <a:t>Iteration</a:t>
            </a:r>
          </a:p>
          <a:p>
            <a:pPr lvl="3"/>
            <a:r>
              <a:rPr lang="en-US" dirty="0"/>
              <a:t>For While ….</a:t>
            </a:r>
          </a:p>
          <a:p>
            <a:endParaRPr lang="en-IN" dirty="0"/>
          </a:p>
        </p:txBody>
      </p:sp>
      <p:sp>
        <p:nvSpPr>
          <p:cNvPr id="6" name="Content Placeholder 4">
            <a:extLst>
              <a:ext uri="{FF2B5EF4-FFF2-40B4-BE49-F238E27FC236}">
                <a16:creationId xmlns:a16="http://schemas.microsoft.com/office/drawing/2014/main" id="{03E40BD6-E32F-6F38-0FBA-9977C3AD28E7}"/>
              </a:ext>
            </a:extLst>
          </p:cNvPr>
          <p:cNvSpPr txBox="1">
            <a:spLocks/>
          </p:cNvSpPr>
          <p:nvPr/>
        </p:nvSpPr>
        <p:spPr>
          <a:xfrm>
            <a:off x="4824274" y="1825625"/>
            <a:ext cx="543831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Intro to CSharp…</a:t>
            </a:r>
          </a:p>
          <a:p>
            <a:pPr lvl="1"/>
            <a:r>
              <a:rPr lang="en-US" dirty="0"/>
              <a:t>OOPS</a:t>
            </a:r>
          </a:p>
          <a:p>
            <a:pPr lvl="1"/>
            <a:r>
              <a:rPr lang="en-US" dirty="0"/>
              <a:t>CSharp Language Features</a:t>
            </a:r>
          </a:p>
          <a:p>
            <a:pPr lvl="2"/>
            <a:r>
              <a:rPr lang="en-US" dirty="0"/>
              <a:t>Version wise</a:t>
            </a:r>
          </a:p>
          <a:p>
            <a:pPr lvl="3"/>
            <a:endParaRPr lang="en-US" dirty="0"/>
          </a:p>
        </p:txBody>
      </p:sp>
    </p:spTree>
    <p:extLst>
      <p:ext uri="{BB962C8B-B14F-4D97-AF65-F5344CB8AC3E}">
        <p14:creationId xmlns:p14="http://schemas.microsoft.com/office/powerpoint/2010/main" val="1698531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8461B-2B9B-7179-E183-90480784A57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7D0E232-A682-1551-DF20-77263D62D91D}"/>
              </a:ext>
            </a:extLst>
          </p:cNvPr>
          <p:cNvSpPr>
            <a:spLocks noGrp="1"/>
          </p:cNvSpPr>
          <p:nvPr>
            <p:ph idx="1"/>
          </p:nvPr>
        </p:nvSpPr>
        <p:spPr/>
        <p:txBody>
          <a:bodyPr/>
          <a:lstStyle/>
          <a:p>
            <a:r>
              <a:rPr lang="en-US" dirty="0" err="1"/>
              <a:t>Stdio.h</a:t>
            </a:r>
            <a:r>
              <a:rPr lang="en-US" dirty="0"/>
              <a:t>=&gt;stdio.lib</a:t>
            </a:r>
          </a:p>
          <a:p>
            <a:endParaRPr lang="en-US" dirty="0"/>
          </a:p>
          <a:p>
            <a:r>
              <a:rPr lang="en-US" dirty="0"/>
              <a:t>API =?</a:t>
            </a:r>
            <a:endParaRPr lang="en-IN" dirty="0"/>
          </a:p>
        </p:txBody>
      </p:sp>
    </p:spTree>
    <p:extLst>
      <p:ext uri="{BB962C8B-B14F-4D97-AF65-F5344CB8AC3E}">
        <p14:creationId xmlns:p14="http://schemas.microsoft.com/office/powerpoint/2010/main" val="90812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0E735-C3CA-D37B-2E41-237D9985D16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472E7D9-EF3F-A4B8-B8AB-50399A3A6DAE}"/>
              </a:ext>
            </a:extLst>
          </p:cNvPr>
          <p:cNvSpPr>
            <a:spLocks noGrp="1"/>
          </p:cNvSpPr>
          <p:nvPr>
            <p:ph idx="1"/>
          </p:nvPr>
        </p:nvSpPr>
        <p:spPr/>
        <p:txBody>
          <a:bodyPr/>
          <a:lstStyle/>
          <a:p>
            <a:r>
              <a:rPr lang="en-US" dirty="0"/>
              <a:t>Lib</a:t>
            </a:r>
          </a:p>
          <a:p>
            <a:pPr lvl="1"/>
            <a:r>
              <a:rPr lang="en-US" dirty="0"/>
              <a:t>Static</a:t>
            </a:r>
          </a:p>
          <a:p>
            <a:pPr lvl="1"/>
            <a:r>
              <a:rPr lang="en-US" dirty="0"/>
              <a:t>Dynamic</a:t>
            </a:r>
            <a:endParaRPr lang="en-IN" dirty="0"/>
          </a:p>
        </p:txBody>
      </p:sp>
    </p:spTree>
    <p:extLst>
      <p:ext uri="{BB962C8B-B14F-4D97-AF65-F5344CB8AC3E}">
        <p14:creationId xmlns:p14="http://schemas.microsoft.com/office/powerpoint/2010/main" val="421455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F559613-A022-A4A7-A033-EA51D25F7C5F}"/>
              </a:ext>
            </a:extLst>
          </p:cNvPr>
          <p:cNvSpPr/>
          <p:nvPr/>
        </p:nvSpPr>
        <p:spPr>
          <a:xfrm>
            <a:off x="-31811" y="1136016"/>
            <a:ext cx="9463596" cy="197851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FD6FC97-5428-E35F-C7E6-33861247BFC0}"/>
              </a:ext>
            </a:extLst>
          </p:cNvPr>
          <p:cNvSpPr>
            <a:spLocks noGrp="1"/>
          </p:cNvSpPr>
          <p:nvPr>
            <p:ph type="title"/>
          </p:nvPr>
        </p:nvSpPr>
        <p:spPr>
          <a:xfrm>
            <a:off x="179771" y="72132"/>
            <a:ext cx="10515600" cy="975434"/>
          </a:xfrm>
        </p:spPr>
        <p:txBody>
          <a:bodyPr/>
          <a:lstStyle/>
          <a:p>
            <a:r>
              <a:rPr lang="en-US" dirty="0"/>
              <a:t>Complier</a:t>
            </a:r>
            <a:endParaRPr lang="en-IN" dirty="0"/>
          </a:p>
        </p:txBody>
      </p:sp>
      <p:sp>
        <p:nvSpPr>
          <p:cNvPr id="4" name="Rectangle 3">
            <a:extLst>
              <a:ext uri="{FF2B5EF4-FFF2-40B4-BE49-F238E27FC236}">
                <a16:creationId xmlns:a16="http://schemas.microsoft.com/office/drawing/2014/main" id="{DA703750-EB2F-CDB7-6D97-AF97459D56C9}"/>
              </a:ext>
            </a:extLst>
          </p:cNvPr>
          <p:cNvSpPr/>
          <p:nvPr/>
        </p:nvSpPr>
        <p:spPr>
          <a:xfrm>
            <a:off x="314417" y="1315789"/>
            <a:ext cx="3764133" cy="665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Step 1: Check for Syntax &amp; Semantics </a:t>
            </a:r>
            <a:endParaRPr lang="en-IN" dirty="0"/>
          </a:p>
        </p:txBody>
      </p:sp>
      <p:sp>
        <p:nvSpPr>
          <p:cNvPr id="5" name="Arrow: Right 4">
            <a:extLst>
              <a:ext uri="{FF2B5EF4-FFF2-40B4-BE49-F238E27FC236}">
                <a16:creationId xmlns:a16="http://schemas.microsoft.com/office/drawing/2014/main" id="{D412B0A5-9F27-27DD-C276-9F93C333F21E}"/>
              </a:ext>
            </a:extLst>
          </p:cNvPr>
          <p:cNvSpPr/>
          <p:nvPr/>
        </p:nvSpPr>
        <p:spPr>
          <a:xfrm>
            <a:off x="5099483" y="1404565"/>
            <a:ext cx="2530135" cy="488271"/>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App Logic(Your Code)</a:t>
            </a:r>
            <a:endParaRPr lang="en-IN" dirty="0"/>
          </a:p>
        </p:txBody>
      </p:sp>
      <p:sp>
        <p:nvSpPr>
          <p:cNvPr id="6" name="Oval 5">
            <a:extLst>
              <a:ext uri="{FF2B5EF4-FFF2-40B4-BE49-F238E27FC236}">
                <a16:creationId xmlns:a16="http://schemas.microsoft.com/office/drawing/2014/main" id="{1C74DC38-6182-C017-537A-63C2FD264781}"/>
              </a:ext>
            </a:extLst>
          </p:cNvPr>
          <p:cNvSpPr/>
          <p:nvPr/>
        </p:nvSpPr>
        <p:spPr>
          <a:xfrm>
            <a:off x="7638497" y="1565980"/>
            <a:ext cx="1322773" cy="1118587"/>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.OBJ</a:t>
            </a:r>
            <a:endParaRPr lang="en-IN" dirty="0"/>
          </a:p>
        </p:txBody>
      </p:sp>
      <p:sp>
        <p:nvSpPr>
          <p:cNvPr id="7" name="Rectangle 6">
            <a:extLst>
              <a:ext uri="{FF2B5EF4-FFF2-40B4-BE49-F238E27FC236}">
                <a16:creationId xmlns:a16="http://schemas.microsoft.com/office/drawing/2014/main" id="{45FE84D1-3ED9-AB41-DBF9-751370FA2F47}"/>
              </a:ext>
            </a:extLst>
          </p:cNvPr>
          <p:cNvSpPr/>
          <p:nvPr/>
        </p:nvSpPr>
        <p:spPr>
          <a:xfrm>
            <a:off x="314416" y="2245725"/>
            <a:ext cx="3764133" cy="665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Step 2: Linking(</a:t>
            </a:r>
            <a:r>
              <a:rPr lang="en-US" dirty="0">
                <a:solidFill>
                  <a:srgbClr val="FFFF00"/>
                </a:solidFill>
              </a:rPr>
              <a:t>Embedded - </a:t>
            </a:r>
            <a:r>
              <a:rPr lang="en-US" dirty="0"/>
              <a:t>)</a:t>
            </a:r>
            <a:endParaRPr lang="en-IN" dirty="0"/>
          </a:p>
        </p:txBody>
      </p:sp>
      <p:sp>
        <p:nvSpPr>
          <p:cNvPr id="8" name="Rectangle 7">
            <a:extLst>
              <a:ext uri="{FF2B5EF4-FFF2-40B4-BE49-F238E27FC236}">
                <a16:creationId xmlns:a16="http://schemas.microsoft.com/office/drawing/2014/main" id="{2848F5F0-D323-B6BD-8BDA-C76A515FDF46}"/>
              </a:ext>
            </a:extLst>
          </p:cNvPr>
          <p:cNvSpPr/>
          <p:nvPr/>
        </p:nvSpPr>
        <p:spPr>
          <a:xfrm>
            <a:off x="3284738" y="-50526"/>
            <a:ext cx="2876365" cy="852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Program </a:t>
            </a:r>
            <a:endParaRPr lang="en-IN" sz="1200" dirty="0"/>
          </a:p>
        </p:txBody>
      </p:sp>
      <p:sp>
        <p:nvSpPr>
          <p:cNvPr id="9" name="Rectangle 8">
            <a:extLst>
              <a:ext uri="{FF2B5EF4-FFF2-40B4-BE49-F238E27FC236}">
                <a16:creationId xmlns:a16="http://schemas.microsoft.com/office/drawing/2014/main" id="{2EAE10C4-8785-4517-D4C9-33C8E6184BD7}"/>
              </a:ext>
            </a:extLst>
          </p:cNvPr>
          <p:cNvSpPr/>
          <p:nvPr/>
        </p:nvSpPr>
        <p:spPr>
          <a:xfrm>
            <a:off x="4428452" y="31788"/>
            <a:ext cx="1500375" cy="29130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APP Logic</a:t>
            </a:r>
            <a:endParaRPr lang="en-IN" sz="1200" dirty="0"/>
          </a:p>
        </p:txBody>
      </p:sp>
      <p:sp>
        <p:nvSpPr>
          <p:cNvPr id="10" name="Rectangle 9">
            <a:extLst>
              <a:ext uri="{FF2B5EF4-FFF2-40B4-BE49-F238E27FC236}">
                <a16:creationId xmlns:a16="http://schemas.microsoft.com/office/drawing/2014/main" id="{E6D7B208-BB6F-C7D5-8742-86A6142446CD}"/>
              </a:ext>
            </a:extLst>
          </p:cNvPr>
          <p:cNvSpPr/>
          <p:nvPr/>
        </p:nvSpPr>
        <p:spPr>
          <a:xfrm>
            <a:off x="4492103" y="441889"/>
            <a:ext cx="1500375" cy="29130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APP Infra Logic</a:t>
            </a:r>
            <a:endParaRPr lang="en-IN" sz="1200" dirty="0"/>
          </a:p>
        </p:txBody>
      </p:sp>
      <p:sp>
        <p:nvSpPr>
          <p:cNvPr id="11" name="Rectangle 10">
            <a:extLst>
              <a:ext uri="{FF2B5EF4-FFF2-40B4-BE49-F238E27FC236}">
                <a16:creationId xmlns:a16="http://schemas.microsoft.com/office/drawing/2014/main" id="{81530170-51CB-51B4-CCDF-8EAF6884E660}"/>
              </a:ext>
            </a:extLst>
          </p:cNvPr>
          <p:cNvSpPr/>
          <p:nvPr/>
        </p:nvSpPr>
        <p:spPr>
          <a:xfrm>
            <a:off x="4460292" y="1386811"/>
            <a:ext cx="319596" cy="5859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endParaRPr lang="en-IN" dirty="0"/>
          </a:p>
        </p:txBody>
      </p:sp>
      <p:sp>
        <p:nvSpPr>
          <p:cNvPr id="12" name="Rectangle 11">
            <a:extLst>
              <a:ext uri="{FF2B5EF4-FFF2-40B4-BE49-F238E27FC236}">
                <a16:creationId xmlns:a16="http://schemas.microsoft.com/office/drawing/2014/main" id="{D100663C-9275-02AB-C3BF-D25D5582585C}"/>
              </a:ext>
            </a:extLst>
          </p:cNvPr>
          <p:cNvSpPr/>
          <p:nvPr/>
        </p:nvSpPr>
        <p:spPr>
          <a:xfrm>
            <a:off x="4341921" y="2245725"/>
            <a:ext cx="621437" cy="665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a:t>
            </a:r>
            <a:endParaRPr lang="en-IN" dirty="0"/>
          </a:p>
        </p:txBody>
      </p:sp>
      <p:sp>
        <p:nvSpPr>
          <p:cNvPr id="13" name="Arrow: Right 12">
            <a:extLst>
              <a:ext uri="{FF2B5EF4-FFF2-40B4-BE49-F238E27FC236}">
                <a16:creationId xmlns:a16="http://schemas.microsoft.com/office/drawing/2014/main" id="{2F7DF783-8BDD-672A-5541-07D81FCDE880}"/>
              </a:ext>
            </a:extLst>
          </p:cNvPr>
          <p:cNvSpPr/>
          <p:nvPr/>
        </p:nvSpPr>
        <p:spPr>
          <a:xfrm>
            <a:off x="5099483" y="2295661"/>
            <a:ext cx="2530135" cy="5659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Updates Code</a:t>
            </a:r>
            <a:endParaRPr lang="en-IN" dirty="0"/>
          </a:p>
        </p:txBody>
      </p:sp>
      <p:sp>
        <p:nvSpPr>
          <p:cNvPr id="14" name="Rectangle 13">
            <a:extLst>
              <a:ext uri="{FF2B5EF4-FFF2-40B4-BE49-F238E27FC236}">
                <a16:creationId xmlns:a16="http://schemas.microsoft.com/office/drawing/2014/main" id="{4AC07868-E653-B026-050D-9BFAC255DAC8}"/>
              </a:ext>
            </a:extLst>
          </p:cNvPr>
          <p:cNvSpPr/>
          <p:nvPr/>
        </p:nvSpPr>
        <p:spPr>
          <a:xfrm>
            <a:off x="9431785" y="594804"/>
            <a:ext cx="2580444" cy="852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Step 3: System Call Mapping( OS Spec Binding)</a:t>
            </a:r>
            <a:endParaRPr lang="en-IN" dirty="0"/>
          </a:p>
        </p:txBody>
      </p:sp>
      <p:sp>
        <p:nvSpPr>
          <p:cNvPr id="21" name="Arrow: Right 20">
            <a:extLst>
              <a:ext uri="{FF2B5EF4-FFF2-40B4-BE49-F238E27FC236}">
                <a16:creationId xmlns:a16="http://schemas.microsoft.com/office/drawing/2014/main" id="{A7426DD7-2B69-DA06-00A0-5660721DF798}"/>
              </a:ext>
            </a:extLst>
          </p:cNvPr>
          <p:cNvSpPr/>
          <p:nvPr/>
        </p:nvSpPr>
        <p:spPr>
          <a:xfrm>
            <a:off x="9578267" y="1704185"/>
            <a:ext cx="1723007" cy="5659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 Code</a:t>
            </a:r>
            <a:endParaRPr lang="en-IN" dirty="0"/>
          </a:p>
        </p:txBody>
      </p:sp>
      <p:sp>
        <p:nvSpPr>
          <p:cNvPr id="22" name="Oval 21">
            <a:extLst>
              <a:ext uri="{FF2B5EF4-FFF2-40B4-BE49-F238E27FC236}">
                <a16:creationId xmlns:a16="http://schemas.microsoft.com/office/drawing/2014/main" id="{C2BF3735-4D45-0955-BF98-F9535EC31805}"/>
              </a:ext>
            </a:extLst>
          </p:cNvPr>
          <p:cNvSpPr/>
          <p:nvPr/>
        </p:nvSpPr>
        <p:spPr>
          <a:xfrm>
            <a:off x="10107968" y="2192460"/>
            <a:ext cx="1825104" cy="922074"/>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.EXE(Static)</a:t>
            </a:r>
            <a:endParaRPr lang="en-IN" dirty="0"/>
          </a:p>
        </p:txBody>
      </p:sp>
      <p:pic>
        <p:nvPicPr>
          <p:cNvPr id="3" name="Audio 2">
            <a:hlinkClick r:id="" action="ppaction://media"/>
            <a:extLst>
              <a:ext uri="{FF2B5EF4-FFF2-40B4-BE49-F238E27FC236}">
                <a16:creationId xmlns:a16="http://schemas.microsoft.com/office/drawing/2014/main" id="{DCDF0EC9-814E-2046-2B4B-02139B1D82D2}"/>
              </a:ext>
            </a:extLst>
          </p:cNvPr>
          <p:cNvPicPr>
            <a:picLocks noChangeAspect="1"/>
          </p:cNvPicPr>
          <p:nvPr>
            <a:audioFile r:link="rId2"/>
            <p:extLst>
              <p:ext uri="{DAA4B4D4-6D71-4841-9C94-3DE7FCFB9230}">
                <p14:media xmlns:p14="http://schemas.microsoft.com/office/powerpoint/2010/main" r:embed="rId1"/>
              </p:ext>
            </p:extLst>
          </p:nvPr>
        </p:nvPicPr>
        <p:blipFill>
          <a:blip r:embed="rId4"/>
          <a:srcRect l="-262704" t="-125896" r="-262704" b="-125896"/>
          <a:stretch>
            <a:fillRect/>
          </a:stretch>
        </p:blipFill>
        <p:spPr>
          <a:xfrm>
            <a:off x="9144000" y="5143500"/>
            <a:ext cx="3048000" cy="1714500"/>
          </a:xfrm>
          <a:prstGeom prst="rect">
            <a:avLst/>
          </a:prstGeom>
        </p:spPr>
      </p:pic>
    </p:spTree>
    <p:extLst>
      <p:ext uri="{BB962C8B-B14F-4D97-AF65-F5344CB8AC3E}">
        <p14:creationId xmlns:p14="http://schemas.microsoft.com/office/powerpoint/2010/main" val="426954177"/>
      </p:ext>
    </p:extLst>
  </p:cSld>
  <p:clrMapOvr>
    <a:masterClrMapping/>
  </p:clrMapOvr>
  <mc:AlternateContent xmlns:mc="http://schemas.openxmlformats.org/markup-compatibility/2006" xmlns:p14="http://schemas.microsoft.com/office/powerpoint/2010/main">
    <mc:Choice Requires="p14">
      <p:transition spd="med" p14:dur="700" advTm="2503">
        <p:fade/>
      </p:transition>
    </mc:Choice>
    <mc:Fallback xmlns="">
      <p:transition spd="med" advTm="250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B04AF-F1F3-99C7-A903-C54F96749D3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7F61A37-5B34-8FD4-38CD-8F3D116F1D1B}"/>
              </a:ext>
            </a:extLst>
          </p:cNvPr>
          <p:cNvSpPr>
            <a:spLocks noGrp="1"/>
          </p:cNvSpPr>
          <p:nvPr>
            <p:ph idx="1"/>
          </p:nvPr>
        </p:nvSpPr>
        <p:spPr/>
        <p:txBody>
          <a:bodyPr/>
          <a:lstStyle/>
          <a:p>
            <a:endParaRPr lang="en-IN"/>
          </a:p>
        </p:txBody>
      </p:sp>
      <p:sp>
        <p:nvSpPr>
          <p:cNvPr id="4" name="Rectangle 3">
            <a:extLst>
              <a:ext uri="{FF2B5EF4-FFF2-40B4-BE49-F238E27FC236}">
                <a16:creationId xmlns:a16="http://schemas.microsoft.com/office/drawing/2014/main" id="{3C8A0060-7A5A-EDE5-1FF9-B33B25E20583}"/>
              </a:ext>
            </a:extLst>
          </p:cNvPr>
          <p:cNvSpPr/>
          <p:nvPr/>
        </p:nvSpPr>
        <p:spPr>
          <a:xfrm>
            <a:off x="-31811" y="3544497"/>
            <a:ext cx="9463596" cy="1978517"/>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0E76E595-50BF-F0F9-D675-94990B2F2ECC}"/>
              </a:ext>
            </a:extLst>
          </p:cNvPr>
          <p:cNvSpPr/>
          <p:nvPr/>
        </p:nvSpPr>
        <p:spPr>
          <a:xfrm>
            <a:off x="314417" y="3724270"/>
            <a:ext cx="3764133" cy="665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Step 1: Check for Syntax &amp; Semantics </a:t>
            </a:r>
            <a:endParaRPr lang="en-IN" dirty="0"/>
          </a:p>
        </p:txBody>
      </p:sp>
      <p:sp>
        <p:nvSpPr>
          <p:cNvPr id="6" name="Arrow: Right 5">
            <a:extLst>
              <a:ext uri="{FF2B5EF4-FFF2-40B4-BE49-F238E27FC236}">
                <a16:creationId xmlns:a16="http://schemas.microsoft.com/office/drawing/2014/main" id="{CE0B08BC-EC8B-1615-44DB-104409D0B634}"/>
              </a:ext>
            </a:extLst>
          </p:cNvPr>
          <p:cNvSpPr/>
          <p:nvPr/>
        </p:nvSpPr>
        <p:spPr>
          <a:xfrm>
            <a:off x="5099483" y="3813046"/>
            <a:ext cx="2530135" cy="488271"/>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App Logic(Your Code)</a:t>
            </a:r>
            <a:endParaRPr lang="en-IN" dirty="0"/>
          </a:p>
        </p:txBody>
      </p:sp>
      <p:sp>
        <p:nvSpPr>
          <p:cNvPr id="7" name="Oval 6">
            <a:extLst>
              <a:ext uri="{FF2B5EF4-FFF2-40B4-BE49-F238E27FC236}">
                <a16:creationId xmlns:a16="http://schemas.microsoft.com/office/drawing/2014/main" id="{340CD080-8EF7-4D99-503F-85574AF37111}"/>
              </a:ext>
            </a:extLst>
          </p:cNvPr>
          <p:cNvSpPr/>
          <p:nvPr/>
        </p:nvSpPr>
        <p:spPr>
          <a:xfrm>
            <a:off x="7638497" y="3974461"/>
            <a:ext cx="1322773" cy="1118587"/>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.OBJ</a:t>
            </a:r>
            <a:endParaRPr lang="en-IN" dirty="0"/>
          </a:p>
        </p:txBody>
      </p:sp>
      <p:sp>
        <p:nvSpPr>
          <p:cNvPr id="8" name="Rectangle 7">
            <a:extLst>
              <a:ext uri="{FF2B5EF4-FFF2-40B4-BE49-F238E27FC236}">
                <a16:creationId xmlns:a16="http://schemas.microsoft.com/office/drawing/2014/main" id="{DCA70BE9-632F-6C3A-F109-A1F1AAAE9231}"/>
              </a:ext>
            </a:extLst>
          </p:cNvPr>
          <p:cNvSpPr/>
          <p:nvPr/>
        </p:nvSpPr>
        <p:spPr>
          <a:xfrm>
            <a:off x="314416" y="4654206"/>
            <a:ext cx="3764133" cy="665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Step 2: Linking(</a:t>
            </a:r>
            <a:r>
              <a:rPr lang="en-US" dirty="0">
                <a:solidFill>
                  <a:srgbClr val="FFFF00"/>
                </a:solidFill>
              </a:rPr>
              <a:t>Truly Linking- Holds Reference to DLL</a:t>
            </a:r>
            <a:r>
              <a:rPr lang="en-US" dirty="0"/>
              <a:t>)</a:t>
            </a:r>
            <a:endParaRPr lang="en-IN" dirty="0"/>
          </a:p>
        </p:txBody>
      </p:sp>
      <p:sp>
        <p:nvSpPr>
          <p:cNvPr id="9" name="Rectangle 8">
            <a:extLst>
              <a:ext uri="{FF2B5EF4-FFF2-40B4-BE49-F238E27FC236}">
                <a16:creationId xmlns:a16="http://schemas.microsoft.com/office/drawing/2014/main" id="{ADC0ED7D-7E21-5685-D9B1-270173B4902E}"/>
              </a:ext>
            </a:extLst>
          </p:cNvPr>
          <p:cNvSpPr/>
          <p:nvPr/>
        </p:nvSpPr>
        <p:spPr>
          <a:xfrm>
            <a:off x="4460292" y="3795292"/>
            <a:ext cx="319596" cy="5859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endParaRPr lang="en-IN" dirty="0"/>
          </a:p>
        </p:txBody>
      </p:sp>
      <p:sp>
        <p:nvSpPr>
          <p:cNvPr id="10" name="Rectangle 9">
            <a:extLst>
              <a:ext uri="{FF2B5EF4-FFF2-40B4-BE49-F238E27FC236}">
                <a16:creationId xmlns:a16="http://schemas.microsoft.com/office/drawing/2014/main" id="{6A589F07-BE90-2377-4275-EF088E180A01}"/>
              </a:ext>
            </a:extLst>
          </p:cNvPr>
          <p:cNvSpPr/>
          <p:nvPr/>
        </p:nvSpPr>
        <p:spPr>
          <a:xfrm>
            <a:off x="4341921" y="4654206"/>
            <a:ext cx="621437" cy="665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Ref</a:t>
            </a:r>
            <a:endParaRPr lang="en-IN" dirty="0"/>
          </a:p>
        </p:txBody>
      </p:sp>
      <p:sp>
        <p:nvSpPr>
          <p:cNvPr id="11" name="Arrow: Right 10">
            <a:extLst>
              <a:ext uri="{FF2B5EF4-FFF2-40B4-BE49-F238E27FC236}">
                <a16:creationId xmlns:a16="http://schemas.microsoft.com/office/drawing/2014/main" id="{33DA1A2E-6DAB-F0A5-38BD-80745CDA495C}"/>
              </a:ext>
            </a:extLst>
          </p:cNvPr>
          <p:cNvSpPr/>
          <p:nvPr/>
        </p:nvSpPr>
        <p:spPr>
          <a:xfrm>
            <a:off x="5099483" y="4704142"/>
            <a:ext cx="2530135" cy="5659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Update Reference</a:t>
            </a:r>
            <a:endParaRPr lang="en-IN" dirty="0"/>
          </a:p>
        </p:txBody>
      </p:sp>
      <p:sp>
        <p:nvSpPr>
          <p:cNvPr id="12" name="Arrow: Right 11">
            <a:extLst>
              <a:ext uri="{FF2B5EF4-FFF2-40B4-BE49-F238E27FC236}">
                <a16:creationId xmlns:a16="http://schemas.microsoft.com/office/drawing/2014/main" id="{6C606515-ABD2-A114-1D52-662988E69F7D}"/>
              </a:ext>
            </a:extLst>
          </p:cNvPr>
          <p:cNvSpPr/>
          <p:nvPr/>
        </p:nvSpPr>
        <p:spPr>
          <a:xfrm>
            <a:off x="9446581" y="4473711"/>
            <a:ext cx="1322773" cy="5659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MLC</a:t>
            </a:r>
            <a:endParaRPr lang="en-IN" dirty="0"/>
          </a:p>
        </p:txBody>
      </p:sp>
      <p:sp>
        <p:nvSpPr>
          <p:cNvPr id="13" name="Oval 12">
            <a:extLst>
              <a:ext uri="{FF2B5EF4-FFF2-40B4-BE49-F238E27FC236}">
                <a16:creationId xmlns:a16="http://schemas.microsoft.com/office/drawing/2014/main" id="{5E8AB1C9-C4EE-7D5E-E243-DD02D28AE686}"/>
              </a:ext>
            </a:extLst>
          </p:cNvPr>
          <p:cNvSpPr/>
          <p:nvPr/>
        </p:nvSpPr>
        <p:spPr>
          <a:xfrm>
            <a:off x="9695157" y="5153815"/>
            <a:ext cx="2058877" cy="56595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InvApp.EXE</a:t>
            </a:r>
            <a:endParaRPr lang="en-IN" dirty="0"/>
          </a:p>
        </p:txBody>
      </p:sp>
      <p:sp>
        <p:nvSpPr>
          <p:cNvPr id="14" name="Rectangle 13">
            <a:extLst>
              <a:ext uri="{FF2B5EF4-FFF2-40B4-BE49-F238E27FC236}">
                <a16:creationId xmlns:a16="http://schemas.microsoft.com/office/drawing/2014/main" id="{A9FC37E7-5928-2524-BB7E-A91547C73D77}"/>
              </a:ext>
            </a:extLst>
          </p:cNvPr>
          <p:cNvSpPr/>
          <p:nvPr/>
        </p:nvSpPr>
        <p:spPr>
          <a:xfrm>
            <a:off x="9730298" y="3367695"/>
            <a:ext cx="2580444" cy="852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Step 3: System Call Mapping( OS Spec Binding)</a:t>
            </a:r>
            <a:endParaRPr lang="en-IN" dirty="0"/>
          </a:p>
        </p:txBody>
      </p:sp>
      <p:sp>
        <p:nvSpPr>
          <p:cNvPr id="15" name="Oval 14">
            <a:extLst>
              <a:ext uri="{FF2B5EF4-FFF2-40B4-BE49-F238E27FC236}">
                <a16:creationId xmlns:a16="http://schemas.microsoft.com/office/drawing/2014/main" id="{1DAF3062-EE69-4722-86D3-B83FF07E4BA6}"/>
              </a:ext>
            </a:extLst>
          </p:cNvPr>
          <p:cNvSpPr/>
          <p:nvPr/>
        </p:nvSpPr>
        <p:spPr>
          <a:xfrm>
            <a:off x="9737327" y="5935926"/>
            <a:ext cx="2260107" cy="488199"/>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Invoice.DLL</a:t>
            </a:r>
            <a:endParaRPr lang="en-IN" dirty="0"/>
          </a:p>
        </p:txBody>
      </p:sp>
      <p:sp>
        <p:nvSpPr>
          <p:cNvPr id="16" name="Oval 15">
            <a:extLst>
              <a:ext uri="{FF2B5EF4-FFF2-40B4-BE49-F238E27FC236}">
                <a16:creationId xmlns:a16="http://schemas.microsoft.com/office/drawing/2014/main" id="{E59C3B26-02CA-1834-69A4-5BACE274D95E}"/>
              </a:ext>
            </a:extLst>
          </p:cNvPr>
          <p:cNvSpPr/>
          <p:nvPr/>
        </p:nvSpPr>
        <p:spPr>
          <a:xfrm>
            <a:off x="7420256" y="5921430"/>
            <a:ext cx="2260107" cy="488199"/>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Runtime</a:t>
            </a:r>
            <a:endParaRPr lang="en-IN" dirty="0"/>
          </a:p>
        </p:txBody>
      </p:sp>
      <p:pic>
        <p:nvPicPr>
          <p:cNvPr id="17" name="Audio 16">
            <a:hlinkClick r:id="" action="ppaction://media"/>
            <a:extLst>
              <a:ext uri="{FF2B5EF4-FFF2-40B4-BE49-F238E27FC236}">
                <a16:creationId xmlns:a16="http://schemas.microsoft.com/office/drawing/2014/main" id="{BC80D7E8-3E92-4C0C-8867-252EA03AACFA}"/>
              </a:ext>
            </a:extLst>
          </p:cNvPr>
          <p:cNvPicPr>
            <a:picLocks noChangeAspect="1"/>
          </p:cNvPicPr>
          <p:nvPr>
            <a:audioFile r:link="rId2"/>
            <p:extLst>
              <p:ext uri="{DAA4B4D4-6D71-4841-9C94-3DE7FCFB9230}">
                <p14:media xmlns:p14="http://schemas.microsoft.com/office/powerpoint/2010/main" r:embed="rId1"/>
              </p:ext>
            </p:extLst>
          </p:nvPr>
        </p:nvPicPr>
        <p:blipFill>
          <a:blip r:embed="rId4"/>
          <a:srcRect l="-262704" t="-125896" r="-262704" b="-125896"/>
          <a:stretch>
            <a:fillRect/>
          </a:stretch>
        </p:blipFill>
        <p:spPr>
          <a:xfrm>
            <a:off x="8706034" y="-42558"/>
            <a:ext cx="3048000" cy="1714500"/>
          </a:xfrm>
          <a:prstGeom prst="rect">
            <a:avLst/>
          </a:prstGeom>
        </p:spPr>
      </p:pic>
    </p:spTree>
    <p:extLst>
      <p:ext uri="{BB962C8B-B14F-4D97-AF65-F5344CB8AC3E}">
        <p14:creationId xmlns:p14="http://schemas.microsoft.com/office/powerpoint/2010/main" val="1605224771"/>
      </p:ext>
    </p:extLst>
  </p:cSld>
  <p:clrMapOvr>
    <a:masterClrMapping/>
  </p:clrMapOvr>
  <mc:AlternateContent xmlns:mc="http://schemas.openxmlformats.org/markup-compatibility/2006" xmlns:p14="http://schemas.microsoft.com/office/powerpoint/2010/main">
    <mc:Choice Requires="p14">
      <p:transition spd="slow" p14:dur="2000" advTm="8340"/>
    </mc:Choice>
    <mc:Fallback xmlns="">
      <p:transition spd="slow" advTm="8340"/>
    </mc:Fallback>
  </mc:AlternateContent>
  <p:timing>
    <p:tnLst>
      <p:par>
        <p:cTn id="1" dur="indefinite" restart="never" nodeType="tmRoot">
          <p:childTnLst>
            <p:audio isNarration="1">
              <p:cMediaNode vol="80000" showWhenStopped="0">
                <p:cTn id="2" fill="hold" display="0">
                  <p:stCondLst>
                    <p:cond delay="indefinite"/>
                  </p:stCondLst>
                  <p:endCondLst>
                    <p:cond evt="onStopAudio" delay="0">
                      <p:tgtEl>
                        <p:sldTgt/>
                      </p:tgtEl>
                    </p:cond>
                  </p:endCondLst>
                </p:cTn>
                <p:tgtEl>
                  <p:spTgt spid="17"/>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0596E-5885-47FF-E9FA-B83386372479}"/>
              </a:ext>
            </a:extLst>
          </p:cNvPr>
          <p:cNvSpPr>
            <a:spLocks noGrp="1"/>
          </p:cNvSpPr>
          <p:nvPr>
            <p:ph type="title"/>
          </p:nvPr>
        </p:nvSpPr>
        <p:spPr/>
        <p:txBody>
          <a:bodyPr/>
          <a:lstStyle/>
          <a:p>
            <a:r>
              <a:rPr lang="en-US" dirty="0" err="1"/>
              <a:t>.Net</a:t>
            </a:r>
            <a:r>
              <a:rPr lang="en-US" dirty="0"/>
              <a:t> Framework</a:t>
            </a:r>
            <a:endParaRPr lang="en-IN" dirty="0"/>
          </a:p>
        </p:txBody>
      </p:sp>
      <p:sp>
        <p:nvSpPr>
          <p:cNvPr id="3" name="Content Placeholder 2">
            <a:extLst>
              <a:ext uri="{FF2B5EF4-FFF2-40B4-BE49-F238E27FC236}">
                <a16:creationId xmlns:a16="http://schemas.microsoft.com/office/drawing/2014/main" id="{3ED0DBCB-F7AB-1C93-7F6F-0230EDE8F52C}"/>
              </a:ext>
            </a:extLst>
          </p:cNvPr>
          <p:cNvSpPr>
            <a:spLocks noGrp="1"/>
          </p:cNvSpPr>
          <p:nvPr>
            <p:ph idx="1"/>
          </p:nvPr>
        </p:nvSpPr>
        <p:spPr/>
        <p:txBody>
          <a:bodyPr/>
          <a:lstStyle/>
          <a:p>
            <a:r>
              <a:rPr lang="en-IN" dirty="0"/>
              <a:t>Framework</a:t>
            </a:r>
          </a:p>
          <a:p>
            <a:pPr lvl="1"/>
            <a:r>
              <a:rPr lang="en-IN" dirty="0"/>
              <a:t>Infra</a:t>
            </a:r>
          </a:p>
          <a:p>
            <a:r>
              <a:rPr lang="en-IN" dirty="0">
                <a:solidFill>
                  <a:srgbClr val="FF0000"/>
                </a:solidFill>
              </a:rPr>
              <a:t>Intra</a:t>
            </a:r>
            <a:r>
              <a:rPr lang="en-IN" dirty="0"/>
              <a:t>net and </a:t>
            </a:r>
            <a:r>
              <a:rPr lang="en-IN" dirty="0">
                <a:solidFill>
                  <a:srgbClr val="FF0000"/>
                </a:solidFill>
              </a:rPr>
              <a:t>Inter</a:t>
            </a:r>
            <a:r>
              <a:rPr lang="en-IN" dirty="0"/>
              <a:t>net framework</a:t>
            </a:r>
          </a:p>
          <a:p>
            <a:pPr lvl="1"/>
            <a:r>
              <a:rPr lang="en-IN" dirty="0">
                <a:solidFill>
                  <a:srgbClr val="FF0000"/>
                </a:solidFill>
              </a:rPr>
              <a:t>.</a:t>
            </a:r>
            <a:r>
              <a:rPr lang="en-IN" dirty="0"/>
              <a:t>NET Framework</a:t>
            </a:r>
          </a:p>
          <a:p>
            <a:endParaRPr lang="en-IN" dirty="0"/>
          </a:p>
        </p:txBody>
      </p:sp>
    </p:spTree>
    <p:extLst>
      <p:ext uri="{BB962C8B-B14F-4D97-AF65-F5344CB8AC3E}">
        <p14:creationId xmlns:p14="http://schemas.microsoft.com/office/powerpoint/2010/main" val="3375267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8A0A3-D4E2-39EC-A507-9931984BE36F}"/>
              </a:ext>
            </a:extLst>
          </p:cNvPr>
          <p:cNvSpPr>
            <a:spLocks noGrp="1"/>
          </p:cNvSpPr>
          <p:nvPr>
            <p:ph type="title"/>
          </p:nvPr>
        </p:nvSpPr>
        <p:spPr/>
        <p:txBody>
          <a:bodyPr/>
          <a:lstStyle/>
          <a:p>
            <a:endParaRPr lang="en-IN"/>
          </a:p>
        </p:txBody>
      </p:sp>
      <p:sp>
        <p:nvSpPr>
          <p:cNvPr id="5" name="Rectangle 4">
            <a:extLst>
              <a:ext uri="{FF2B5EF4-FFF2-40B4-BE49-F238E27FC236}">
                <a16:creationId xmlns:a16="http://schemas.microsoft.com/office/drawing/2014/main" id="{F68694E6-8597-8DA8-E9D7-D30F96185484}"/>
              </a:ext>
            </a:extLst>
          </p:cNvPr>
          <p:cNvSpPr/>
          <p:nvPr/>
        </p:nvSpPr>
        <p:spPr>
          <a:xfrm>
            <a:off x="1118586" y="3480047"/>
            <a:ext cx="3178205" cy="346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H/W</a:t>
            </a:r>
            <a:endParaRPr lang="en-IN" dirty="0"/>
          </a:p>
        </p:txBody>
      </p:sp>
      <p:sp>
        <p:nvSpPr>
          <p:cNvPr id="6" name="Rectangle 5">
            <a:extLst>
              <a:ext uri="{FF2B5EF4-FFF2-40B4-BE49-F238E27FC236}">
                <a16:creationId xmlns:a16="http://schemas.microsoft.com/office/drawing/2014/main" id="{52F7851D-8C0F-5B9C-3F7C-D077F9534017}"/>
              </a:ext>
            </a:extLst>
          </p:cNvPr>
          <p:cNvSpPr/>
          <p:nvPr/>
        </p:nvSpPr>
        <p:spPr>
          <a:xfrm>
            <a:off x="1118586" y="3081568"/>
            <a:ext cx="3178205" cy="346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endParaRPr lang="en-IN" dirty="0"/>
          </a:p>
        </p:txBody>
      </p:sp>
      <p:sp>
        <p:nvSpPr>
          <p:cNvPr id="7" name="Rectangle 6">
            <a:extLst>
              <a:ext uri="{FF2B5EF4-FFF2-40B4-BE49-F238E27FC236}">
                <a16:creationId xmlns:a16="http://schemas.microsoft.com/office/drawing/2014/main" id="{5F0FD509-243E-A5D9-6591-9E036CE3982A}"/>
              </a:ext>
            </a:extLst>
          </p:cNvPr>
          <p:cNvSpPr/>
          <p:nvPr/>
        </p:nvSpPr>
        <p:spPr>
          <a:xfrm>
            <a:off x="1118586" y="2223856"/>
            <a:ext cx="3178205" cy="346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t>
            </a:r>
            <a:endParaRPr lang="en-IN" dirty="0"/>
          </a:p>
        </p:txBody>
      </p:sp>
      <p:sp>
        <p:nvSpPr>
          <p:cNvPr id="8" name="Rectangle 7">
            <a:extLst>
              <a:ext uri="{FF2B5EF4-FFF2-40B4-BE49-F238E27FC236}">
                <a16:creationId xmlns:a16="http://schemas.microsoft.com/office/drawing/2014/main" id="{667507DC-5675-E0EC-0385-59C04EEAFAF2}"/>
              </a:ext>
            </a:extLst>
          </p:cNvPr>
          <p:cNvSpPr/>
          <p:nvPr/>
        </p:nvSpPr>
        <p:spPr>
          <a:xfrm>
            <a:off x="905522" y="2652712"/>
            <a:ext cx="3577701" cy="34623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.NET Framework</a:t>
            </a:r>
            <a:endParaRPr lang="en-IN" dirty="0"/>
          </a:p>
        </p:txBody>
      </p:sp>
    </p:spTree>
    <p:extLst>
      <p:ext uri="{BB962C8B-B14F-4D97-AF65-F5344CB8AC3E}">
        <p14:creationId xmlns:p14="http://schemas.microsoft.com/office/powerpoint/2010/main" val="3453910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905001" y="228601"/>
            <a:ext cx="8570913" cy="1298575"/>
          </a:xfrm>
        </p:spPr>
        <p:txBody>
          <a:bodyPr/>
          <a:lstStyle/>
          <a:p>
            <a:pPr eaLnBrk="1" hangingPunct="1"/>
            <a:r>
              <a:rPr lang="en-US" sz="3400"/>
              <a:t>.NET Frameworks and the</a:t>
            </a:r>
            <a:br>
              <a:rPr lang="en-US" sz="3400"/>
            </a:br>
            <a:r>
              <a:rPr lang="en-US" sz="3400"/>
              <a:t>Common Language Runtime</a:t>
            </a:r>
          </a:p>
        </p:txBody>
      </p:sp>
      <p:sp>
        <p:nvSpPr>
          <p:cNvPr id="48131" name="Rectangle 3"/>
          <p:cNvSpPr>
            <a:spLocks noChangeArrowheads="1"/>
          </p:cNvSpPr>
          <p:nvPr/>
        </p:nvSpPr>
        <p:spPr bwMode="auto">
          <a:xfrm rot="16200000" flipH="1">
            <a:off x="3291682" y="3612357"/>
            <a:ext cx="1295400" cy="2484437"/>
          </a:xfrm>
          <a:prstGeom prst="rect">
            <a:avLst/>
          </a:prstGeom>
          <a:gradFill rotWithShape="0">
            <a:gsLst>
              <a:gs pos="0">
                <a:srgbClr val="009999">
                  <a:gamma/>
                  <a:shade val="46275"/>
                  <a:invGamma/>
                </a:srgbClr>
              </a:gs>
              <a:gs pos="100000">
                <a:srgbClr val="009999"/>
              </a:gs>
            </a:gsLst>
            <a:lin ang="2700000" scaled="1"/>
          </a:gradFill>
          <a:ln w="50800">
            <a:solidFill>
              <a:srgbClr val="FFFF00"/>
            </a:solidFill>
            <a:miter lim="800000"/>
            <a:headEnd/>
            <a:tailEnd/>
          </a:ln>
          <a:effectLst>
            <a:prstShdw prst="shdw18" dist="17961" dir="13500000">
              <a:srgbClr val="FFFF00">
                <a:gamma/>
                <a:shade val="60000"/>
                <a:invGamma/>
              </a:srgbClr>
            </a:prstShdw>
          </a:effectLst>
        </p:spPr>
        <p:txBody>
          <a:bodyPr vert="eaVert" anchor="ctr"/>
          <a:lstStyle/>
          <a:p>
            <a:pPr algn="ctr" eaLnBrk="1" hangingPunct="1">
              <a:lnSpc>
                <a:spcPct val="90000"/>
              </a:lnSpc>
              <a:defRPr/>
            </a:pPr>
            <a:r>
              <a:rPr lang="en-US" sz="2500" b="1">
                <a:solidFill>
                  <a:srgbClr val="FDFBB3"/>
                </a:solidFill>
                <a:effectLst>
                  <a:outerShdw blurRad="38100" dist="38100" dir="2700000" algn="tl">
                    <a:srgbClr val="000000"/>
                  </a:outerShdw>
                </a:effectLst>
                <a:latin typeface="Arial Narrow" pitchFamily="34" charset="0"/>
              </a:rPr>
              <a:t>.NET </a:t>
            </a:r>
            <a:br>
              <a:rPr lang="en-US" sz="2500" b="1">
                <a:solidFill>
                  <a:srgbClr val="FDFBB3"/>
                </a:solidFill>
                <a:effectLst>
                  <a:outerShdw blurRad="38100" dist="38100" dir="2700000" algn="tl">
                    <a:srgbClr val="000000"/>
                  </a:outerShdw>
                </a:effectLst>
                <a:latin typeface="Arial Narrow" pitchFamily="34" charset="0"/>
              </a:rPr>
            </a:br>
            <a:r>
              <a:rPr lang="en-US" sz="2500" b="1">
                <a:solidFill>
                  <a:srgbClr val="FDFBB3"/>
                </a:solidFill>
                <a:effectLst>
                  <a:outerShdw blurRad="38100" dist="38100" dir="2700000" algn="tl">
                    <a:srgbClr val="000000"/>
                  </a:outerShdw>
                </a:effectLst>
                <a:latin typeface="Arial Narrow" pitchFamily="34" charset="0"/>
              </a:rPr>
              <a:t>Framework</a:t>
            </a:r>
          </a:p>
        </p:txBody>
      </p:sp>
      <p:sp>
        <p:nvSpPr>
          <p:cNvPr id="48132" name="Rectangle 4"/>
          <p:cNvSpPr>
            <a:spLocks noChangeArrowheads="1"/>
          </p:cNvSpPr>
          <p:nvPr/>
        </p:nvSpPr>
        <p:spPr bwMode="auto">
          <a:xfrm rot="16200000" flipH="1">
            <a:off x="3565526" y="4694238"/>
            <a:ext cx="777875" cy="2514600"/>
          </a:xfrm>
          <a:prstGeom prst="rect">
            <a:avLst/>
          </a:prstGeom>
          <a:gradFill rotWithShape="0">
            <a:gsLst>
              <a:gs pos="0">
                <a:srgbClr val="009999">
                  <a:gamma/>
                  <a:shade val="46275"/>
                  <a:invGamma/>
                </a:srgbClr>
              </a:gs>
              <a:gs pos="100000">
                <a:srgbClr val="009999"/>
              </a:gs>
            </a:gsLst>
            <a:lin ang="2700000" scaled="1"/>
          </a:gradFill>
          <a:ln w="19050">
            <a:noFill/>
            <a:miter lim="800000"/>
            <a:headEnd/>
            <a:tailEnd/>
          </a:ln>
          <a:effectLst>
            <a:prstShdw prst="shdw18" dist="17961" dir="13500000">
              <a:srgbClr val="009999">
                <a:gamma/>
                <a:shade val="60000"/>
                <a:invGamma/>
              </a:srgbClr>
            </a:prstShdw>
          </a:effectLst>
        </p:spPr>
        <p:txBody>
          <a:bodyPr vert="eaVert" anchor="ctr"/>
          <a:lstStyle/>
          <a:p>
            <a:pPr algn="ctr" eaLnBrk="1" hangingPunct="1">
              <a:lnSpc>
                <a:spcPct val="90000"/>
              </a:lnSpc>
              <a:defRPr/>
            </a:pPr>
            <a:r>
              <a:rPr lang="en-US" sz="2500" b="1">
                <a:solidFill>
                  <a:srgbClr val="FDFBB3"/>
                </a:solidFill>
                <a:effectLst>
                  <a:outerShdw blurRad="38100" dist="38100" dir="2700000" algn="tl">
                    <a:srgbClr val="000000"/>
                  </a:outerShdw>
                </a:effectLst>
                <a:latin typeface="Arial Narrow" pitchFamily="34" charset="0"/>
              </a:rPr>
              <a:t>Windows </a:t>
            </a:r>
            <a:br>
              <a:rPr lang="en-US" sz="2500" b="1">
                <a:solidFill>
                  <a:srgbClr val="FDFBB3"/>
                </a:solidFill>
                <a:effectLst>
                  <a:outerShdw blurRad="38100" dist="38100" dir="2700000" algn="tl">
                    <a:srgbClr val="000000"/>
                  </a:outerShdw>
                </a:effectLst>
                <a:latin typeface="Arial Narrow" pitchFamily="34" charset="0"/>
              </a:rPr>
            </a:br>
            <a:r>
              <a:rPr lang="en-US" sz="2500" b="1">
                <a:solidFill>
                  <a:srgbClr val="FDFBB3"/>
                </a:solidFill>
                <a:effectLst>
                  <a:outerShdw blurRad="38100" dist="38100" dir="2700000" algn="tl">
                    <a:srgbClr val="000000"/>
                  </a:outerShdw>
                </a:effectLst>
                <a:latin typeface="Arial Narrow" pitchFamily="34" charset="0"/>
              </a:rPr>
              <a:t>CE, ME, 2000, .NET</a:t>
            </a:r>
          </a:p>
        </p:txBody>
      </p:sp>
      <p:grpSp>
        <p:nvGrpSpPr>
          <p:cNvPr id="25605" name="Group 5"/>
          <p:cNvGrpSpPr>
            <a:grpSpLocks/>
          </p:cNvGrpSpPr>
          <p:nvPr/>
        </p:nvGrpSpPr>
        <p:grpSpPr bwMode="auto">
          <a:xfrm>
            <a:off x="2667000" y="1676400"/>
            <a:ext cx="7473950" cy="3810000"/>
            <a:chOff x="720" y="1056"/>
            <a:chExt cx="4708" cy="2400"/>
          </a:xfrm>
        </p:grpSpPr>
        <p:pic>
          <p:nvPicPr>
            <p:cNvPr id="25606" name="Picture 6"/>
            <p:cNvPicPr>
              <a:picLocks noChangeAspect="1" noChangeArrowheads="1"/>
            </p:cNvPicPr>
            <p:nvPr/>
          </p:nvPicPr>
          <p:blipFill>
            <a:blip r:embed="rId3"/>
            <a:srcRect/>
            <a:stretch>
              <a:fillRect/>
            </a:stretch>
          </p:blipFill>
          <p:spPr bwMode="auto">
            <a:xfrm>
              <a:off x="720" y="1056"/>
              <a:ext cx="4675" cy="2400"/>
            </a:xfrm>
            <a:prstGeom prst="rect">
              <a:avLst/>
            </a:prstGeom>
            <a:noFill/>
            <a:ln w="12700">
              <a:noFill/>
              <a:miter lim="800000"/>
              <a:headEnd type="none" w="sm" len="sm"/>
              <a:tailEnd type="none" w="sm" len="sm"/>
            </a:ln>
          </p:spPr>
        </p:pic>
        <p:grpSp>
          <p:nvGrpSpPr>
            <p:cNvPr id="25607" name="Group 7"/>
            <p:cNvGrpSpPr>
              <a:grpSpLocks/>
            </p:cNvGrpSpPr>
            <p:nvPr/>
          </p:nvGrpSpPr>
          <p:grpSpPr bwMode="auto">
            <a:xfrm>
              <a:off x="2448" y="1056"/>
              <a:ext cx="2980" cy="1847"/>
              <a:chOff x="2448" y="768"/>
              <a:chExt cx="2980" cy="1847"/>
            </a:xfrm>
          </p:grpSpPr>
          <p:sp>
            <p:nvSpPr>
              <p:cNvPr id="48136" name="Rectangle 8"/>
              <p:cNvSpPr>
                <a:spLocks noChangeArrowheads="1"/>
              </p:cNvSpPr>
              <p:nvPr/>
            </p:nvSpPr>
            <p:spPr bwMode="auto">
              <a:xfrm>
                <a:off x="2448" y="768"/>
                <a:ext cx="2980" cy="1847"/>
              </a:xfrm>
              <a:prstGeom prst="rect">
                <a:avLst/>
              </a:prstGeom>
              <a:gradFill rotWithShape="0">
                <a:gsLst>
                  <a:gs pos="0">
                    <a:schemeClr val="hlink">
                      <a:gamma/>
                      <a:shade val="46275"/>
                      <a:invGamma/>
                    </a:schemeClr>
                  </a:gs>
                  <a:gs pos="100000">
                    <a:schemeClr val="hlink"/>
                  </a:gs>
                </a:gsLst>
                <a:lin ang="5400000" scaled="1"/>
              </a:gradFill>
              <a:ln w="9525">
                <a:solidFill>
                  <a:schemeClr val="bg2"/>
                </a:solidFill>
                <a:miter lim="800000"/>
                <a:headEnd/>
                <a:tailEnd/>
              </a:ln>
              <a:effectLst>
                <a:prstShdw prst="shdw18" dist="17961" dir="13500000">
                  <a:schemeClr val="bg2">
                    <a:gamma/>
                    <a:shade val="60000"/>
                    <a:invGamma/>
                  </a:schemeClr>
                </a:prstShdw>
              </a:effectLst>
            </p:spPr>
            <p:txBody>
              <a:bodyPr wrap="none" anchor="ctr"/>
              <a:lstStyle/>
              <a:p>
                <a:pPr>
                  <a:defRPr/>
                </a:pPr>
                <a:endParaRPr lang="en-US"/>
              </a:p>
            </p:txBody>
          </p:sp>
          <p:sp>
            <p:nvSpPr>
              <p:cNvPr id="25609" name="Rectangle 9"/>
              <p:cNvSpPr>
                <a:spLocks noChangeArrowheads="1"/>
              </p:cNvSpPr>
              <p:nvPr/>
            </p:nvSpPr>
            <p:spPr bwMode="auto">
              <a:xfrm>
                <a:off x="2490" y="2100"/>
                <a:ext cx="2896" cy="43"/>
              </a:xfrm>
              <a:prstGeom prst="rect">
                <a:avLst/>
              </a:prstGeom>
              <a:solidFill>
                <a:schemeClr val="bg2"/>
              </a:solidFill>
              <a:ln w="9525">
                <a:solidFill>
                  <a:schemeClr val="bg2"/>
                </a:solidFill>
                <a:miter lim="800000"/>
                <a:headEnd/>
                <a:tailEnd/>
              </a:ln>
            </p:spPr>
            <p:txBody>
              <a:bodyPr wrap="none" anchor="ctr"/>
              <a:lstStyle/>
              <a:p>
                <a:endParaRPr lang="en-US"/>
              </a:p>
            </p:txBody>
          </p:sp>
          <p:sp>
            <p:nvSpPr>
              <p:cNvPr id="48138" name="Rectangle 10"/>
              <p:cNvSpPr>
                <a:spLocks noChangeArrowheads="1"/>
              </p:cNvSpPr>
              <p:nvPr/>
            </p:nvSpPr>
            <p:spPr bwMode="auto">
              <a:xfrm rot="16200000" flipH="1">
                <a:off x="3797" y="468"/>
                <a:ext cx="281" cy="2896"/>
              </a:xfrm>
              <a:prstGeom prst="rect">
                <a:avLst/>
              </a:prstGeom>
              <a:gradFill rotWithShape="0">
                <a:gsLst>
                  <a:gs pos="0">
                    <a:srgbClr val="009999">
                      <a:gamma/>
                      <a:shade val="46275"/>
                      <a:invGamma/>
                    </a:srgbClr>
                  </a:gs>
                  <a:gs pos="100000">
                    <a:srgbClr val="009999"/>
                  </a:gs>
                </a:gsLst>
                <a:lin ang="2700000" scaled="1"/>
              </a:gradFill>
              <a:ln w="19050">
                <a:noFill/>
                <a:miter lim="800000"/>
                <a:headEnd/>
                <a:tailEnd/>
              </a:ln>
              <a:effectLst>
                <a:prstShdw prst="shdw18" dist="17961" dir="13500000">
                  <a:srgbClr val="009999">
                    <a:gamma/>
                    <a:shade val="60000"/>
                    <a:invGamma/>
                  </a:srgbClr>
                </a:prstShdw>
              </a:effectLst>
            </p:spPr>
            <p:txBody>
              <a:bodyPr vert="eaVert" anchor="ctr"/>
              <a:lstStyle/>
              <a:p>
                <a:pPr algn="ctr" eaLnBrk="1" hangingPunct="1">
                  <a:lnSpc>
                    <a:spcPct val="90000"/>
                  </a:lnSpc>
                  <a:defRPr/>
                </a:pPr>
                <a:r>
                  <a:rPr lang="en-US" sz="2500" b="1">
                    <a:solidFill>
                      <a:srgbClr val="FDFBB3"/>
                    </a:solidFill>
                    <a:effectLst>
                      <a:outerShdw blurRad="38100" dist="38100" dir="2700000" algn="tl">
                        <a:srgbClr val="000000"/>
                      </a:outerShdw>
                    </a:effectLst>
                    <a:latin typeface="Arial Narrow" pitchFamily="34" charset="0"/>
                  </a:rPr>
                  <a:t>Base Classes</a:t>
                </a:r>
              </a:p>
            </p:txBody>
          </p:sp>
          <p:sp>
            <p:nvSpPr>
              <p:cNvPr id="48139" name="Rectangle 11"/>
              <p:cNvSpPr>
                <a:spLocks noChangeArrowheads="1"/>
              </p:cNvSpPr>
              <p:nvPr/>
            </p:nvSpPr>
            <p:spPr bwMode="auto">
              <a:xfrm rot="16200000" flipH="1">
                <a:off x="3802" y="138"/>
                <a:ext cx="271" cy="2896"/>
              </a:xfrm>
              <a:prstGeom prst="rect">
                <a:avLst/>
              </a:prstGeom>
              <a:gradFill rotWithShape="0">
                <a:gsLst>
                  <a:gs pos="0">
                    <a:srgbClr val="009999">
                      <a:gamma/>
                      <a:shade val="46275"/>
                      <a:invGamma/>
                    </a:srgbClr>
                  </a:gs>
                  <a:gs pos="100000">
                    <a:srgbClr val="009999"/>
                  </a:gs>
                </a:gsLst>
                <a:lin ang="2700000" scaled="1"/>
              </a:gradFill>
              <a:ln w="19050">
                <a:noFill/>
                <a:miter lim="800000"/>
                <a:headEnd/>
                <a:tailEnd/>
              </a:ln>
              <a:effectLst>
                <a:prstShdw prst="shdw18" dist="17961" dir="13500000">
                  <a:srgbClr val="009999">
                    <a:gamma/>
                    <a:shade val="60000"/>
                    <a:invGamma/>
                  </a:srgbClr>
                </a:prstShdw>
              </a:effectLst>
            </p:spPr>
            <p:txBody>
              <a:bodyPr vert="eaVert" anchor="ctr"/>
              <a:lstStyle/>
              <a:p>
                <a:pPr algn="ctr" eaLnBrk="1" hangingPunct="1">
                  <a:lnSpc>
                    <a:spcPct val="90000"/>
                  </a:lnSpc>
                  <a:defRPr/>
                </a:pPr>
                <a:r>
                  <a:rPr lang="en-US" sz="2500" b="1">
                    <a:solidFill>
                      <a:srgbClr val="FDFBB3"/>
                    </a:solidFill>
                    <a:effectLst>
                      <a:outerShdw blurRad="38100" dist="38100" dir="2700000" algn="tl">
                        <a:srgbClr val="000000"/>
                      </a:outerShdw>
                    </a:effectLst>
                    <a:latin typeface="Arial Narrow" pitchFamily="34" charset="0"/>
                  </a:rPr>
                  <a:t>Data &amp; XML</a:t>
                </a:r>
              </a:p>
            </p:txBody>
          </p:sp>
          <p:sp>
            <p:nvSpPr>
              <p:cNvPr id="48140" name="Rectangle 12"/>
              <p:cNvSpPr>
                <a:spLocks noChangeArrowheads="1"/>
              </p:cNvSpPr>
              <p:nvPr/>
            </p:nvSpPr>
            <p:spPr bwMode="auto">
              <a:xfrm rot="5400000" flipV="1">
                <a:off x="4392" y="408"/>
                <a:ext cx="576" cy="1392"/>
              </a:xfrm>
              <a:prstGeom prst="rect">
                <a:avLst/>
              </a:prstGeom>
              <a:gradFill rotWithShape="0">
                <a:gsLst>
                  <a:gs pos="0">
                    <a:srgbClr val="009999">
                      <a:gamma/>
                      <a:shade val="46275"/>
                      <a:invGamma/>
                    </a:srgbClr>
                  </a:gs>
                  <a:gs pos="100000">
                    <a:srgbClr val="009999"/>
                  </a:gs>
                </a:gsLst>
                <a:lin ang="2700000" scaled="1"/>
              </a:gradFill>
              <a:ln w="19050">
                <a:noFill/>
                <a:miter lim="800000"/>
                <a:headEnd/>
                <a:tailEnd/>
              </a:ln>
              <a:effectLst>
                <a:prstShdw prst="shdw18" dist="17961" dir="13500000">
                  <a:srgbClr val="009999">
                    <a:gamma/>
                    <a:shade val="60000"/>
                    <a:invGamma/>
                  </a:srgbClr>
                </a:prstShdw>
              </a:effectLst>
            </p:spPr>
            <p:txBody>
              <a:bodyPr vert="eaVert" anchor="ctr"/>
              <a:lstStyle/>
              <a:p>
                <a:pPr algn="ctr" eaLnBrk="1" hangingPunct="1">
                  <a:lnSpc>
                    <a:spcPct val="90000"/>
                  </a:lnSpc>
                  <a:defRPr/>
                </a:pPr>
                <a:r>
                  <a:rPr lang="en-US" sz="2500" b="1">
                    <a:solidFill>
                      <a:srgbClr val="FDFBB3"/>
                    </a:solidFill>
                    <a:effectLst>
                      <a:outerShdw blurRad="38100" dist="38100" dir="2700000" algn="tl">
                        <a:srgbClr val="000000"/>
                      </a:outerShdw>
                    </a:effectLst>
                    <a:latin typeface="Arial Narrow" pitchFamily="34" charset="0"/>
                  </a:rPr>
                  <a:t>Win Forms/</a:t>
                </a:r>
              </a:p>
              <a:p>
                <a:pPr algn="ctr" eaLnBrk="1" hangingPunct="1">
                  <a:lnSpc>
                    <a:spcPct val="90000"/>
                  </a:lnSpc>
                  <a:defRPr/>
                </a:pPr>
                <a:r>
                  <a:rPr lang="en-US" sz="2500" b="1">
                    <a:solidFill>
                      <a:srgbClr val="FDFBB3"/>
                    </a:solidFill>
                    <a:effectLst>
                      <a:outerShdw blurRad="38100" dist="38100" dir="2700000" algn="tl">
                        <a:srgbClr val="000000"/>
                      </a:outerShdw>
                    </a:effectLst>
                    <a:latin typeface="Arial Narrow" pitchFamily="34" charset="0"/>
                  </a:rPr>
                  <a:t>Console </a:t>
                </a:r>
              </a:p>
            </p:txBody>
          </p:sp>
          <p:sp>
            <p:nvSpPr>
              <p:cNvPr id="48141" name="Rectangle 13"/>
              <p:cNvSpPr>
                <a:spLocks noChangeArrowheads="1"/>
              </p:cNvSpPr>
              <p:nvPr/>
            </p:nvSpPr>
            <p:spPr bwMode="auto">
              <a:xfrm rot="16200000" flipH="1">
                <a:off x="3738" y="938"/>
                <a:ext cx="399" cy="2896"/>
              </a:xfrm>
              <a:prstGeom prst="rect">
                <a:avLst/>
              </a:prstGeom>
              <a:gradFill rotWithShape="0">
                <a:gsLst>
                  <a:gs pos="0">
                    <a:srgbClr val="009999">
                      <a:gamma/>
                      <a:shade val="46275"/>
                      <a:invGamma/>
                    </a:srgbClr>
                  </a:gs>
                  <a:gs pos="100000">
                    <a:srgbClr val="009999"/>
                  </a:gs>
                </a:gsLst>
                <a:lin ang="2700000" scaled="1"/>
              </a:gradFill>
              <a:ln w="44450">
                <a:solidFill>
                  <a:srgbClr val="FFFF00"/>
                </a:solidFill>
                <a:miter lim="800000"/>
                <a:headEnd/>
                <a:tailEnd/>
              </a:ln>
              <a:effectLst>
                <a:prstShdw prst="shdw18" dist="17961" dir="13500000">
                  <a:srgbClr val="FFFF00">
                    <a:gamma/>
                    <a:shade val="60000"/>
                    <a:invGamma/>
                  </a:srgbClr>
                </a:prstShdw>
              </a:effectLst>
            </p:spPr>
            <p:txBody>
              <a:bodyPr vert="eaVert" anchor="ctr"/>
              <a:lstStyle/>
              <a:p>
                <a:pPr algn="ctr" eaLnBrk="1" hangingPunct="1">
                  <a:lnSpc>
                    <a:spcPct val="90000"/>
                  </a:lnSpc>
                  <a:defRPr/>
                </a:pPr>
                <a:r>
                  <a:rPr lang="en-US" sz="2500" b="1" dirty="0">
                    <a:solidFill>
                      <a:srgbClr val="FDFBB3"/>
                    </a:solidFill>
                    <a:effectLst>
                      <a:outerShdw blurRad="38100" dist="38100" dir="2700000" algn="tl">
                        <a:srgbClr val="000000"/>
                      </a:outerShdw>
                    </a:effectLst>
                    <a:latin typeface="Arial Narrow" pitchFamily="34" charset="0"/>
                  </a:rPr>
                  <a:t>Common Language Runtime</a:t>
                </a:r>
              </a:p>
            </p:txBody>
          </p:sp>
          <p:sp>
            <p:nvSpPr>
              <p:cNvPr id="48142" name="Rectangle 14"/>
              <p:cNvSpPr>
                <a:spLocks noChangeArrowheads="1"/>
              </p:cNvSpPr>
              <p:nvPr/>
            </p:nvSpPr>
            <p:spPr bwMode="auto">
              <a:xfrm rot="5400000" flipV="1">
                <a:off x="2904" y="408"/>
                <a:ext cx="576" cy="1392"/>
              </a:xfrm>
              <a:prstGeom prst="rect">
                <a:avLst/>
              </a:prstGeom>
              <a:gradFill rotWithShape="0">
                <a:gsLst>
                  <a:gs pos="0">
                    <a:srgbClr val="009999">
                      <a:gamma/>
                      <a:shade val="46275"/>
                      <a:invGamma/>
                    </a:srgbClr>
                  </a:gs>
                  <a:gs pos="100000">
                    <a:srgbClr val="009999"/>
                  </a:gs>
                </a:gsLst>
                <a:lin ang="2700000" scaled="1"/>
              </a:gradFill>
              <a:ln w="19050">
                <a:noFill/>
                <a:miter lim="800000"/>
                <a:headEnd/>
                <a:tailEnd/>
              </a:ln>
              <a:effectLst>
                <a:prstShdw prst="shdw18" dist="17961" dir="13500000">
                  <a:srgbClr val="009999">
                    <a:gamma/>
                    <a:shade val="60000"/>
                    <a:invGamma/>
                  </a:srgbClr>
                </a:prstShdw>
              </a:effectLst>
            </p:spPr>
            <p:txBody>
              <a:bodyPr vert="eaVert" anchor="ctr"/>
              <a:lstStyle/>
              <a:p>
                <a:pPr algn="ctr" eaLnBrk="1" hangingPunct="1">
                  <a:lnSpc>
                    <a:spcPct val="90000"/>
                  </a:lnSpc>
                  <a:defRPr/>
                </a:pPr>
                <a:r>
                  <a:rPr lang="en-US" sz="2500" b="1">
                    <a:solidFill>
                      <a:srgbClr val="FDFBB3"/>
                    </a:solidFill>
                    <a:effectLst>
                      <a:outerShdw blurRad="38100" dist="38100" dir="2700000" algn="tl">
                        <a:srgbClr val="000000"/>
                      </a:outerShdw>
                    </a:effectLst>
                    <a:latin typeface="Arial Narrow" pitchFamily="34" charset="0"/>
                  </a:rPr>
                  <a:t>ASP.NET</a:t>
                </a:r>
              </a:p>
            </p:txBody>
          </p:sp>
        </p:grpSp>
      </p:gr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A20EB-4CDB-DF73-E6C6-B5F631B688BF}"/>
              </a:ext>
            </a:extLst>
          </p:cNvPr>
          <p:cNvSpPr>
            <a:spLocks noGrp="1"/>
          </p:cNvSpPr>
          <p:nvPr>
            <p:ph type="title"/>
          </p:nvPr>
        </p:nvSpPr>
        <p:spPr/>
        <p:txBody>
          <a:bodyPr/>
          <a:lstStyle/>
          <a:p>
            <a:endParaRPr lang="en-IN"/>
          </a:p>
        </p:txBody>
      </p:sp>
      <p:sp>
        <p:nvSpPr>
          <p:cNvPr id="3" name="Rectangle 2">
            <a:extLst>
              <a:ext uri="{FF2B5EF4-FFF2-40B4-BE49-F238E27FC236}">
                <a16:creationId xmlns:a16="http://schemas.microsoft.com/office/drawing/2014/main" id="{12932442-C688-F10B-1B31-0CD906FFE2A0}"/>
              </a:ext>
            </a:extLst>
          </p:cNvPr>
          <p:cNvSpPr/>
          <p:nvPr/>
        </p:nvSpPr>
        <p:spPr>
          <a:xfrm>
            <a:off x="2183907" y="4882719"/>
            <a:ext cx="1855433" cy="532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H/W</a:t>
            </a:r>
            <a:endParaRPr lang="en-IN" dirty="0"/>
          </a:p>
        </p:txBody>
      </p:sp>
      <p:sp>
        <p:nvSpPr>
          <p:cNvPr id="4" name="Rectangle 3">
            <a:extLst>
              <a:ext uri="{FF2B5EF4-FFF2-40B4-BE49-F238E27FC236}">
                <a16:creationId xmlns:a16="http://schemas.microsoft.com/office/drawing/2014/main" id="{71D0A008-2185-711B-474B-8BFEDB189804}"/>
              </a:ext>
            </a:extLst>
          </p:cNvPr>
          <p:cNvSpPr/>
          <p:nvPr/>
        </p:nvSpPr>
        <p:spPr>
          <a:xfrm>
            <a:off x="2183907" y="4270159"/>
            <a:ext cx="1855433" cy="532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endParaRPr lang="en-IN" dirty="0"/>
          </a:p>
        </p:txBody>
      </p:sp>
      <p:sp>
        <p:nvSpPr>
          <p:cNvPr id="5" name="Rectangle 4">
            <a:extLst>
              <a:ext uri="{FF2B5EF4-FFF2-40B4-BE49-F238E27FC236}">
                <a16:creationId xmlns:a16="http://schemas.microsoft.com/office/drawing/2014/main" id="{F200EA19-6710-8368-2EC4-E44838AA8A83}"/>
              </a:ext>
            </a:extLst>
          </p:cNvPr>
          <p:cNvSpPr/>
          <p:nvPr/>
        </p:nvSpPr>
        <p:spPr>
          <a:xfrm>
            <a:off x="2183907" y="3062795"/>
            <a:ext cx="1855433" cy="532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t>
            </a:r>
            <a:endParaRPr lang="en-IN" dirty="0"/>
          </a:p>
        </p:txBody>
      </p:sp>
      <p:sp>
        <p:nvSpPr>
          <p:cNvPr id="6" name="Rectangle 5">
            <a:extLst>
              <a:ext uri="{FF2B5EF4-FFF2-40B4-BE49-F238E27FC236}">
                <a16:creationId xmlns:a16="http://schemas.microsoft.com/office/drawing/2014/main" id="{923F4977-6A7D-4172-BBF9-9AF371F284D6}"/>
              </a:ext>
            </a:extLst>
          </p:cNvPr>
          <p:cNvSpPr/>
          <p:nvPr/>
        </p:nvSpPr>
        <p:spPr>
          <a:xfrm>
            <a:off x="2183906" y="3675355"/>
            <a:ext cx="1855434" cy="40837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.NET Framework</a:t>
            </a:r>
            <a:endParaRPr lang="en-IN" dirty="0"/>
          </a:p>
        </p:txBody>
      </p:sp>
    </p:spTree>
    <p:extLst>
      <p:ext uri="{BB962C8B-B14F-4D97-AF65-F5344CB8AC3E}">
        <p14:creationId xmlns:p14="http://schemas.microsoft.com/office/powerpoint/2010/main" val="2820037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168F5-EBF9-489A-8F10-D5AD755366C6}"/>
              </a:ext>
            </a:extLst>
          </p:cNvPr>
          <p:cNvSpPr>
            <a:spLocks noGrp="1"/>
          </p:cNvSpPr>
          <p:nvPr>
            <p:ph type="title"/>
          </p:nvPr>
        </p:nvSpPr>
        <p:spPr>
          <a:xfrm>
            <a:off x="1143001" y="310174"/>
            <a:ext cx="9905998" cy="1050715"/>
          </a:xfrm>
        </p:spPr>
        <p:txBody>
          <a:bodyPr/>
          <a:lstStyle/>
          <a:p>
            <a:r>
              <a:rPr lang="en-US" dirty="0"/>
              <a:t>.NET Framework </a:t>
            </a:r>
            <a:endParaRPr lang="en-IN" dirty="0"/>
          </a:p>
        </p:txBody>
      </p:sp>
      <p:pic>
        <p:nvPicPr>
          <p:cNvPr id="6" name="Content Placeholder 5">
            <a:extLst>
              <a:ext uri="{FF2B5EF4-FFF2-40B4-BE49-F238E27FC236}">
                <a16:creationId xmlns:a16="http://schemas.microsoft.com/office/drawing/2014/main" id="{62B25B2C-C8BA-4F78-9062-FA867C030502}"/>
              </a:ext>
            </a:extLst>
          </p:cNvPr>
          <p:cNvPicPr>
            <a:picLocks noGrp="1" noChangeAspect="1"/>
          </p:cNvPicPr>
          <p:nvPr>
            <p:ph idx="1"/>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l="2399" t="13039" r="1427" b="4855"/>
          <a:stretch/>
        </p:blipFill>
        <p:spPr>
          <a:xfrm>
            <a:off x="1424763" y="1212111"/>
            <a:ext cx="9624236" cy="541606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963058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6184E18-A947-4FE6-8214-221D1B616084}"/>
              </a:ext>
            </a:extLst>
          </p:cNvPr>
          <p:cNvSpPr>
            <a:spLocks noGrp="1"/>
          </p:cNvSpPr>
          <p:nvPr>
            <p:ph type="title"/>
          </p:nvPr>
        </p:nvSpPr>
        <p:spPr/>
        <p:txBody>
          <a:bodyPr/>
          <a:lstStyle/>
          <a:p>
            <a:r>
              <a:rPr lang="en-US" dirty="0"/>
              <a:t>Version History</a:t>
            </a:r>
            <a:endParaRPr lang="en-IN" dirty="0"/>
          </a:p>
        </p:txBody>
      </p:sp>
      <p:graphicFrame>
        <p:nvGraphicFramePr>
          <p:cNvPr id="5" name="Table 4">
            <a:extLst>
              <a:ext uri="{FF2B5EF4-FFF2-40B4-BE49-F238E27FC236}">
                <a16:creationId xmlns:a16="http://schemas.microsoft.com/office/drawing/2014/main" id="{F723F7F2-2329-42EE-A443-D6B89E7F5608}"/>
              </a:ext>
            </a:extLst>
          </p:cNvPr>
          <p:cNvGraphicFramePr>
            <a:graphicFrameLocks noGrp="1"/>
          </p:cNvGraphicFramePr>
          <p:nvPr/>
        </p:nvGraphicFramePr>
        <p:xfrm>
          <a:off x="694586" y="1756846"/>
          <a:ext cx="1750902" cy="3705226"/>
        </p:xfrm>
        <a:graphic>
          <a:graphicData uri="http://schemas.openxmlformats.org/drawingml/2006/table">
            <a:tbl>
              <a:tblPr>
                <a:tableStyleId>{284E427A-3D55-4303-BF80-6455036E1DE7}</a:tableStyleId>
              </a:tblPr>
              <a:tblGrid>
                <a:gridCol w="910930">
                  <a:extLst>
                    <a:ext uri="{9D8B030D-6E8A-4147-A177-3AD203B41FA5}">
                      <a16:colId xmlns:a16="http://schemas.microsoft.com/office/drawing/2014/main" val="465751481"/>
                    </a:ext>
                  </a:extLst>
                </a:gridCol>
                <a:gridCol w="839972">
                  <a:extLst>
                    <a:ext uri="{9D8B030D-6E8A-4147-A177-3AD203B41FA5}">
                      <a16:colId xmlns:a16="http://schemas.microsoft.com/office/drawing/2014/main" val="3479453942"/>
                    </a:ext>
                  </a:extLst>
                </a:gridCol>
              </a:tblGrid>
              <a:tr h="563429">
                <a:tc>
                  <a:txBody>
                    <a:bodyPr/>
                    <a:lstStyle/>
                    <a:p>
                      <a:r>
                        <a:rPr lang="en-IN" sz="1600" dirty="0">
                          <a:effectLst/>
                        </a:rPr>
                        <a:t>ASP.NET Version </a:t>
                      </a:r>
                    </a:p>
                  </a:txBody>
                  <a:tcPr marL="12327" marR="12327" marT="6163" marB="6163" anchor="ctr" anchorCtr="1"/>
                </a:tc>
                <a:tc>
                  <a:txBody>
                    <a:bodyPr/>
                    <a:lstStyle/>
                    <a:p>
                      <a:r>
                        <a:rPr lang="en-US" sz="1600" dirty="0"/>
                        <a:t>VS</a:t>
                      </a:r>
                      <a:endParaRPr lang="en-IN" sz="1600" dirty="0">
                        <a:effectLst/>
                      </a:endParaRPr>
                    </a:p>
                  </a:txBody>
                  <a:tcPr marL="12327" marR="12327" marT="6163" marB="6163" anchor="ctr" anchorCtr="1"/>
                </a:tc>
                <a:extLst>
                  <a:ext uri="{0D108BD9-81ED-4DB2-BD59-A6C34878D82A}">
                    <a16:rowId xmlns:a16="http://schemas.microsoft.com/office/drawing/2014/main" val="3901772274"/>
                  </a:ext>
                </a:extLst>
              </a:tr>
              <a:tr h="513942">
                <a:tc>
                  <a:txBody>
                    <a:bodyPr/>
                    <a:lstStyle/>
                    <a:p>
                      <a:r>
                        <a:rPr lang="en-US" sz="1600" dirty="0">
                          <a:effectLst/>
                        </a:rPr>
                        <a:t>1.0 </a:t>
                      </a:r>
                    </a:p>
                  </a:txBody>
                  <a:tcPr marL="12327" marR="12327" marT="6163" marB="6163" anchor="ctr" anchorCtr="1"/>
                </a:tc>
                <a:tc>
                  <a:txBody>
                    <a:bodyPr/>
                    <a:lstStyle/>
                    <a:p>
                      <a:r>
                        <a:rPr lang="en-US" sz="1600" dirty="0"/>
                        <a:t>2002</a:t>
                      </a:r>
                    </a:p>
                  </a:txBody>
                  <a:tcPr marL="12327" marR="12327" marT="6163" marB="6163" anchor="ctr" anchorCtr="1"/>
                </a:tc>
                <a:extLst>
                  <a:ext uri="{0D108BD9-81ED-4DB2-BD59-A6C34878D82A}">
                    <a16:rowId xmlns:a16="http://schemas.microsoft.com/office/drawing/2014/main" val="648205108"/>
                  </a:ext>
                </a:extLst>
              </a:tr>
              <a:tr h="305587">
                <a:tc>
                  <a:txBody>
                    <a:bodyPr/>
                    <a:lstStyle/>
                    <a:p>
                      <a:r>
                        <a:rPr lang="en-US" sz="1600" dirty="0">
                          <a:effectLst/>
                        </a:rPr>
                        <a:t>1.1 </a:t>
                      </a:r>
                    </a:p>
                  </a:txBody>
                  <a:tcPr marL="12327" marR="12327" marT="6163" marB="6163" anchor="ctr" anchorCtr="1"/>
                </a:tc>
                <a:tc>
                  <a:txBody>
                    <a:bodyPr/>
                    <a:lstStyle/>
                    <a:p>
                      <a:r>
                        <a:rPr lang="en-US" sz="1600" dirty="0"/>
                        <a:t>2003</a:t>
                      </a:r>
                    </a:p>
                  </a:txBody>
                  <a:tcPr marL="12327" marR="12327" marT="6163" marB="6163" anchor="ctr" anchorCtr="1"/>
                </a:tc>
                <a:extLst>
                  <a:ext uri="{0D108BD9-81ED-4DB2-BD59-A6C34878D82A}">
                    <a16:rowId xmlns:a16="http://schemas.microsoft.com/office/drawing/2014/main" val="4232088007"/>
                  </a:ext>
                </a:extLst>
              </a:tr>
              <a:tr h="686247">
                <a:tc>
                  <a:txBody>
                    <a:bodyPr/>
                    <a:lstStyle/>
                    <a:p>
                      <a:r>
                        <a:rPr lang="en-US" sz="1600" dirty="0">
                          <a:effectLst/>
                        </a:rPr>
                        <a:t>2.0 </a:t>
                      </a:r>
                    </a:p>
                  </a:txBody>
                  <a:tcPr marL="12327" marR="12327" marT="6163" marB="6163" anchor="ctr" anchorCtr="1"/>
                </a:tc>
                <a:tc>
                  <a:txBody>
                    <a:bodyPr/>
                    <a:lstStyle/>
                    <a:p>
                      <a:r>
                        <a:rPr lang="en-US" sz="1600" dirty="0"/>
                        <a:t>2005</a:t>
                      </a:r>
                    </a:p>
                  </a:txBody>
                  <a:tcPr marL="12327" marR="12327" marT="6163" marB="6163" anchor="ctr" anchorCtr="1"/>
                </a:tc>
                <a:extLst>
                  <a:ext uri="{0D108BD9-81ED-4DB2-BD59-A6C34878D82A}">
                    <a16:rowId xmlns:a16="http://schemas.microsoft.com/office/drawing/2014/main" val="1077906449"/>
                  </a:ext>
                </a:extLst>
              </a:tr>
              <a:tr h="388929">
                <a:tc>
                  <a:txBody>
                    <a:bodyPr/>
                    <a:lstStyle/>
                    <a:p>
                      <a:r>
                        <a:rPr lang="en-US" sz="1600" dirty="0">
                          <a:effectLst/>
                        </a:rPr>
                        <a:t>3.5 </a:t>
                      </a:r>
                    </a:p>
                  </a:txBody>
                  <a:tcPr marL="12327" marR="12327" marT="6163" marB="6163" anchor="ctr" anchorCtr="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2008</a:t>
                      </a:r>
                      <a:endParaRPr lang="en-US" sz="1600" b="1" dirty="0"/>
                    </a:p>
                  </a:txBody>
                  <a:tcPr marL="12327" marR="12327" marT="6163" marB="6163" anchor="ctr" anchorCtr="1"/>
                </a:tc>
                <a:extLst>
                  <a:ext uri="{0D108BD9-81ED-4DB2-BD59-A6C34878D82A}">
                    <a16:rowId xmlns:a16="http://schemas.microsoft.com/office/drawing/2014/main" val="2908631069"/>
                  </a:ext>
                </a:extLst>
              </a:tr>
              <a:tr h="305587">
                <a:tc>
                  <a:txBody>
                    <a:bodyPr/>
                    <a:lstStyle/>
                    <a:p>
                      <a:r>
                        <a:rPr lang="en-US" sz="1600" dirty="0">
                          <a:effectLst/>
                        </a:rPr>
                        <a:t>4.0 </a:t>
                      </a:r>
                    </a:p>
                  </a:txBody>
                  <a:tcPr marL="12327" marR="12327" marT="6163" marB="6163" anchor="ctr" anchorCtr="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2010</a:t>
                      </a:r>
                    </a:p>
                  </a:txBody>
                  <a:tcPr marL="12327" marR="12327" marT="6163" marB="6163" anchor="ctr" anchorCtr="1"/>
                </a:tc>
                <a:extLst>
                  <a:ext uri="{0D108BD9-81ED-4DB2-BD59-A6C34878D82A}">
                    <a16:rowId xmlns:a16="http://schemas.microsoft.com/office/drawing/2014/main" val="3387832429"/>
                  </a:ext>
                </a:extLst>
              </a:tr>
              <a:tr h="305587">
                <a:tc>
                  <a:txBody>
                    <a:bodyPr/>
                    <a:lstStyle/>
                    <a:p>
                      <a:r>
                        <a:rPr lang="en-US" sz="1600" dirty="0">
                          <a:effectLst/>
                        </a:rPr>
                        <a:t>4.5 </a:t>
                      </a:r>
                    </a:p>
                  </a:txBody>
                  <a:tcPr marL="12327" marR="12327" marT="6163" marB="6163" anchor="ctr" anchorCtr="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2012</a:t>
                      </a:r>
                    </a:p>
                  </a:txBody>
                  <a:tcPr marL="12327" marR="12327" marT="6163" marB="6163" anchor="ctr" anchorCtr="1"/>
                </a:tc>
                <a:extLst>
                  <a:ext uri="{0D108BD9-81ED-4DB2-BD59-A6C34878D82A}">
                    <a16:rowId xmlns:a16="http://schemas.microsoft.com/office/drawing/2014/main" val="1713779027"/>
                  </a:ext>
                </a:extLst>
              </a:tr>
              <a:tr h="347258">
                <a:tc>
                  <a:txBody>
                    <a:bodyPr/>
                    <a:lstStyle/>
                    <a:p>
                      <a:r>
                        <a:rPr lang="en-US" sz="1600" dirty="0">
                          <a:effectLst/>
                        </a:rPr>
                        <a:t>4.5.1 </a:t>
                      </a:r>
                    </a:p>
                  </a:txBody>
                  <a:tcPr marL="12327" marR="12327" marT="6163" marB="6163" anchor="ctr" anchorCtr="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2013</a:t>
                      </a:r>
                    </a:p>
                  </a:txBody>
                  <a:tcPr marL="12327" marR="12327" marT="6163" marB="6163" anchor="ctr" anchorCtr="1"/>
                </a:tc>
                <a:extLst>
                  <a:ext uri="{0D108BD9-81ED-4DB2-BD59-A6C34878D82A}">
                    <a16:rowId xmlns:a16="http://schemas.microsoft.com/office/drawing/2014/main" val="1210010532"/>
                  </a:ext>
                </a:extLst>
              </a:tr>
              <a:tr h="288660">
                <a:tc>
                  <a:txBody>
                    <a:bodyPr/>
                    <a:lstStyle/>
                    <a:p>
                      <a:r>
                        <a:rPr lang="en-US" sz="1600" dirty="0">
                          <a:effectLst/>
                        </a:rPr>
                        <a:t>4.6 </a:t>
                      </a:r>
                    </a:p>
                  </a:txBody>
                  <a:tcPr marL="12327" marR="12327" marT="6163" marB="6163" anchor="ctr" anchorCtr="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2015</a:t>
                      </a:r>
                      <a:endParaRPr lang="en-US" sz="1600" b="1" dirty="0"/>
                    </a:p>
                  </a:txBody>
                  <a:tcPr marL="12327" marR="12327" marT="6163" marB="6163" anchor="ctr" anchorCtr="1"/>
                </a:tc>
                <a:extLst>
                  <a:ext uri="{0D108BD9-81ED-4DB2-BD59-A6C34878D82A}">
                    <a16:rowId xmlns:a16="http://schemas.microsoft.com/office/drawing/2014/main" val="3971226586"/>
                  </a:ext>
                </a:extLst>
              </a:tr>
            </a:tbl>
          </a:graphicData>
        </a:graphic>
      </p:graphicFrame>
      <p:pic>
        <p:nvPicPr>
          <p:cNvPr id="3" name="Picture 2">
            <a:extLst>
              <a:ext uri="{FF2B5EF4-FFF2-40B4-BE49-F238E27FC236}">
                <a16:creationId xmlns:a16="http://schemas.microsoft.com/office/drawing/2014/main" id="{8F51AB03-48D5-4D32-82F7-B7225D688BFF}"/>
              </a:ext>
            </a:extLst>
          </p:cNvPr>
          <p:cNvPicPr>
            <a:picLocks noChangeAspect="1"/>
          </p:cNvPicPr>
          <p:nvPr/>
        </p:nvPicPr>
        <p:blipFill>
          <a:blip r:embed="rId2">
            <a:duotone>
              <a:schemeClr val="accent2">
                <a:shade val="45000"/>
                <a:satMod val="135000"/>
              </a:schemeClr>
              <a:prstClr val="white"/>
            </a:duotone>
          </a:blip>
          <a:stretch>
            <a:fillRect/>
          </a:stretch>
        </p:blipFill>
        <p:spPr>
          <a:xfrm>
            <a:off x="2845538" y="1756846"/>
            <a:ext cx="8648700" cy="3705225"/>
          </a:xfrm>
          <a:prstGeom prst="rect">
            <a:avLst/>
          </a:prstGeom>
        </p:spPr>
      </p:pic>
    </p:spTree>
    <p:extLst>
      <p:ext uri="{BB962C8B-B14F-4D97-AF65-F5344CB8AC3E}">
        <p14:creationId xmlns:p14="http://schemas.microsoft.com/office/powerpoint/2010/main" val="1153405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4FA8A-6030-F4A2-6196-44C15C7C8673}"/>
              </a:ext>
            </a:extLst>
          </p:cNvPr>
          <p:cNvSpPr>
            <a:spLocks noGrp="1"/>
          </p:cNvSpPr>
          <p:nvPr>
            <p:ph type="title"/>
          </p:nvPr>
        </p:nvSpPr>
        <p:spPr>
          <a:xfrm>
            <a:off x="838200" y="365126"/>
            <a:ext cx="10515600" cy="1117446"/>
          </a:xfrm>
        </p:spPr>
        <p:txBody>
          <a:bodyPr/>
          <a:lstStyle/>
          <a:p>
            <a:endParaRPr lang="en-IN" dirty="0"/>
          </a:p>
        </p:txBody>
      </p:sp>
      <p:sp>
        <p:nvSpPr>
          <p:cNvPr id="4" name="Rectangle 3">
            <a:extLst>
              <a:ext uri="{FF2B5EF4-FFF2-40B4-BE49-F238E27FC236}">
                <a16:creationId xmlns:a16="http://schemas.microsoft.com/office/drawing/2014/main" id="{5C2BE7B6-8432-BCD3-8C0F-32747EF3615E}"/>
              </a:ext>
            </a:extLst>
          </p:cNvPr>
          <p:cNvSpPr/>
          <p:nvPr/>
        </p:nvSpPr>
        <p:spPr>
          <a:xfrm>
            <a:off x="1633491" y="3968318"/>
            <a:ext cx="2095130" cy="692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H/W</a:t>
            </a:r>
            <a:endParaRPr lang="en-IN" dirty="0"/>
          </a:p>
        </p:txBody>
      </p:sp>
      <p:sp>
        <p:nvSpPr>
          <p:cNvPr id="5" name="Rectangle 4">
            <a:extLst>
              <a:ext uri="{FF2B5EF4-FFF2-40B4-BE49-F238E27FC236}">
                <a16:creationId xmlns:a16="http://schemas.microsoft.com/office/drawing/2014/main" id="{6F33C55F-F27F-30F2-8E8A-6E98FDC7AFC0}"/>
              </a:ext>
            </a:extLst>
          </p:cNvPr>
          <p:cNvSpPr/>
          <p:nvPr/>
        </p:nvSpPr>
        <p:spPr>
          <a:xfrm>
            <a:off x="1633491" y="3082770"/>
            <a:ext cx="2095130" cy="692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endParaRPr lang="en-IN" dirty="0"/>
          </a:p>
        </p:txBody>
      </p:sp>
      <p:sp>
        <p:nvSpPr>
          <p:cNvPr id="6" name="Rectangle 5">
            <a:extLst>
              <a:ext uri="{FF2B5EF4-FFF2-40B4-BE49-F238E27FC236}">
                <a16:creationId xmlns:a16="http://schemas.microsoft.com/office/drawing/2014/main" id="{17363321-74A9-4085-415C-E01732AE501C}"/>
              </a:ext>
            </a:extLst>
          </p:cNvPr>
          <p:cNvSpPr/>
          <p:nvPr/>
        </p:nvSpPr>
        <p:spPr>
          <a:xfrm>
            <a:off x="1633491" y="2132860"/>
            <a:ext cx="2095130" cy="692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t>
            </a:r>
            <a:endParaRPr lang="en-IN" dirty="0"/>
          </a:p>
        </p:txBody>
      </p:sp>
      <p:sp>
        <p:nvSpPr>
          <p:cNvPr id="7" name="Rectangle 6">
            <a:extLst>
              <a:ext uri="{FF2B5EF4-FFF2-40B4-BE49-F238E27FC236}">
                <a16:creationId xmlns:a16="http://schemas.microsoft.com/office/drawing/2014/main" id="{10B8190C-D012-F05D-B5DB-56AFB62335B9}"/>
              </a:ext>
            </a:extLst>
          </p:cNvPr>
          <p:cNvSpPr/>
          <p:nvPr/>
        </p:nvSpPr>
        <p:spPr>
          <a:xfrm>
            <a:off x="5299968" y="2977347"/>
            <a:ext cx="2095130" cy="69245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PL</a:t>
            </a:r>
            <a:endParaRPr lang="en-IN" dirty="0"/>
          </a:p>
        </p:txBody>
      </p:sp>
      <p:cxnSp>
        <p:nvCxnSpPr>
          <p:cNvPr id="11" name="Straight Arrow Connector 10">
            <a:extLst>
              <a:ext uri="{FF2B5EF4-FFF2-40B4-BE49-F238E27FC236}">
                <a16:creationId xmlns:a16="http://schemas.microsoft.com/office/drawing/2014/main" id="{88A080FC-5884-1548-6D9E-9DC9834157CD}"/>
              </a:ext>
            </a:extLst>
          </p:cNvPr>
          <p:cNvCxnSpPr>
            <a:endCxn id="6" idx="3"/>
          </p:cNvCxnSpPr>
          <p:nvPr/>
        </p:nvCxnSpPr>
        <p:spPr>
          <a:xfrm flipH="1" flipV="1">
            <a:off x="3728621" y="2479090"/>
            <a:ext cx="2618912" cy="346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63B9B69-DA50-9D1E-3F99-6DA9CDF3FB1A}"/>
              </a:ext>
            </a:extLst>
          </p:cNvPr>
          <p:cNvCxnSpPr/>
          <p:nvPr/>
        </p:nvCxnSpPr>
        <p:spPr>
          <a:xfrm flipV="1">
            <a:off x="3977196" y="4181383"/>
            <a:ext cx="62144" cy="479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BE13F33-6A11-189F-E1AB-6D54CDF64941}"/>
              </a:ext>
            </a:extLst>
          </p:cNvPr>
          <p:cNvCxnSpPr/>
          <p:nvPr/>
        </p:nvCxnSpPr>
        <p:spPr>
          <a:xfrm flipV="1">
            <a:off x="4039340" y="3190412"/>
            <a:ext cx="62144" cy="479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405B247-CB1A-7A02-68AE-3A2CDE2430BF}"/>
              </a:ext>
            </a:extLst>
          </p:cNvPr>
          <p:cNvCxnSpPr/>
          <p:nvPr/>
        </p:nvCxnSpPr>
        <p:spPr>
          <a:xfrm flipV="1">
            <a:off x="7679185" y="3102744"/>
            <a:ext cx="62144" cy="479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59106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2863850" y="2667000"/>
            <a:ext cx="5562600" cy="520700"/>
          </a:xfrm>
          <a:prstGeom prst="rect">
            <a:avLst/>
          </a:prstGeom>
          <a:solidFill>
            <a:schemeClr val="folHlink"/>
          </a:solidFill>
          <a:ln w="12700">
            <a:solidFill>
              <a:schemeClr val="accent2"/>
            </a:solidFill>
            <a:miter lim="800000"/>
            <a:headEnd type="none" w="sm" len="sm"/>
            <a:tailEnd type="none" w="sm" len="sm"/>
          </a:ln>
        </p:spPr>
        <p:txBody>
          <a:bodyPr wrap="none" anchor="ctr"/>
          <a:lstStyle/>
          <a:p>
            <a:pPr algn="ctr"/>
            <a:r>
              <a:rPr lang="en-US" sz="2400" b="1"/>
              <a:t>Common Language Specification</a:t>
            </a:r>
          </a:p>
        </p:txBody>
      </p:sp>
      <p:sp>
        <p:nvSpPr>
          <p:cNvPr id="26627" name="Rectangle 3"/>
          <p:cNvSpPr>
            <a:spLocks noChangeArrowheads="1"/>
          </p:cNvSpPr>
          <p:nvPr/>
        </p:nvSpPr>
        <p:spPr bwMode="auto">
          <a:xfrm>
            <a:off x="2863850" y="5410200"/>
            <a:ext cx="5562600" cy="520700"/>
          </a:xfrm>
          <a:prstGeom prst="rect">
            <a:avLst/>
          </a:prstGeom>
          <a:solidFill>
            <a:schemeClr val="accent1"/>
          </a:solidFill>
          <a:ln w="12700">
            <a:solidFill>
              <a:schemeClr val="accent2"/>
            </a:solidFill>
            <a:miter lim="800000"/>
            <a:headEnd type="none" w="sm" len="sm"/>
            <a:tailEnd type="none" w="sm" len="sm"/>
          </a:ln>
        </p:spPr>
        <p:txBody>
          <a:bodyPr wrap="none" anchor="ctr"/>
          <a:lstStyle/>
          <a:p>
            <a:pPr algn="ctr"/>
            <a:r>
              <a:rPr lang="en-US" sz="2400" b="1"/>
              <a:t>Common Language Runtime</a:t>
            </a:r>
          </a:p>
        </p:txBody>
      </p:sp>
      <p:sp>
        <p:nvSpPr>
          <p:cNvPr id="26628" name="Rectangle 4"/>
          <p:cNvSpPr>
            <a:spLocks noChangeArrowheads="1"/>
          </p:cNvSpPr>
          <p:nvPr/>
        </p:nvSpPr>
        <p:spPr bwMode="auto">
          <a:xfrm>
            <a:off x="2863850" y="2070100"/>
            <a:ext cx="914400" cy="520700"/>
          </a:xfrm>
          <a:prstGeom prst="rect">
            <a:avLst/>
          </a:prstGeom>
          <a:solidFill>
            <a:schemeClr val="accent1"/>
          </a:solidFill>
          <a:ln w="12700">
            <a:solidFill>
              <a:schemeClr val="accent2"/>
            </a:solidFill>
            <a:miter lim="800000"/>
            <a:headEnd type="none" w="sm" len="sm"/>
            <a:tailEnd type="none" w="sm" len="sm"/>
          </a:ln>
        </p:spPr>
        <p:txBody>
          <a:bodyPr wrap="none" anchor="ctr"/>
          <a:lstStyle/>
          <a:p>
            <a:pPr algn="ctr"/>
            <a:r>
              <a:rPr lang="en-US" sz="2400" b="1"/>
              <a:t>VB</a:t>
            </a:r>
          </a:p>
        </p:txBody>
      </p:sp>
      <p:sp>
        <p:nvSpPr>
          <p:cNvPr id="26629" name="Rectangle 5"/>
          <p:cNvSpPr>
            <a:spLocks noChangeArrowheads="1"/>
          </p:cNvSpPr>
          <p:nvPr/>
        </p:nvSpPr>
        <p:spPr bwMode="auto">
          <a:xfrm>
            <a:off x="3930650" y="2070100"/>
            <a:ext cx="914400" cy="520700"/>
          </a:xfrm>
          <a:prstGeom prst="rect">
            <a:avLst/>
          </a:prstGeom>
          <a:solidFill>
            <a:schemeClr val="accent1"/>
          </a:solidFill>
          <a:ln w="12700">
            <a:solidFill>
              <a:schemeClr val="accent2"/>
            </a:solidFill>
            <a:miter lim="800000"/>
            <a:headEnd type="none" w="sm" len="sm"/>
            <a:tailEnd type="none" w="sm" len="sm"/>
          </a:ln>
        </p:spPr>
        <p:txBody>
          <a:bodyPr wrap="none" anchor="ctr"/>
          <a:lstStyle/>
          <a:p>
            <a:pPr algn="ctr"/>
            <a:r>
              <a:rPr lang="en-US" sz="2400" b="1"/>
              <a:t>C++</a:t>
            </a:r>
          </a:p>
        </p:txBody>
      </p:sp>
      <p:sp>
        <p:nvSpPr>
          <p:cNvPr id="26630" name="Rectangle 6"/>
          <p:cNvSpPr>
            <a:spLocks noChangeArrowheads="1"/>
          </p:cNvSpPr>
          <p:nvPr/>
        </p:nvSpPr>
        <p:spPr bwMode="auto">
          <a:xfrm>
            <a:off x="4997450" y="2070100"/>
            <a:ext cx="914400" cy="520700"/>
          </a:xfrm>
          <a:prstGeom prst="rect">
            <a:avLst/>
          </a:prstGeom>
          <a:solidFill>
            <a:schemeClr val="accent1"/>
          </a:solidFill>
          <a:ln w="12700">
            <a:solidFill>
              <a:schemeClr val="accent2"/>
            </a:solidFill>
            <a:miter lim="800000"/>
            <a:headEnd type="none" w="sm" len="sm"/>
            <a:tailEnd type="none" w="sm" len="sm"/>
          </a:ln>
        </p:spPr>
        <p:txBody>
          <a:bodyPr wrap="none" anchor="ctr"/>
          <a:lstStyle/>
          <a:p>
            <a:pPr algn="ctr"/>
            <a:r>
              <a:rPr lang="en-US" sz="2400" b="1"/>
              <a:t>C#</a:t>
            </a:r>
          </a:p>
        </p:txBody>
      </p:sp>
      <p:sp>
        <p:nvSpPr>
          <p:cNvPr id="26631" name="Rectangle 7"/>
          <p:cNvSpPr>
            <a:spLocks noChangeArrowheads="1"/>
          </p:cNvSpPr>
          <p:nvPr/>
        </p:nvSpPr>
        <p:spPr bwMode="auto">
          <a:xfrm>
            <a:off x="2863850" y="3276601"/>
            <a:ext cx="3689350" cy="822325"/>
          </a:xfrm>
          <a:prstGeom prst="rect">
            <a:avLst/>
          </a:prstGeom>
          <a:solidFill>
            <a:schemeClr val="accent2"/>
          </a:solidFill>
          <a:ln w="12700">
            <a:solidFill>
              <a:schemeClr val="accent2"/>
            </a:solidFill>
            <a:miter lim="800000"/>
            <a:headEnd type="none" w="sm" len="sm"/>
            <a:tailEnd type="none" w="sm" len="sm"/>
          </a:ln>
        </p:spPr>
        <p:txBody>
          <a:bodyPr wrap="none" anchor="ctr"/>
          <a:lstStyle/>
          <a:p>
            <a:pPr algn="ctr"/>
            <a:r>
              <a:rPr lang="en-US" sz="2400" b="1" dirty="0"/>
              <a:t>ASP.NET: Web Services</a:t>
            </a:r>
          </a:p>
          <a:p>
            <a:pPr algn="ctr"/>
            <a:r>
              <a:rPr lang="en-US" sz="2400" b="1" dirty="0"/>
              <a:t>and Web Forms</a:t>
            </a:r>
          </a:p>
        </p:txBody>
      </p:sp>
      <p:sp>
        <p:nvSpPr>
          <p:cNvPr id="26632" name="Rectangle 8"/>
          <p:cNvSpPr>
            <a:spLocks noChangeArrowheads="1"/>
          </p:cNvSpPr>
          <p:nvPr/>
        </p:nvSpPr>
        <p:spPr bwMode="auto">
          <a:xfrm>
            <a:off x="6064250" y="2070100"/>
            <a:ext cx="1143000" cy="520700"/>
          </a:xfrm>
          <a:prstGeom prst="rect">
            <a:avLst/>
          </a:prstGeom>
          <a:solidFill>
            <a:schemeClr val="accent1"/>
          </a:solidFill>
          <a:ln w="12700">
            <a:solidFill>
              <a:schemeClr val="accent2"/>
            </a:solidFill>
            <a:miter lim="800000"/>
            <a:headEnd type="none" w="sm" len="sm"/>
            <a:tailEnd type="none" w="sm" len="sm"/>
          </a:ln>
        </p:spPr>
        <p:txBody>
          <a:bodyPr wrap="none" anchor="ctr"/>
          <a:lstStyle/>
          <a:p>
            <a:pPr algn="ctr"/>
            <a:r>
              <a:rPr lang="en-US" sz="2400" b="1"/>
              <a:t>JScript</a:t>
            </a:r>
          </a:p>
        </p:txBody>
      </p:sp>
      <p:sp>
        <p:nvSpPr>
          <p:cNvPr id="26633" name="Rectangle 9"/>
          <p:cNvSpPr>
            <a:spLocks noChangeArrowheads="1"/>
          </p:cNvSpPr>
          <p:nvPr/>
        </p:nvSpPr>
        <p:spPr bwMode="auto">
          <a:xfrm>
            <a:off x="7359650" y="2070100"/>
            <a:ext cx="1066800" cy="520700"/>
          </a:xfrm>
          <a:prstGeom prst="rect">
            <a:avLst/>
          </a:prstGeom>
          <a:solidFill>
            <a:schemeClr val="accent1"/>
          </a:solidFill>
          <a:ln w="12700">
            <a:solidFill>
              <a:schemeClr val="accent2"/>
            </a:solidFill>
            <a:miter lim="800000"/>
            <a:headEnd type="none" w="sm" len="sm"/>
            <a:tailEnd type="none" w="sm" len="sm"/>
          </a:ln>
        </p:spPr>
        <p:txBody>
          <a:bodyPr wrap="none" anchor="ctr"/>
          <a:lstStyle/>
          <a:p>
            <a:pPr algn="ctr"/>
            <a:r>
              <a:rPr lang="en-US" sz="2400" b="1"/>
              <a:t>…</a:t>
            </a:r>
          </a:p>
        </p:txBody>
      </p:sp>
      <p:sp>
        <p:nvSpPr>
          <p:cNvPr id="26634" name="Rectangle 10"/>
          <p:cNvSpPr>
            <a:spLocks noChangeArrowheads="1"/>
          </p:cNvSpPr>
          <p:nvPr/>
        </p:nvSpPr>
        <p:spPr bwMode="auto">
          <a:xfrm>
            <a:off x="6673850" y="3276601"/>
            <a:ext cx="1752600" cy="822325"/>
          </a:xfrm>
          <a:prstGeom prst="rect">
            <a:avLst/>
          </a:prstGeom>
          <a:solidFill>
            <a:schemeClr val="accent2"/>
          </a:solidFill>
          <a:ln w="12700">
            <a:solidFill>
              <a:schemeClr val="accent2"/>
            </a:solidFill>
            <a:miter lim="800000"/>
            <a:headEnd type="none" w="sm" len="sm"/>
            <a:tailEnd type="none" w="sm" len="sm"/>
          </a:ln>
        </p:spPr>
        <p:txBody>
          <a:bodyPr wrap="none" anchor="ctr"/>
          <a:lstStyle/>
          <a:p>
            <a:pPr algn="ctr"/>
            <a:r>
              <a:rPr lang="en-US" sz="2400" b="1" dirty="0"/>
              <a:t>Windows</a:t>
            </a:r>
            <a:br>
              <a:rPr lang="en-US" sz="2400" b="1" dirty="0"/>
            </a:br>
            <a:r>
              <a:rPr lang="en-US" sz="2400" b="1" dirty="0"/>
              <a:t>Forms</a:t>
            </a:r>
          </a:p>
        </p:txBody>
      </p:sp>
      <p:sp>
        <p:nvSpPr>
          <p:cNvPr id="26635" name="Rectangle 11"/>
          <p:cNvSpPr>
            <a:spLocks noChangeArrowheads="1"/>
          </p:cNvSpPr>
          <p:nvPr/>
        </p:nvSpPr>
        <p:spPr bwMode="auto">
          <a:xfrm>
            <a:off x="2863850" y="4800600"/>
            <a:ext cx="5562600" cy="520700"/>
          </a:xfrm>
          <a:prstGeom prst="rect">
            <a:avLst/>
          </a:prstGeom>
          <a:solidFill>
            <a:schemeClr val="accent2"/>
          </a:solidFill>
          <a:ln w="12700">
            <a:solidFill>
              <a:schemeClr val="accent2"/>
            </a:solidFill>
            <a:miter lim="800000"/>
            <a:headEnd type="none" w="sm" len="sm"/>
            <a:tailEnd type="none" w="sm" len="sm"/>
          </a:ln>
        </p:spPr>
        <p:txBody>
          <a:bodyPr wrap="none" anchor="ctr"/>
          <a:lstStyle/>
          <a:p>
            <a:pPr algn="ctr"/>
            <a:r>
              <a:rPr lang="en-US" sz="2400" b="1"/>
              <a:t>.NET Framework Base Classes</a:t>
            </a:r>
          </a:p>
        </p:txBody>
      </p:sp>
      <p:sp>
        <p:nvSpPr>
          <p:cNvPr id="26636" name="Rectangle 12"/>
          <p:cNvSpPr>
            <a:spLocks noChangeArrowheads="1"/>
          </p:cNvSpPr>
          <p:nvPr/>
        </p:nvSpPr>
        <p:spPr bwMode="auto">
          <a:xfrm>
            <a:off x="2863850" y="4191000"/>
            <a:ext cx="5562600" cy="520700"/>
          </a:xfrm>
          <a:prstGeom prst="rect">
            <a:avLst/>
          </a:prstGeom>
          <a:solidFill>
            <a:schemeClr val="accent2"/>
          </a:solidFill>
          <a:ln w="12700">
            <a:solidFill>
              <a:schemeClr val="accent2"/>
            </a:solidFill>
            <a:miter lim="800000"/>
            <a:headEnd type="none" w="sm" len="sm"/>
            <a:tailEnd type="none" w="sm" len="sm"/>
          </a:ln>
        </p:spPr>
        <p:txBody>
          <a:bodyPr wrap="none" anchor="ctr"/>
          <a:lstStyle/>
          <a:p>
            <a:pPr algn="ctr"/>
            <a:r>
              <a:rPr lang="en-US" sz="2400" b="1"/>
              <a:t>ADO.NET: Data and XML</a:t>
            </a:r>
          </a:p>
        </p:txBody>
      </p:sp>
      <p:sp>
        <p:nvSpPr>
          <p:cNvPr id="26637" name="Rectangle 13"/>
          <p:cNvSpPr>
            <a:spLocks noChangeArrowheads="1"/>
          </p:cNvSpPr>
          <p:nvPr/>
        </p:nvSpPr>
        <p:spPr bwMode="auto">
          <a:xfrm rot="5400000">
            <a:off x="7018338" y="3589338"/>
            <a:ext cx="3886200" cy="822325"/>
          </a:xfrm>
          <a:prstGeom prst="rect">
            <a:avLst/>
          </a:prstGeom>
          <a:solidFill>
            <a:schemeClr val="accent2"/>
          </a:solidFill>
          <a:ln w="12700">
            <a:solidFill>
              <a:schemeClr val="accent2"/>
            </a:solidFill>
            <a:miter lim="800000"/>
            <a:headEnd type="none" w="sm" len="sm"/>
            <a:tailEnd type="none" w="sm" len="sm"/>
          </a:ln>
        </p:spPr>
        <p:txBody>
          <a:bodyPr wrap="none" anchor="ctr"/>
          <a:lstStyle/>
          <a:p>
            <a:pPr algn="ctr"/>
            <a:r>
              <a:rPr lang="en-US" sz="2400" b="1"/>
              <a:t>Visual Studio.NET</a:t>
            </a:r>
          </a:p>
        </p:txBody>
      </p:sp>
      <p:sp>
        <p:nvSpPr>
          <p:cNvPr id="26638" name="Rectangle 14"/>
          <p:cNvSpPr>
            <a:spLocks noGrp="1" noChangeArrowheads="1"/>
          </p:cNvSpPr>
          <p:nvPr>
            <p:ph type="title"/>
          </p:nvPr>
        </p:nvSpPr>
        <p:spPr>
          <a:xfrm>
            <a:off x="2209800" y="609600"/>
            <a:ext cx="7772400" cy="1143000"/>
          </a:xfrm>
        </p:spPr>
        <p:txBody>
          <a:bodyPr/>
          <a:lstStyle/>
          <a:p>
            <a:pPr eaLnBrk="1" hangingPunct="1"/>
            <a:r>
              <a:rPr lang="en-US"/>
              <a:t>The .NET Framework</a:t>
            </a:r>
            <a:br>
              <a:rPr lang="en-US"/>
            </a:br>
            <a:r>
              <a:rPr lang="en-US" sz="2100"/>
              <a:t>The .NET Framework and Visual Studio.NET</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Group 2"/>
          <p:cNvGrpSpPr>
            <a:grpSpLocks/>
          </p:cNvGrpSpPr>
          <p:nvPr/>
        </p:nvGrpSpPr>
        <p:grpSpPr bwMode="auto">
          <a:xfrm>
            <a:off x="1905000" y="2590800"/>
            <a:ext cx="2286000" cy="2927350"/>
            <a:chOff x="240" y="1872"/>
            <a:chExt cx="1440" cy="1844"/>
          </a:xfrm>
        </p:grpSpPr>
        <p:sp>
          <p:nvSpPr>
            <p:cNvPr id="78851" name="Rectangle 3"/>
            <p:cNvSpPr>
              <a:spLocks noChangeArrowheads="1"/>
            </p:cNvSpPr>
            <p:nvPr/>
          </p:nvSpPr>
          <p:spPr bwMode="auto">
            <a:xfrm>
              <a:off x="384" y="1872"/>
              <a:ext cx="1152" cy="1440"/>
            </a:xfrm>
            <a:prstGeom prst="rect">
              <a:avLst/>
            </a:prstGeom>
            <a:solidFill>
              <a:schemeClr val="accent2"/>
            </a:solidFill>
            <a:ln w="12700">
              <a:solidFill>
                <a:schemeClr val="tx1"/>
              </a:solidFill>
              <a:miter lim="800000"/>
              <a:headEnd/>
              <a:tailEnd/>
            </a:ln>
            <a:effectLst>
              <a:prstShdw prst="shdw17" dist="17961" dir="2700000">
                <a:schemeClr val="tx1">
                  <a:gamma/>
                  <a:shade val="60000"/>
                  <a:invGamma/>
                </a:schemeClr>
              </a:prstShdw>
            </a:effectLst>
          </p:spPr>
          <p:txBody>
            <a:bodyPr wrap="none" anchor="ctr"/>
            <a:lstStyle/>
            <a:p>
              <a:pPr algn="ctr">
                <a:defRPr/>
              </a:pPr>
              <a:r>
                <a:rPr lang="en-GB" sz="2000" b="1">
                  <a:solidFill>
                    <a:schemeClr val="tx1">
                      <a:lumMod val="95000"/>
                    </a:schemeClr>
                  </a:solidFill>
                </a:rPr>
                <a:t>Source Code</a:t>
              </a:r>
            </a:p>
          </p:txBody>
        </p:sp>
        <p:sp>
          <p:nvSpPr>
            <p:cNvPr id="30736" name="Text Box 4"/>
            <p:cNvSpPr txBox="1">
              <a:spLocks noChangeArrowheads="1"/>
            </p:cNvSpPr>
            <p:nvPr/>
          </p:nvSpPr>
          <p:spPr bwMode="auto">
            <a:xfrm>
              <a:off x="240" y="3312"/>
              <a:ext cx="1440" cy="404"/>
            </a:xfrm>
            <a:prstGeom prst="rect">
              <a:avLst/>
            </a:prstGeom>
            <a:noFill/>
            <a:ln w="9525">
              <a:noFill/>
              <a:miter lim="800000"/>
              <a:headEnd/>
              <a:tailEnd/>
            </a:ln>
          </p:spPr>
          <p:txBody>
            <a:bodyPr>
              <a:spAutoFit/>
            </a:bodyPr>
            <a:lstStyle/>
            <a:p>
              <a:pPr algn="ctr"/>
              <a:r>
                <a:rPr lang="en-GB" sz="1800" b="1">
                  <a:solidFill>
                    <a:schemeClr val="tx1">
                      <a:lumMod val="95000"/>
                    </a:schemeClr>
                  </a:solidFill>
                </a:rPr>
                <a:t>C++, C#, VB or any .NET language</a:t>
              </a:r>
            </a:p>
          </p:txBody>
        </p:sp>
      </p:grpSp>
      <p:sp>
        <p:nvSpPr>
          <p:cNvPr id="30723" name="Text Box 5"/>
          <p:cNvSpPr txBox="1">
            <a:spLocks noChangeArrowheads="1"/>
          </p:cNvSpPr>
          <p:nvPr/>
        </p:nvSpPr>
        <p:spPr bwMode="auto">
          <a:xfrm>
            <a:off x="4953001" y="4800600"/>
            <a:ext cx="2879725" cy="457200"/>
          </a:xfrm>
          <a:prstGeom prst="rect">
            <a:avLst/>
          </a:prstGeom>
          <a:noFill/>
          <a:ln w="9525">
            <a:noFill/>
            <a:miter lim="800000"/>
            <a:headEnd/>
            <a:tailEnd/>
          </a:ln>
        </p:spPr>
        <p:txBody>
          <a:bodyPr wrap="none">
            <a:spAutoFit/>
          </a:bodyPr>
          <a:lstStyle/>
          <a:p>
            <a:r>
              <a:rPr lang="en-GB" sz="2400" b="1" dirty="0"/>
              <a:t>csc.exe or vbc.exe</a:t>
            </a:r>
          </a:p>
        </p:txBody>
      </p:sp>
      <p:grpSp>
        <p:nvGrpSpPr>
          <p:cNvPr id="30724" name="Group 6"/>
          <p:cNvGrpSpPr>
            <a:grpSpLocks/>
          </p:cNvGrpSpPr>
          <p:nvPr/>
        </p:nvGrpSpPr>
        <p:grpSpPr bwMode="auto">
          <a:xfrm>
            <a:off x="5029200" y="2209801"/>
            <a:ext cx="2052638" cy="2043113"/>
            <a:chOff x="1632" y="1248"/>
            <a:chExt cx="2682" cy="2286"/>
          </a:xfrm>
        </p:grpSpPr>
        <p:sp>
          <p:nvSpPr>
            <p:cNvPr id="30732" name="Gear"/>
            <p:cNvSpPr>
              <a:spLocks noEditPoints="1" noChangeArrowheads="1"/>
            </p:cNvSpPr>
            <p:nvPr/>
          </p:nvSpPr>
          <p:spPr bwMode="auto">
            <a:xfrm>
              <a:off x="3119" y="1248"/>
              <a:ext cx="1195" cy="1048"/>
            </a:xfrm>
            <a:custGeom>
              <a:avLst/>
              <a:gdLst>
                <a:gd name="T0" fmla="*/ 598 w 21600"/>
                <a:gd name="T1" fmla="*/ 0 h 21600"/>
                <a:gd name="T2" fmla="*/ 1195 w 21600"/>
                <a:gd name="T3" fmla="*/ 524 h 21600"/>
                <a:gd name="T4" fmla="*/ 598 w 21600"/>
                <a:gd name="T5" fmla="*/ 1048 h 21600"/>
                <a:gd name="T6" fmla="*/ 0 w 21600"/>
                <a:gd name="T7" fmla="*/ 524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scene3d>
              <a:camera prst="legacyPerspectiveFront">
                <a:rot lat="20099998"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endParaRPr lang="en-US"/>
            </a:p>
          </p:txBody>
        </p:sp>
        <p:sp>
          <p:nvSpPr>
            <p:cNvPr id="30733" name="AutoShape 8"/>
            <p:cNvSpPr>
              <a:spLocks noEditPoints="1" noChangeArrowheads="1"/>
            </p:cNvSpPr>
            <p:nvPr/>
          </p:nvSpPr>
          <p:spPr bwMode="auto">
            <a:xfrm>
              <a:off x="1632" y="1680"/>
              <a:ext cx="1429" cy="1253"/>
            </a:xfrm>
            <a:custGeom>
              <a:avLst/>
              <a:gdLst>
                <a:gd name="T0" fmla="*/ 715 w 21600"/>
                <a:gd name="T1" fmla="*/ 0 h 21600"/>
                <a:gd name="T2" fmla="*/ 1429 w 21600"/>
                <a:gd name="T3" fmla="*/ 627 h 21600"/>
                <a:gd name="T4" fmla="*/ 715 w 21600"/>
                <a:gd name="T5" fmla="*/ 1253 h 21600"/>
                <a:gd name="T6" fmla="*/ 0 w 21600"/>
                <a:gd name="T7" fmla="*/ 627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scene3d>
              <a:camera prst="legacyPerspectiveFront">
                <a:rot lat="20099998"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endParaRPr lang="en-US"/>
            </a:p>
          </p:txBody>
        </p:sp>
        <p:sp>
          <p:nvSpPr>
            <p:cNvPr id="30734" name="AutoShape 9"/>
            <p:cNvSpPr>
              <a:spLocks noEditPoints="1" noChangeArrowheads="1"/>
            </p:cNvSpPr>
            <p:nvPr/>
          </p:nvSpPr>
          <p:spPr bwMode="auto">
            <a:xfrm>
              <a:off x="2559" y="2142"/>
              <a:ext cx="1588" cy="1392"/>
            </a:xfrm>
            <a:custGeom>
              <a:avLst/>
              <a:gdLst>
                <a:gd name="T0" fmla="*/ 794 w 21600"/>
                <a:gd name="T1" fmla="*/ 0 h 21600"/>
                <a:gd name="T2" fmla="*/ 1588 w 21600"/>
                <a:gd name="T3" fmla="*/ 696 h 21600"/>
                <a:gd name="T4" fmla="*/ 794 w 21600"/>
                <a:gd name="T5" fmla="*/ 1392 h 21600"/>
                <a:gd name="T6" fmla="*/ 0 w 21600"/>
                <a:gd name="T7" fmla="*/ 696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scene3d>
              <a:camera prst="legacyPerspectiveFront">
                <a:rot lat="20099998"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endParaRPr lang="en-US"/>
            </a:p>
          </p:txBody>
        </p:sp>
      </p:grpSp>
      <p:sp>
        <p:nvSpPr>
          <p:cNvPr id="30725" name="Text Box 10"/>
          <p:cNvSpPr txBox="1">
            <a:spLocks noChangeArrowheads="1"/>
          </p:cNvSpPr>
          <p:nvPr/>
        </p:nvSpPr>
        <p:spPr bwMode="auto">
          <a:xfrm>
            <a:off x="5341939" y="4267200"/>
            <a:ext cx="1944687" cy="579438"/>
          </a:xfrm>
          <a:prstGeom prst="rect">
            <a:avLst/>
          </a:prstGeom>
          <a:noFill/>
          <a:ln w="19050">
            <a:noFill/>
            <a:prstDash val="lgDash"/>
            <a:miter lim="800000"/>
            <a:headEnd/>
            <a:tailEnd/>
          </a:ln>
        </p:spPr>
        <p:txBody>
          <a:bodyPr wrap="none">
            <a:spAutoFit/>
          </a:bodyPr>
          <a:lstStyle/>
          <a:p>
            <a:pPr algn="ctr"/>
            <a:r>
              <a:rPr lang="en-GB" sz="3200" b="1"/>
              <a:t>Compiler</a:t>
            </a:r>
          </a:p>
        </p:txBody>
      </p:sp>
      <p:sp>
        <p:nvSpPr>
          <p:cNvPr id="30726" name="Line 11"/>
          <p:cNvSpPr>
            <a:spLocks noChangeShapeType="1"/>
          </p:cNvSpPr>
          <p:nvPr/>
        </p:nvSpPr>
        <p:spPr bwMode="auto">
          <a:xfrm>
            <a:off x="4114800" y="3733800"/>
            <a:ext cx="1066800" cy="0"/>
          </a:xfrm>
          <a:prstGeom prst="line">
            <a:avLst/>
          </a:prstGeom>
          <a:noFill/>
          <a:ln w="38100">
            <a:solidFill>
              <a:schemeClr val="folHlink"/>
            </a:solidFill>
            <a:round/>
            <a:headEnd/>
            <a:tailEnd type="triangle" w="med" len="med"/>
          </a:ln>
        </p:spPr>
        <p:txBody>
          <a:bodyPr wrap="none" anchor="ctr"/>
          <a:lstStyle/>
          <a:p>
            <a:endParaRPr lang="en-US"/>
          </a:p>
        </p:txBody>
      </p:sp>
      <p:grpSp>
        <p:nvGrpSpPr>
          <p:cNvPr id="30727" name="Group 12"/>
          <p:cNvGrpSpPr>
            <a:grpSpLocks/>
          </p:cNvGrpSpPr>
          <p:nvPr/>
        </p:nvGrpSpPr>
        <p:grpSpPr bwMode="auto">
          <a:xfrm>
            <a:off x="8305800" y="2590800"/>
            <a:ext cx="1981200" cy="2743200"/>
            <a:chOff x="4272" y="1872"/>
            <a:chExt cx="1248" cy="1728"/>
          </a:xfrm>
        </p:grpSpPr>
        <p:sp>
          <p:nvSpPr>
            <p:cNvPr id="78861" name="Rectangle 13"/>
            <p:cNvSpPr>
              <a:spLocks noChangeArrowheads="1"/>
            </p:cNvSpPr>
            <p:nvPr/>
          </p:nvSpPr>
          <p:spPr bwMode="auto">
            <a:xfrm>
              <a:off x="4320" y="1872"/>
              <a:ext cx="1152" cy="1440"/>
            </a:xfrm>
            <a:prstGeom prst="rect">
              <a:avLst/>
            </a:prstGeom>
            <a:solidFill>
              <a:schemeClr val="accent2"/>
            </a:solidFill>
            <a:ln w="12700">
              <a:solidFill>
                <a:schemeClr val="tx1"/>
              </a:solidFill>
              <a:miter lim="800000"/>
              <a:headEnd/>
              <a:tailEnd/>
            </a:ln>
            <a:effectLst>
              <a:prstShdw prst="shdw17" dist="17961" dir="2700000">
                <a:schemeClr val="tx1">
                  <a:gamma/>
                  <a:shade val="60000"/>
                  <a:invGamma/>
                </a:schemeClr>
              </a:prstShdw>
            </a:effectLst>
          </p:spPr>
          <p:txBody>
            <a:bodyPr wrap="none" anchor="ctr"/>
            <a:lstStyle/>
            <a:p>
              <a:pPr algn="ctr">
                <a:defRPr/>
              </a:pPr>
              <a:r>
                <a:rPr lang="en-GB" sz="2000" b="1">
                  <a:solidFill>
                    <a:schemeClr val="tx1">
                      <a:lumMod val="95000"/>
                    </a:schemeClr>
                  </a:solidFill>
                </a:rPr>
                <a:t>Assembly</a:t>
              </a:r>
            </a:p>
          </p:txBody>
        </p:sp>
        <p:sp>
          <p:nvSpPr>
            <p:cNvPr id="30731" name="Text Box 14"/>
            <p:cNvSpPr txBox="1">
              <a:spLocks noChangeArrowheads="1"/>
            </p:cNvSpPr>
            <p:nvPr/>
          </p:nvSpPr>
          <p:spPr bwMode="auto">
            <a:xfrm>
              <a:off x="4272" y="3369"/>
              <a:ext cx="1248" cy="231"/>
            </a:xfrm>
            <a:prstGeom prst="rect">
              <a:avLst/>
            </a:prstGeom>
            <a:noFill/>
            <a:ln w="9525">
              <a:noFill/>
              <a:miter lim="800000"/>
              <a:headEnd/>
              <a:tailEnd/>
            </a:ln>
          </p:spPr>
          <p:txBody>
            <a:bodyPr>
              <a:spAutoFit/>
            </a:bodyPr>
            <a:lstStyle/>
            <a:p>
              <a:pPr algn="ctr"/>
              <a:r>
                <a:rPr lang="en-GB" sz="1800" b="1">
                  <a:solidFill>
                    <a:schemeClr val="tx1">
                      <a:lumMod val="95000"/>
                    </a:schemeClr>
                  </a:solidFill>
                </a:rPr>
                <a:t>DLL or EXE</a:t>
              </a:r>
            </a:p>
          </p:txBody>
        </p:sp>
      </p:grpSp>
      <p:sp>
        <p:nvSpPr>
          <p:cNvPr id="30728" name="Line 15"/>
          <p:cNvSpPr>
            <a:spLocks noChangeShapeType="1"/>
          </p:cNvSpPr>
          <p:nvPr/>
        </p:nvSpPr>
        <p:spPr bwMode="auto">
          <a:xfrm>
            <a:off x="7239000" y="3733800"/>
            <a:ext cx="1066800" cy="0"/>
          </a:xfrm>
          <a:prstGeom prst="line">
            <a:avLst/>
          </a:prstGeom>
          <a:noFill/>
          <a:ln w="38100">
            <a:solidFill>
              <a:schemeClr val="folHlink"/>
            </a:solidFill>
            <a:round/>
            <a:headEnd/>
            <a:tailEnd type="triangle" w="med" len="med"/>
          </a:ln>
        </p:spPr>
        <p:txBody>
          <a:bodyPr wrap="none" anchor="ctr"/>
          <a:lstStyle/>
          <a:p>
            <a:endParaRPr lang="en-US"/>
          </a:p>
        </p:txBody>
      </p:sp>
      <p:sp>
        <p:nvSpPr>
          <p:cNvPr id="30729" name="Rectangle 16"/>
          <p:cNvSpPr>
            <a:spLocks noGrp="1" noChangeArrowheads="1"/>
          </p:cNvSpPr>
          <p:nvPr>
            <p:ph type="title"/>
          </p:nvPr>
        </p:nvSpPr>
        <p:spPr>
          <a:xfrm>
            <a:off x="2209800" y="609600"/>
            <a:ext cx="7772400" cy="1143000"/>
          </a:xfrm>
        </p:spPr>
        <p:txBody>
          <a:bodyPr/>
          <a:lstStyle/>
          <a:p>
            <a:pPr eaLnBrk="1" hangingPunct="1"/>
            <a:r>
              <a:rPr lang="en-US" sz="3400">
                <a:solidFill>
                  <a:schemeClr val="tx1"/>
                </a:solidFill>
              </a:rPr>
              <a:t>Common Language Runtime</a:t>
            </a:r>
            <a:br>
              <a:rPr lang="en-US" sz="3400">
                <a:solidFill>
                  <a:schemeClr val="tx1"/>
                </a:solidFill>
              </a:rPr>
            </a:br>
            <a:r>
              <a:rPr lang="en-US" sz="2500">
                <a:solidFill>
                  <a:schemeClr val="tx1"/>
                </a:solidFill>
              </a:rPr>
              <a:t>Compilation</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title"/>
          </p:nvPr>
        </p:nvSpPr>
        <p:spPr/>
        <p:txBody>
          <a:bodyPr>
            <a:normAutofit/>
          </a:bodyPr>
          <a:lstStyle/>
          <a:p>
            <a:pPr algn="r" eaLnBrk="1" hangingPunct="1"/>
            <a:r>
              <a:rPr lang="en-US" dirty="0"/>
              <a:t>Common Language Runtime</a:t>
            </a:r>
            <a:br>
              <a:rPr lang="en-US" dirty="0"/>
            </a:br>
            <a:r>
              <a:rPr lang="en-US" sz="2500" dirty="0">
                <a:solidFill>
                  <a:schemeClr val="hlink"/>
                </a:solidFill>
              </a:rPr>
              <a:t>Assemblies</a:t>
            </a:r>
          </a:p>
        </p:txBody>
      </p:sp>
      <p:pic>
        <p:nvPicPr>
          <p:cNvPr id="33795" name="Picture 8"/>
          <p:cNvPicPr>
            <a:picLocks noGrp="1" noChangeAspect="1" noChangeArrowheads="1"/>
          </p:cNvPicPr>
          <p:nvPr>
            <p:ph idx="1"/>
          </p:nvPr>
        </p:nvPicPr>
        <p:blipFill>
          <a:blip r:embed="rId3"/>
          <a:srcRect/>
          <a:stretch>
            <a:fillRect/>
          </a:stretch>
        </p:blipFill>
        <p:spPr>
          <a:xfrm>
            <a:off x="1603614" y="1524000"/>
            <a:ext cx="8988066" cy="518160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strips dir="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2DC4E3-8F98-5BEE-D453-4BDAED06B9F7}"/>
              </a:ext>
            </a:extLst>
          </p:cNvPr>
          <p:cNvSpPr>
            <a:spLocks noGrp="1"/>
          </p:cNvSpPr>
          <p:nvPr>
            <p:ph type="title"/>
          </p:nvPr>
        </p:nvSpPr>
        <p:spPr/>
        <p:txBody>
          <a:bodyPr/>
          <a:lstStyle/>
          <a:p>
            <a:endParaRPr lang="en-IN"/>
          </a:p>
        </p:txBody>
      </p:sp>
      <p:sp>
        <p:nvSpPr>
          <p:cNvPr id="4" name="Content Placeholder 3">
            <a:extLst>
              <a:ext uri="{FF2B5EF4-FFF2-40B4-BE49-F238E27FC236}">
                <a16:creationId xmlns:a16="http://schemas.microsoft.com/office/drawing/2014/main" id="{2A4647A3-CE36-CE61-1D24-3975A6EC2149}"/>
              </a:ext>
            </a:extLst>
          </p:cNvPr>
          <p:cNvSpPr>
            <a:spLocks noGrp="1"/>
          </p:cNvSpPr>
          <p:nvPr>
            <p:ph idx="1"/>
          </p:nvPr>
        </p:nvSpPr>
        <p:spPr/>
        <p:txBody>
          <a:bodyPr/>
          <a:lstStyle/>
          <a:p>
            <a:r>
              <a:rPr lang="en-US" dirty="0"/>
              <a:t>Development Machine</a:t>
            </a:r>
          </a:p>
          <a:p>
            <a:endParaRPr lang="en-US" dirty="0"/>
          </a:p>
          <a:p>
            <a:r>
              <a:rPr lang="en-US" dirty="0"/>
              <a:t>Deployed Machine(Client)</a:t>
            </a:r>
          </a:p>
          <a:p>
            <a:endParaRPr lang="en-IN" dirty="0"/>
          </a:p>
        </p:txBody>
      </p:sp>
    </p:spTree>
    <p:extLst>
      <p:ext uri="{BB962C8B-B14F-4D97-AF65-F5344CB8AC3E}">
        <p14:creationId xmlns:p14="http://schemas.microsoft.com/office/powerpoint/2010/main" val="41728747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biLevel thresh="25000"/>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1779120" y="355230"/>
            <a:ext cx="6770075" cy="61475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2426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AutoShape 2"/>
          <p:cNvSpPr>
            <a:spLocks noChangeArrowheads="1"/>
          </p:cNvSpPr>
          <p:nvPr/>
        </p:nvSpPr>
        <p:spPr bwMode="auto">
          <a:xfrm>
            <a:off x="3429000" y="1905000"/>
            <a:ext cx="990600" cy="304800"/>
          </a:xfrm>
          <a:prstGeom prst="roundRect">
            <a:avLst>
              <a:gd name="adj" fmla="val 0"/>
            </a:avLst>
          </a:prstGeom>
          <a:gradFill rotWithShape="0">
            <a:gsLst>
              <a:gs pos="0">
                <a:schemeClr val="accent2"/>
              </a:gs>
              <a:gs pos="100000">
                <a:schemeClr val="accent2">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pPr algn="ctr">
              <a:defRPr/>
            </a:pPr>
            <a:r>
              <a:rPr lang="en-US" b="1"/>
              <a:t>VB</a:t>
            </a:r>
          </a:p>
        </p:txBody>
      </p:sp>
      <p:sp>
        <p:nvSpPr>
          <p:cNvPr id="38915" name="Text Box 3"/>
          <p:cNvSpPr txBox="1">
            <a:spLocks noChangeArrowheads="1"/>
          </p:cNvSpPr>
          <p:nvPr/>
        </p:nvSpPr>
        <p:spPr bwMode="auto">
          <a:xfrm>
            <a:off x="2057400" y="1752601"/>
            <a:ext cx="1295400" cy="701675"/>
          </a:xfrm>
          <a:prstGeom prst="rect">
            <a:avLst/>
          </a:prstGeom>
          <a:noFill/>
          <a:ln w="9525">
            <a:noFill/>
            <a:miter lim="800000"/>
            <a:headEnd/>
            <a:tailEnd/>
          </a:ln>
          <a:effectLst/>
        </p:spPr>
        <p:txBody>
          <a:bodyPr>
            <a:spAutoFit/>
          </a:bodyPr>
          <a:lstStyle/>
          <a:p>
            <a:pPr>
              <a:defRPr/>
            </a:pPr>
            <a:r>
              <a:rPr lang="en-GB" sz="2000" b="1">
                <a:effectLst>
                  <a:outerShdw blurRad="38100" dist="38100" dir="2700000" algn="tl">
                    <a:srgbClr val="C0C0C0"/>
                  </a:outerShdw>
                </a:effectLst>
              </a:rPr>
              <a:t>Source code</a:t>
            </a:r>
          </a:p>
        </p:txBody>
      </p:sp>
      <p:sp>
        <p:nvSpPr>
          <p:cNvPr id="38916" name="AutoShape 4"/>
          <p:cNvSpPr>
            <a:spLocks noChangeArrowheads="1"/>
          </p:cNvSpPr>
          <p:nvPr/>
        </p:nvSpPr>
        <p:spPr bwMode="auto">
          <a:xfrm>
            <a:off x="3429000" y="2438400"/>
            <a:ext cx="990600" cy="228600"/>
          </a:xfrm>
          <a:prstGeom prst="roundRect">
            <a:avLst>
              <a:gd name="adj" fmla="val 0"/>
            </a:avLst>
          </a:prstGeom>
          <a:gradFill rotWithShape="0">
            <a:gsLst>
              <a:gs pos="0">
                <a:schemeClr val="hlink"/>
              </a:gs>
              <a:gs pos="100000">
                <a:schemeClr val="hlink">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wrap="none" anchor="ctr">
            <a:flatTx/>
          </a:bodyPr>
          <a:lstStyle/>
          <a:p>
            <a:pPr algn="ctr">
              <a:defRPr/>
            </a:pPr>
            <a:r>
              <a:rPr lang="en-US" b="1">
                <a:effectLst>
                  <a:outerShdw blurRad="38100" dist="38100" dir="2700000" algn="tl">
                    <a:srgbClr val="FFFFFF"/>
                  </a:outerShdw>
                </a:effectLst>
              </a:rPr>
              <a:t>Compiler</a:t>
            </a:r>
          </a:p>
        </p:txBody>
      </p:sp>
      <p:sp>
        <p:nvSpPr>
          <p:cNvPr id="38917" name="AutoShape 5"/>
          <p:cNvSpPr>
            <a:spLocks noChangeArrowheads="1"/>
          </p:cNvSpPr>
          <p:nvPr/>
        </p:nvSpPr>
        <p:spPr bwMode="auto">
          <a:xfrm>
            <a:off x="6781800" y="1905000"/>
            <a:ext cx="990600" cy="304800"/>
          </a:xfrm>
          <a:prstGeom prst="roundRect">
            <a:avLst>
              <a:gd name="adj" fmla="val 0"/>
            </a:avLst>
          </a:prstGeom>
          <a:gradFill rotWithShape="0">
            <a:gsLst>
              <a:gs pos="0">
                <a:schemeClr val="accent2"/>
              </a:gs>
              <a:gs pos="100000">
                <a:schemeClr val="accent2">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pPr algn="ctr">
              <a:defRPr/>
            </a:pPr>
            <a:r>
              <a:rPr lang="en-US" b="1"/>
              <a:t>C++</a:t>
            </a:r>
          </a:p>
        </p:txBody>
      </p:sp>
      <p:sp>
        <p:nvSpPr>
          <p:cNvPr id="38918" name="AutoShape 6"/>
          <p:cNvSpPr>
            <a:spLocks noChangeArrowheads="1"/>
          </p:cNvSpPr>
          <p:nvPr/>
        </p:nvSpPr>
        <p:spPr bwMode="auto">
          <a:xfrm>
            <a:off x="5105400" y="1905000"/>
            <a:ext cx="990600" cy="304800"/>
          </a:xfrm>
          <a:prstGeom prst="roundRect">
            <a:avLst>
              <a:gd name="adj" fmla="val 0"/>
            </a:avLst>
          </a:prstGeom>
          <a:gradFill rotWithShape="0">
            <a:gsLst>
              <a:gs pos="0">
                <a:schemeClr val="accent2"/>
              </a:gs>
              <a:gs pos="100000">
                <a:schemeClr val="accent2">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pPr algn="ctr">
              <a:defRPr/>
            </a:pPr>
            <a:r>
              <a:rPr lang="en-US" b="1"/>
              <a:t>C#</a:t>
            </a:r>
          </a:p>
        </p:txBody>
      </p:sp>
      <p:sp>
        <p:nvSpPr>
          <p:cNvPr id="38919" name="AutoShape 7"/>
          <p:cNvSpPr>
            <a:spLocks noChangeArrowheads="1"/>
          </p:cNvSpPr>
          <p:nvPr/>
        </p:nvSpPr>
        <p:spPr bwMode="auto">
          <a:xfrm>
            <a:off x="6781800" y="2438400"/>
            <a:ext cx="990600" cy="228600"/>
          </a:xfrm>
          <a:prstGeom prst="roundRect">
            <a:avLst>
              <a:gd name="adj" fmla="val 0"/>
            </a:avLst>
          </a:prstGeom>
          <a:gradFill rotWithShape="0">
            <a:gsLst>
              <a:gs pos="0">
                <a:schemeClr val="hlink"/>
              </a:gs>
              <a:gs pos="100000">
                <a:schemeClr val="hlink">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wrap="none" anchor="ctr">
            <a:flatTx/>
          </a:bodyPr>
          <a:lstStyle/>
          <a:p>
            <a:pPr algn="ctr">
              <a:defRPr/>
            </a:pPr>
            <a:r>
              <a:rPr lang="en-US" b="1">
                <a:effectLst>
                  <a:outerShdw blurRad="38100" dist="38100" dir="2700000" algn="tl">
                    <a:srgbClr val="FFFFFF"/>
                  </a:outerShdw>
                </a:effectLst>
              </a:rPr>
              <a:t>Compiler</a:t>
            </a:r>
          </a:p>
        </p:txBody>
      </p:sp>
      <p:sp>
        <p:nvSpPr>
          <p:cNvPr id="38920" name="AutoShape 8"/>
          <p:cNvSpPr>
            <a:spLocks noChangeArrowheads="1"/>
          </p:cNvSpPr>
          <p:nvPr/>
        </p:nvSpPr>
        <p:spPr bwMode="auto">
          <a:xfrm>
            <a:off x="5105400" y="2438400"/>
            <a:ext cx="990600" cy="228600"/>
          </a:xfrm>
          <a:prstGeom prst="roundRect">
            <a:avLst>
              <a:gd name="adj" fmla="val 0"/>
            </a:avLst>
          </a:prstGeom>
          <a:gradFill rotWithShape="0">
            <a:gsLst>
              <a:gs pos="0">
                <a:schemeClr val="hlink"/>
              </a:gs>
              <a:gs pos="100000">
                <a:schemeClr val="hlink">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wrap="none" anchor="ctr">
            <a:flatTx/>
          </a:bodyPr>
          <a:lstStyle/>
          <a:p>
            <a:pPr algn="ctr">
              <a:defRPr/>
            </a:pPr>
            <a:r>
              <a:rPr lang="en-US" b="1">
                <a:effectLst>
                  <a:outerShdw blurRad="38100" dist="38100" dir="2700000" algn="tl">
                    <a:srgbClr val="FFFFFF"/>
                  </a:outerShdw>
                </a:effectLst>
              </a:rPr>
              <a:t>Compiler</a:t>
            </a:r>
          </a:p>
        </p:txBody>
      </p:sp>
      <p:sp>
        <p:nvSpPr>
          <p:cNvPr id="38921" name="AutoShape 9"/>
          <p:cNvSpPr>
            <a:spLocks noChangeArrowheads="1"/>
          </p:cNvSpPr>
          <p:nvPr/>
        </p:nvSpPr>
        <p:spPr bwMode="auto">
          <a:xfrm>
            <a:off x="5105400" y="3048000"/>
            <a:ext cx="990600" cy="457200"/>
          </a:xfrm>
          <a:prstGeom prst="roundRect">
            <a:avLst>
              <a:gd name="adj" fmla="val 0"/>
            </a:avLst>
          </a:prstGeom>
          <a:solidFill>
            <a:srgbClr val="FF9933"/>
          </a:soli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9933"/>
            </a:extrusionClr>
          </a:sp3d>
        </p:spPr>
        <p:txBody>
          <a:bodyPr wrap="none" anchor="ctr">
            <a:flatTx/>
          </a:bodyPr>
          <a:lstStyle/>
          <a:p>
            <a:pPr algn="ctr">
              <a:defRPr/>
            </a:pPr>
            <a:r>
              <a:rPr lang="en-US" b="1"/>
              <a:t>Assembly</a:t>
            </a:r>
          </a:p>
          <a:p>
            <a:pPr algn="ctr">
              <a:defRPr/>
            </a:pPr>
            <a:r>
              <a:rPr lang="en-US" b="1"/>
              <a:t>IL Code</a:t>
            </a:r>
          </a:p>
        </p:txBody>
      </p:sp>
      <p:sp>
        <p:nvSpPr>
          <p:cNvPr id="38922" name="AutoShape 10"/>
          <p:cNvSpPr>
            <a:spLocks noChangeArrowheads="1"/>
          </p:cNvSpPr>
          <p:nvPr/>
        </p:nvSpPr>
        <p:spPr bwMode="auto">
          <a:xfrm>
            <a:off x="6781800" y="3048000"/>
            <a:ext cx="990600" cy="457200"/>
          </a:xfrm>
          <a:prstGeom prst="roundRect">
            <a:avLst>
              <a:gd name="adj" fmla="val 0"/>
            </a:avLst>
          </a:prstGeom>
          <a:solidFill>
            <a:srgbClr val="FF9933"/>
          </a:soli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9933"/>
            </a:extrusionClr>
          </a:sp3d>
        </p:spPr>
        <p:txBody>
          <a:bodyPr wrap="none" anchor="ctr">
            <a:flatTx/>
          </a:bodyPr>
          <a:lstStyle/>
          <a:p>
            <a:pPr algn="ctr">
              <a:defRPr/>
            </a:pPr>
            <a:r>
              <a:rPr lang="en-US" b="1"/>
              <a:t>Assembly</a:t>
            </a:r>
          </a:p>
          <a:p>
            <a:pPr algn="ctr">
              <a:defRPr/>
            </a:pPr>
            <a:r>
              <a:rPr lang="en-US" b="1"/>
              <a:t>IL Code</a:t>
            </a:r>
          </a:p>
        </p:txBody>
      </p:sp>
      <p:sp>
        <p:nvSpPr>
          <p:cNvPr id="38923" name="AutoShape 11"/>
          <p:cNvSpPr>
            <a:spLocks noChangeArrowheads="1"/>
          </p:cNvSpPr>
          <p:nvPr/>
        </p:nvSpPr>
        <p:spPr bwMode="auto">
          <a:xfrm>
            <a:off x="3429000" y="3048000"/>
            <a:ext cx="990600" cy="457200"/>
          </a:xfrm>
          <a:prstGeom prst="roundRect">
            <a:avLst>
              <a:gd name="adj" fmla="val 0"/>
            </a:avLst>
          </a:prstGeom>
          <a:solidFill>
            <a:srgbClr val="FF9933"/>
          </a:soli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9933"/>
            </a:extrusionClr>
          </a:sp3d>
        </p:spPr>
        <p:txBody>
          <a:bodyPr wrap="none" anchor="ctr">
            <a:flatTx/>
          </a:bodyPr>
          <a:lstStyle/>
          <a:p>
            <a:pPr algn="ctr">
              <a:defRPr/>
            </a:pPr>
            <a:r>
              <a:rPr lang="en-US" b="1"/>
              <a:t>Assembly</a:t>
            </a:r>
          </a:p>
          <a:p>
            <a:pPr algn="ctr">
              <a:defRPr/>
            </a:pPr>
            <a:r>
              <a:rPr lang="en-US" b="1"/>
              <a:t>IL Code</a:t>
            </a:r>
          </a:p>
        </p:txBody>
      </p:sp>
      <p:sp>
        <p:nvSpPr>
          <p:cNvPr id="38924" name="AutoShape 12"/>
          <p:cNvSpPr>
            <a:spLocks noChangeArrowheads="1"/>
          </p:cNvSpPr>
          <p:nvPr/>
        </p:nvSpPr>
        <p:spPr bwMode="auto">
          <a:xfrm>
            <a:off x="2438400" y="5943600"/>
            <a:ext cx="7924800" cy="685800"/>
          </a:xfrm>
          <a:prstGeom prst="cube">
            <a:avLst>
              <a:gd name="adj" fmla="val 25000"/>
            </a:avLst>
          </a:prstGeom>
          <a:gradFill rotWithShape="0">
            <a:gsLst>
              <a:gs pos="0">
                <a:schemeClr val="accent1"/>
              </a:gs>
              <a:gs pos="100000">
                <a:schemeClr val="accent1">
                  <a:gamma/>
                  <a:shade val="46275"/>
                  <a:invGamma/>
                </a:schemeClr>
              </a:gs>
            </a:gsLst>
            <a:lin ang="5400000" scaled="1"/>
          </a:gradFill>
          <a:ln w="9525">
            <a:noFill/>
            <a:miter lim="800000"/>
            <a:headEnd/>
            <a:tailEnd/>
          </a:ln>
          <a:effectLst/>
        </p:spPr>
        <p:txBody>
          <a:bodyPr wrap="none"/>
          <a:lstStyle/>
          <a:p>
            <a:pPr algn="ctr">
              <a:defRPr/>
            </a:pPr>
            <a:r>
              <a:rPr lang="en-GB" sz="2000" b="1"/>
              <a:t>Operating System Services</a:t>
            </a:r>
          </a:p>
        </p:txBody>
      </p:sp>
      <p:sp>
        <p:nvSpPr>
          <p:cNvPr id="38925" name="AutoShape 13"/>
          <p:cNvSpPr>
            <a:spLocks noChangeArrowheads="1"/>
          </p:cNvSpPr>
          <p:nvPr/>
        </p:nvSpPr>
        <p:spPr bwMode="auto">
          <a:xfrm>
            <a:off x="2514600" y="3733800"/>
            <a:ext cx="6248400" cy="1600200"/>
          </a:xfrm>
          <a:prstGeom prst="cube">
            <a:avLst>
              <a:gd name="adj" fmla="val 25000"/>
            </a:avLst>
          </a:prstGeom>
          <a:gradFill rotWithShape="0">
            <a:gsLst>
              <a:gs pos="0">
                <a:schemeClr val="accent1"/>
              </a:gs>
              <a:gs pos="100000">
                <a:schemeClr val="accent1">
                  <a:gamma/>
                  <a:shade val="46275"/>
                  <a:invGamma/>
                </a:schemeClr>
              </a:gs>
            </a:gsLst>
            <a:lin ang="5400000" scaled="1"/>
          </a:gradFill>
          <a:ln w="9525">
            <a:noFill/>
            <a:miter lim="800000"/>
            <a:headEnd/>
            <a:tailEnd/>
          </a:ln>
          <a:effectLst/>
        </p:spPr>
        <p:txBody>
          <a:bodyPr wrap="none"/>
          <a:lstStyle/>
          <a:p>
            <a:pPr>
              <a:defRPr/>
            </a:pPr>
            <a:r>
              <a:rPr lang="en-GB" sz="2000" b="1"/>
              <a:t>Common Language Runtime</a:t>
            </a:r>
          </a:p>
        </p:txBody>
      </p:sp>
      <p:sp>
        <p:nvSpPr>
          <p:cNvPr id="32782" name="Line 14"/>
          <p:cNvSpPr>
            <a:spLocks noChangeShapeType="1"/>
          </p:cNvSpPr>
          <p:nvPr/>
        </p:nvSpPr>
        <p:spPr bwMode="auto">
          <a:xfrm>
            <a:off x="3962400" y="3505200"/>
            <a:ext cx="0" cy="533400"/>
          </a:xfrm>
          <a:prstGeom prst="line">
            <a:avLst/>
          </a:prstGeom>
          <a:noFill/>
          <a:ln w="57150">
            <a:solidFill>
              <a:schemeClr val="tx2"/>
            </a:solidFill>
            <a:round/>
            <a:headEnd/>
            <a:tailEnd type="triangle" w="med" len="med"/>
          </a:ln>
        </p:spPr>
        <p:txBody>
          <a:bodyPr wrap="none" anchor="ctr"/>
          <a:lstStyle/>
          <a:p>
            <a:endParaRPr lang="en-US"/>
          </a:p>
        </p:txBody>
      </p:sp>
      <p:sp>
        <p:nvSpPr>
          <p:cNvPr id="32783" name="Line 15"/>
          <p:cNvSpPr>
            <a:spLocks noChangeShapeType="1"/>
          </p:cNvSpPr>
          <p:nvPr/>
        </p:nvSpPr>
        <p:spPr bwMode="auto">
          <a:xfrm>
            <a:off x="7315200" y="3505200"/>
            <a:ext cx="0" cy="533400"/>
          </a:xfrm>
          <a:prstGeom prst="line">
            <a:avLst/>
          </a:prstGeom>
          <a:noFill/>
          <a:ln w="57150">
            <a:solidFill>
              <a:schemeClr val="tx2"/>
            </a:solidFill>
            <a:round/>
            <a:headEnd/>
            <a:tailEnd type="triangle" w="med" len="med"/>
          </a:ln>
        </p:spPr>
        <p:txBody>
          <a:bodyPr wrap="none" anchor="ctr"/>
          <a:lstStyle/>
          <a:p>
            <a:endParaRPr lang="en-US"/>
          </a:p>
        </p:txBody>
      </p:sp>
      <p:sp>
        <p:nvSpPr>
          <p:cNvPr id="32784" name="Line 16"/>
          <p:cNvSpPr>
            <a:spLocks noChangeShapeType="1"/>
          </p:cNvSpPr>
          <p:nvPr/>
        </p:nvSpPr>
        <p:spPr bwMode="auto">
          <a:xfrm>
            <a:off x="5638800" y="3505200"/>
            <a:ext cx="0" cy="533400"/>
          </a:xfrm>
          <a:prstGeom prst="line">
            <a:avLst/>
          </a:prstGeom>
          <a:noFill/>
          <a:ln w="57150">
            <a:solidFill>
              <a:schemeClr val="tx2"/>
            </a:solidFill>
            <a:round/>
            <a:headEnd/>
            <a:tailEnd type="triangle" w="med" len="med"/>
          </a:ln>
        </p:spPr>
        <p:txBody>
          <a:bodyPr wrap="none" anchor="ctr"/>
          <a:lstStyle/>
          <a:p>
            <a:endParaRPr lang="en-US"/>
          </a:p>
        </p:txBody>
      </p:sp>
      <p:sp>
        <p:nvSpPr>
          <p:cNvPr id="38929" name="AutoShape 17"/>
          <p:cNvSpPr>
            <a:spLocks noChangeArrowheads="1"/>
          </p:cNvSpPr>
          <p:nvPr/>
        </p:nvSpPr>
        <p:spPr bwMode="auto">
          <a:xfrm>
            <a:off x="3886200" y="4648200"/>
            <a:ext cx="3048000" cy="609600"/>
          </a:xfrm>
          <a:prstGeom prst="roundRect">
            <a:avLst>
              <a:gd name="adj" fmla="val 7708"/>
            </a:avLst>
          </a:prstGeom>
          <a:gradFill rotWithShape="0">
            <a:gsLst>
              <a:gs pos="0">
                <a:schemeClr val="hlink"/>
              </a:gs>
              <a:gs pos="100000">
                <a:schemeClr val="hlink">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wrap="none" anchor="ctr">
            <a:flatTx/>
          </a:bodyPr>
          <a:lstStyle/>
          <a:p>
            <a:pPr algn="ctr">
              <a:defRPr/>
            </a:pPr>
            <a:r>
              <a:rPr lang="en-US" sz="1800" b="1"/>
              <a:t>JIT Compiler</a:t>
            </a:r>
          </a:p>
        </p:txBody>
      </p:sp>
      <p:sp>
        <p:nvSpPr>
          <p:cNvPr id="38930" name="AutoShape 18"/>
          <p:cNvSpPr>
            <a:spLocks noChangeArrowheads="1"/>
          </p:cNvSpPr>
          <p:nvPr/>
        </p:nvSpPr>
        <p:spPr bwMode="auto">
          <a:xfrm>
            <a:off x="4343400" y="5486400"/>
            <a:ext cx="3276600" cy="381000"/>
          </a:xfrm>
          <a:prstGeom prst="cube">
            <a:avLst>
              <a:gd name="adj" fmla="val 25000"/>
            </a:avLst>
          </a:prstGeom>
          <a:gradFill rotWithShape="0">
            <a:gsLst>
              <a:gs pos="0">
                <a:schemeClr val="folHlink"/>
              </a:gs>
              <a:gs pos="100000">
                <a:schemeClr val="folHlink">
                  <a:gamma/>
                  <a:shade val="46275"/>
                  <a:invGamma/>
                </a:schemeClr>
              </a:gs>
            </a:gsLst>
            <a:lin ang="5400000" scaled="1"/>
          </a:gradFill>
          <a:ln w="12700">
            <a:noFill/>
            <a:miter lim="800000"/>
            <a:headEnd/>
            <a:tailEnd/>
          </a:ln>
          <a:effectLst/>
        </p:spPr>
        <p:txBody>
          <a:bodyPr wrap="none" anchor="ctr"/>
          <a:lstStyle/>
          <a:p>
            <a:pPr algn="ctr">
              <a:defRPr/>
            </a:pPr>
            <a:r>
              <a:rPr lang="en-GB" b="1"/>
              <a:t>Native Code</a:t>
            </a:r>
          </a:p>
        </p:txBody>
      </p:sp>
      <p:sp>
        <p:nvSpPr>
          <p:cNvPr id="32787" name="Line 19"/>
          <p:cNvSpPr>
            <a:spLocks noChangeShapeType="1"/>
          </p:cNvSpPr>
          <p:nvPr/>
        </p:nvSpPr>
        <p:spPr bwMode="auto">
          <a:xfrm>
            <a:off x="6019800" y="5867400"/>
            <a:ext cx="0" cy="381000"/>
          </a:xfrm>
          <a:prstGeom prst="line">
            <a:avLst/>
          </a:prstGeom>
          <a:noFill/>
          <a:ln w="57150">
            <a:noFill/>
            <a:round/>
            <a:headEnd/>
            <a:tailEnd type="triangle" w="med" len="med"/>
          </a:ln>
        </p:spPr>
        <p:txBody>
          <a:bodyPr wrap="none" anchor="ctr"/>
          <a:lstStyle/>
          <a:p>
            <a:endParaRPr lang="en-US"/>
          </a:p>
        </p:txBody>
      </p:sp>
      <p:sp>
        <p:nvSpPr>
          <p:cNvPr id="38932" name="Text Box 20"/>
          <p:cNvSpPr txBox="1">
            <a:spLocks noChangeArrowheads="1"/>
          </p:cNvSpPr>
          <p:nvPr/>
        </p:nvSpPr>
        <p:spPr bwMode="auto">
          <a:xfrm>
            <a:off x="2057401" y="2971801"/>
            <a:ext cx="1285875" cy="701675"/>
          </a:xfrm>
          <a:prstGeom prst="rect">
            <a:avLst/>
          </a:prstGeom>
          <a:noFill/>
          <a:ln w="9525">
            <a:noFill/>
            <a:miter lim="800000"/>
            <a:headEnd/>
            <a:tailEnd/>
          </a:ln>
          <a:effectLst/>
        </p:spPr>
        <p:txBody>
          <a:bodyPr wrap="none">
            <a:spAutoFit/>
          </a:bodyPr>
          <a:lstStyle/>
          <a:p>
            <a:pPr>
              <a:defRPr/>
            </a:pPr>
            <a:r>
              <a:rPr lang="en-GB" sz="2000" b="1">
                <a:effectLst>
                  <a:outerShdw blurRad="38100" dist="38100" dir="2700000" algn="tl">
                    <a:srgbClr val="C0C0C0"/>
                  </a:outerShdw>
                </a:effectLst>
              </a:rPr>
              <a:t>Managed</a:t>
            </a:r>
          </a:p>
          <a:p>
            <a:pPr>
              <a:defRPr/>
            </a:pPr>
            <a:r>
              <a:rPr lang="en-GB" sz="2000" b="1">
                <a:effectLst>
                  <a:outerShdw blurRad="38100" dist="38100" dir="2700000" algn="tl">
                    <a:srgbClr val="C0C0C0"/>
                  </a:outerShdw>
                </a:effectLst>
              </a:rPr>
              <a:t>code</a:t>
            </a:r>
          </a:p>
        </p:txBody>
      </p:sp>
      <p:sp>
        <p:nvSpPr>
          <p:cNvPr id="32789" name="Line 21"/>
          <p:cNvSpPr>
            <a:spLocks noChangeShapeType="1"/>
          </p:cNvSpPr>
          <p:nvPr/>
        </p:nvSpPr>
        <p:spPr bwMode="auto">
          <a:xfrm>
            <a:off x="3962400" y="2667000"/>
            <a:ext cx="0" cy="228600"/>
          </a:xfrm>
          <a:prstGeom prst="line">
            <a:avLst/>
          </a:prstGeom>
          <a:noFill/>
          <a:ln w="38100">
            <a:solidFill>
              <a:schemeClr val="tx2"/>
            </a:solidFill>
            <a:round/>
            <a:headEnd/>
            <a:tailEnd type="triangle" w="med" len="med"/>
          </a:ln>
        </p:spPr>
        <p:txBody>
          <a:bodyPr wrap="none" anchor="ctr"/>
          <a:lstStyle/>
          <a:p>
            <a:endParaRPr lang="en-US"/>
          </a:p>
        </p:txBody>
      </p:sp>
      <p:sp>
        <p:nvSpPr>
          <p:cNvPr id="32790" name="Line 22"/>
          <p:cNvSpPr>
            <a:spLocks noChangeShapeType="1"/>
          </p:cNvSpPr>
          <p:nvPr/>
        </p:nvSpPr>
        <p:spPr bwMode="auto">
          <a:xfrm>
            <a:off x="5638800" y="2667000"/>
            <a:ext cx="0" cy="228600"/>
          </a:xfrm>
          <a:prstGeom prst="line">
            <a:avLst/>
          </a:prstGeom>
          <a:noFill/>
          <a:ln w="38100">
            <a:solidFill>
              <a:schemeClr val="tx2"/>
            </a:solidFill>
            <a:round/>
            <a:headEnd/>
            <a:tailEnd type="triangle" w="med" len="med"/>
          </a:ln>
        </p:spPr>
        <p:txBody>
          <a:bodyPr wrap="none" anchor="ctr"/>
          <a:lstStyle/>
          <a:p>
            <a:endParaRPr lang="en-US"/>
          </a:p>
        </p:txBody>
      </p:sp>
      <p:sp>
        <p:nvSpPr>
          <p:cNvPr id="32791" name="Line 23"/>
          <p:cNvSpPr>
            <a:spLocks noChangeShapeType="1"/>
          </p:cNvSpPr>
          <p:nvPr/>
        </p:nvSpPr>
        <p:spPr bwMode="auto">
          <a:xfrm>
            <a:off x="7315200" y="2667000"/>
            <a:ext cx="0" cy="228600"/>
          </a:xfrm>
          <a:prstGeom prst="line">
            <a:avLst/>
          </a:prstGeom>
          <a:noFill/>
          <a:ln w="38100">
            <a:solidFill>
              <a:schemeClr val="tx2"/>
            </a:solidFill>
            <a:round/>
            <a:headEnd/>
            <a:tailEnd type="triangle" w="med" len="med"/>
          </a:ln>
        </p:spPr>
        <p:txBody>
          <a:bodyPr wrap="none" anchor="ctr"/>
          <a:lstStyle/>
          <a:p>
            <a:endParaRPr lang="en-US"/>
          </a:p>
        </p:txBody>
      </p:sp>
      <p:sp>
        <p:nvSpPr>
          <p:cNvPr id="32792" name="Line 24"/>
          <p:cNvSpPr>
            <a:spLocks noChangeShapeType="1"/>
          </p:cNvSpPr>
          <p:nvPr/>
        </p:nvSpPr>
        <p:spPr bwMode="auto">
          <a:xfrm>
            <a:off x="7848600" y="2438400"/>
            <a:ext cx="1066800" cy="0"/>
          </a:xfrm>
          <a:prstGeom prst="line">
            <a:avLst/>
          </a:prstGeom>
          <a:noFill/>
          <a:ln w="38100">
            <a:solidFill>
              <a:schemeClr val="tx2"/>
            </a:solidFill>
            <a:round/>
            <a:headEnd/>
            <a:tailEnd type="triangle" w="med" len="med"/>
          </a:ln>
        </p:spPr>
        <p:txBody>
          <a:bodyPr wrap="none" anchor="ctr"/>
          <a:lstStyle/>
          <a:p>
            <a:endParaRPr lang="en-US"/>
          </a:p>
        </p:txBody>
      </p:sp>
      <p:sp>
        <p:nvSpPr>
          <p:cNvPr id="38937" name="AutoShape 25"/>
          <p:cNvSpPr>
            <a:spLocks noChangeArrowheads="1"/>
          </p:cNvSpPr>
          <p:nvPr/>
        </p:nvSpPr>
        <p:spPr bwMode="auto">
          <a:xfrm>
            <a:off x="8915400" y="2209800"/>
            <a:ext cx="1219200" cy="685800"/>
          </a:xfrm>
          <a:prstGeom prst="roundRect">
            <a:avLst>
              <a:gd name="adj" fmla="val 0"/>
            </a:avLst>
          </a:prstGeom>
          <a:gradFill rotWithShape="0">
            <a:gsLst>
              <a:gs pos="0">
                <a:schemeClr val="folHlink"/>
              </a:gs>
              <a:gs pos="100000">
                <a:schemeClr val="folHlink">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folHlink"/>
            </a:extrusionClr>
          </a:sp3d>
        </p:spPr>
        <p:txBody>
          <a:bodyPr wrap="none" anchor="ctr">
            <a:flatTx/>
          </a:bodyPr>
          <a:lstStyle/>
          <a:p>
            <a:pPr algn="ctr">
              <a:defRPr/>
            </a:pPr>
            <a:r>
              <a:rPr lang="en-US" b="1"/>
              <a:t>Unmanaged</a:t>
            </a:r>
          </a:p>
          <a:p>
            <a:pPr algn="ctr">
              <a:defRPr/>
            </a:pPr>
            <a:r>
              <a:rPr lang="en-US" b="1"/>
              <a:t>Component</a:t>
            </a:r>
          </a:p>
        </p:txBody>
      </p:sp>
      <p:sp>
        <p:nvSpPr>
          <p:cNvPr id="32794" name="Line 26"/>
          <p:cNvSpPr>
            <a:spLocks noChangeShapeType="1"/>
          </p:cNvSpPr>
          <p:nvPr/>
        </p:nvSpPr>
        <p:spPr bwMode="auto">
          <a:xfrm>
            <a:off x="9448800" y="2895600"/>
            <a:ext cx="0" cy="3124200"/>
          </a:xfrm>
          <a:prstGeom prst="line">
            <a:avLst/>
          </a:prstGeom>
          <a:noFill/>
          <a:ln w="38100">
            <a:solidFill>
              <a:schemeClr val="tx2"/>
            </a:solidFill>
            <a:round/>
            <a:headEnd/>
            <a:tailEnd type="triangle" w="med" len="med"/>
          </a:ln>
        </p:spPr>
        <p:txBody>
          <a:bodyPr wrap="none" anchor="ctr"/>
          <a:lstStyle/>
          <a:p>
            <a:endParaRPr lang="en-US"/>
          </a:p>
        </p:txBody>
      </p:sp>
      <p:sp>
        <p:nvSpPr>
          <p:cNvPr id="32795" name="Line 27"/>
          <p:cNvSpPr>
            <a:spLocks noChangeShapeType="1"/>
          </p:cNvSpPr>
          <p:nvPr/>
        </p:nvSpPr>
        <p:spPr bwMode="auto">
          <a:xfrm flipH="1">
            <a:off x="4876800" y="5257800"/>
            <a:ext cx="0" cy="381000"/>
          </a:xfrm>
          <a:prstGeom prst="line">
            <a:avLst/>
          </a:prstGeom>
          <a:noFill/>
          <a:ln w="38100">
            <a:solidFill>
              <a:schemeClr val="tx2"/>
            </a:solidFill>
            <a:round/>
            <a:headEnd/>
            <a:tailEnd type="triangle" w="med" len="med"/>
          </a:ln>
        </p:spPr>
        <p:txBody>
          <a:bodyPr wrap="none" anchor="ctr"/>
          <a:lstStyle/>
          <a:p>
            <a:endParaRPr lang="en-US"/>
          </a:p>
        </p:txBody>
      </p:sp>
      <p:sp>
        <p:nvSpPr>
          <p:cNvPr id="32796" name="Line 28"/>
          <p:cNvSpPr>
            <a:spLocks noChangeShapeType="1"/>
          </p:cNvSpPr>
          <p:nvPr/>
        </p:nvSpPr>
        <p:spPr bwMode="auto">
          <a:xfrm flipH="1">
            <a:off x="6858000" y="5334000"/>
            <a:ext cx="0" cy="304800"/>
          </a:xfrm>
          <a:prstGeom prst="line">
            <a:avLst/>
          </a:prstGeom>
          <a:noFill/>
          <a:ln w="38100">
            <a:noFill/>
            <a:round/>
            <a:headEnd/>
            <a:tailEnd type="triangle" w="med" len="med"/>
          </a:ln>
        </p:spPr>
        <p:txBody>
          <a:bodyPr wrap="none" anchor="ctr"/>
          <a:lstStyle/>
          <a:p>
            <a:endParaRPr lang="en-US"/>
          </a:p>
        </p:txBody>
      </p:sp>
      <p:sp>
        <p:nvSpPr>
          <p:cNvPr id="32797" name="Rectangle 29"/>
          <p:cNvSpPr>
            <a:spLocks noGrp="1" noChangeArrowheads="1"/>
          </p:cNvSpPr>
          <p:nvPr>
            <p:ph type="title"/>
          </p:nvPr>
        </p:nvSpPr>
        <p:spPr>
          <a:xfrm>
            <a:off x="1906588" y="228600"/>
            <a:ext cx="8532812" cy="1244600"/>
          </a:xfrm>
        </p:spPr>
        <p:txBody>
          <a:bodyPr/>
          <a:lstStyle/>
          <a:p>
            <a:pPr eaLnBrk="1" hangingPunct="1"/>
            <a:r>
              <a:rPr lang="en-US"/>
              <a:t>Common Language Runtime</a:t>
            </a:r>
            <a:br>
              <a:rPr lang="en-US"/>
            </a:br>
            <a:r>
              <a:rPr lang="en-US" sz="2500">
                <a:solidFill>
                  <a:schemeClr val="hlink"/>
                </a:solidFill>
              </a:rPr>
              <a:t>Execution Model</a:t>
            </a:r>
          </a:p>
        </p:txBody>
      </p:sp>
    </p:spTree>
  </p:cSld>
  <p:clrMapOvr>
    <a:masterClrMapping/>
  </p:clrMapOvr>
  <p:transition>
    <p:strips dir="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3B46F-E571-3704-71A9-7FF525BB1718}"/>
              </a:ext>
            </a:extLst>
          </p:cNvPr>
          <p:cNvSpPr>
            <a:spLocks noGrp="1"/>
          </p:cNvSpPr>
          <p:nvPr>
            <p:ph type="title"/>
          </p:nvPr>
        </p:nvSpPr>
        <p:spPr/>
        <p:txBody>
          <a:bodyPr/>
          <a:lstStyle/>
          <a:p>
            <a:r>
              <a:rPr lang="en-US" dirty="0"/>
              <a:t>Main method</a:t>
            </a:r>
            <a:endParaRPr lang="en-IN" dirty="0"/>
          </a:p>
        </p:txBody>
      </p:sp>
      <p:sp>
        <p:nvSpPr>
          <p:cNvPr id="3" name="Content Placeholder 2">
            <a:extLst>
              <a:ext uri="{FF2B5EF4-FFF2-40B4-BE49-F238E27FC236}">
                <a16:creationId xmlns:a16="http://schemas.microsoft.com/office/drawing/2014/main" id="{E5C9037D-9ABD-5644-0897-FA9886DD7B01}"/>
              </a:ext>
            </a:extLst>
          </p:cNvPr>
          <p:cNvSpPr>
            <a:spLocks noGrp="1"/>
          </p:cNvSpPr>
          <p:nvPr>
            <p:ph idx="1"/>
          </p:nvPr>
        </p:nvSpPr>
        <p:spPr/>
        <p:txBody>
          <a:bodyPr/>
          <a:lstStyle/>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static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Main(</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args</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static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Main()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static</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int</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Main(</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string</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args</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static</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int</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Main()</a:t>
            </a:r>
            <a:endParaRPr kumimoji="0" lang="en-IN"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255790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BEC98-9478-31C8-370E-772954652918}"/>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8339E0B3-78B8-0B93-1A1B-DE0E10AAC271}"/>
              </a:ext>
            </a:extLst>
          </p:cNvPr>
          <p:cNvSpPr>
            <a:spLocks noGrp="1"/>
          </p:cNvSpPr>
          <p:nvPr>
            <p:ph idx="1"/>
          </p:nvPr>
        </p:nvSpPr>
        <p:spPr/>
        <p:txBody>
          <a:bodyPr/>
          <a:lstStyle/>
          <a:p>
            <a:r>
              <a:rPr lang="en-US" dirty="0"/>
              <a:t>Datatype</a:t>
            </a:r>
          </a:p>
          <a:p>
            <a:pPr lvl="2"/>
            <a:r>
              <a:rPr lang="en-US" dirty="0"/>
              <a:t>Value Type </a:t>
            </a:r>
          </a:p>
          <a:p>
            <a:pPr lvl="2"/>
            <a:r>
              <a:rPr lang="en-US" dirty="0"/>
              <a:t>Reference Type</a:t>
            </a:r>
          </a:p>
          <a:p>
            <a:pPr lvl="1"/>
            <a:r>
              <a:rPr lang="en-IN" dirty="0"/>
              <a:t>Conversion</a:t>
            </a:r>
          </a:p>
          <a:p>
            <a:pPr lvl="1"/>
            <a:r>
              <a:rPr lang="en-IN" dirty="0"/>
              <a:t>Boxing and Unboxing</a:t>
            </a:r>
          </a:p>
          <a:p>
            <a:r>
              <a:rPr lang="en-IN" dirty="0"/>
              <a:t>Methods</a:t>
            </a:r>
          </a:p>
          <a:p>
            <a:pPr lvl="1"/>
            <a:r>
              <a:rPr lang="en-IN" dirty="0"/>
              <a:t>By Val</a:t>
            </a:r>
          </a:p>
          <a:p>
            <a:pPr lvl="1"/>
            <a:r>
              <a:rPr lang="en-IN" dirty="0"/>
              <a:t>By Ref</a:t>
            </a:r>
          </a:p>
          <a:p>
            <a:pPr lvl="1"/>
            <a:r>
              <a:rPr lang="en-IN" dirty="0"/>
              <a:t>Out Parameter</a:t>
            </a:r>
          </a:p>
          <a:p>
            <a:pPr lvl="1"/>
            <a:r>
              <a:rPr lang="en-IN" dirty="0"/>
              <a:t>Param Array</a:t>
            </a:r>
          </a:p>
        </p:txBody>
      </p:sp>
    </p:spTree>
    <p:extLst>
      <p:ext uri="{BB962C8B-B14F-4D97-AF65-F5344CB8AC3E}">
        <p14:creationId xmlns:p14="http://schemas.microsoft.com/office/powerpoint/2010/main" val="4274343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A436B-991F-283A-22D9-0BF3A66A74D2}"/>
              </a:ext>
            </a:extLst>
          </p:cNvPr>
          <p:cNvSpPr>
            <a:spLocks noGrp="1"/>
          </p:cNvSpPr>
          <p:nvPr>
            <p:ph type="title"/>
          </p:nvPr>
        </p:nvSpPr>
        <p:spPr/>
        <p:txBody>
          <a:bodyPr/>
          <a:lstStyle/>
          <a:p>
            <a:r>
              <a:rPr lang="en-US" dirty="0"/>
              <a:t>Datatypes</a:t>
            </a:r>
            <a:endParaRPr lang="en-IN" dirty="0"/>
          </a:p>
        </p:txBody>
      </p:sp>
      <p:sp>
        <p:nvSpPr>
          <p:cNvPr id="3" name="Content Placeholder 2">
            <a:extLst>
              <a:ext uri="{FF2B5EF4-FFF2-40B4-BE49-F238E27FC236}">
                <a16:creationId xmlns:a16="http://schemas.microsoft.com/office/drawing/2014/main" id="{224BD8FA-DDAE-E690-4859-190BC2D8F117}"/>
              </a:ext>
            </a:extLst>
          </p:cNvPr>
          <p:cNvSpPr>
            <a:spLocks noGrp="1"/>
          </p:cNvSpPr>
          <p:nvPr>
            <p:ph idx="1"/>
          </p:nvPr>
        </p:nvSpPr>
        <p:spPr>
          <a:xfrm>
            <a:off x="838200" y="1825625"/>
            <a:ext cx="5180860" cy="3607509"/>
          </a:xfrm>
        </p:spPr>
        <p:txBody>
          <a:bodyPr>
            <a:normAutofit fontScale="85000" lnSpcReduction="20000"/>
          </a:bodyPr>
          <a:lstStyle/>
          <a:p>
            <a:r>
              <a:rPr lang="en-US" dirty="0"/>
              <a:t>Value Type</a:t>
            </a:r>
          </a:p>
          <a:p>
            <a:pPr lvl="1"/>
            <a:r>
              <a:rPr lang="en-US" dirty="0"/>
              <a:t>Inbuilt</a:t>
            </a:r>
          </a:p>
          <a:p>
            <a:pPr lvl="2"/>
            <a:r>
              <a:rPr lang="en-US" dirty="0">
                <a:solidFill>
                  <a:srgbClr val="FF0000"/>
                </a:solidFill>
              </a:rPr>
              <a:t>Numeric</a:t>
            </a:r>
          </a:p>
          <a:p>
            <a:pPr lvl="2"/>
            <a:r>
              <a:rPr lang="en-US" dirty="0">
                <a:solidFill>
                  <a:schemeClr val="accent1">
                    <a:lumMod val="75000"/>
                  </a:schemeClr>
                </a:solidFill>
              </a:rPr>
              <a:t>Alpha-Numeric</a:t>
            </a:r>
          </a:p>
          <a:p>
            <a:pPr lvl="3"/>
            <a:r>
              <a:rPr lang="en-US" dirty="0">
                <a:solidFill>
                  <a:schemeClr val="accent1">
                    <a:lumMod val="75000"/>
                  </a:schemeClr>
                </a:solidFill>
              </a:rPr>
              <a:t>Char=&gt; ‘a’=2B</a:t>
            </a:r>
          </a:p>
          <a:p>
            <a:pPr lvl="2"/>
            <a:r>
              <a:rPr lang="en-US" dirty="0"/>
              <a:t>Logical=&gt;4B</a:t>
            </a:r>
          </a:p>
          <a:p>
            <a:pPr lvl="3"/>
            <a:r>
              <a:rPr lang="en-US" dirty="0"/>
              <a:t>Bool/Boolean=true/False</a:t>
            </a:r>
          </a:p>
          <a:p>
            <a:pPr lvl="2"/>
            <a:r>
              <a:rPr lang="en-US" dirty="0"/>
              <a:t>Date &amp; Time</a:t>
            </a:r>
          </a:p>
          <a:p>
            <a:pPr lvl="3"/>
            <a:r>
              <a:rPr lang="en-US" dirty="0" err="1"/>
              <a:t>DateTime</a:t>
            </a:r>
            <a:r>
              <a:rPr lang="en-US" dirty="0"/>
              <a:t> – 8B</a:t>
            </a:r>
          </a:p>
          <a:p>
            <a:pPr lvl="4"/>
            <a:r>
              <a:rPr lang="en-US" dirty="0"/>
              <a:t>1 Jan 0001 to 31 Dec 9999 23:59:59</a:t>
            </a:r>
          </a:p>
          <a:p>
            <a:pPr lvl="1"/>
            <a:r>
              <a:rPr lang="en-US" dirty="0"/>
              <a:t>User Defined</a:t>
            </a:r>
          </a:p>
          <a:p>
            <a:pPr lvl="2"/>
            <a:r>
              <a:rPr lang="en-US" dirty="0"/>
              <a:t>Enum</a:t>
            </a:r>
          </a:p>
          <a:p>
            <a:pPr lvl="2"/>
            <a:r>
              <a:rPr lang="en-US" dirty="0"/>
              <a:t>Struct</a:t>
            </a:r>
          </a:p>
          <a:p>
            <a:pPr lvl="1"/>
            <a:endParaRPr lang="en-US" dirty="0"/>
          </a:p>
          <a:p>
            <a:endParaRPr lang="en-IN" dirty="0"/>
          </a:p>
        </p:txBody>
      </p:sp>
      <p:sp>
        <p:nvSpPr>
          <p:cNvPr id="4" name="Content Placeholder 2">
            <a:extLst>
              <a:ext uri="{FF2B5EF4-FFF2-40B4-BE49-F238E27FC236}">
                <a16:creationId xmlns:a16="http://schemas.microsoft.com/office/drawing/2014/main" id="{B9A96CD7-6916-507E-4318-EF5A9D67F762}"/>
              </a:ext>
            </a:extLst>
          </p:cNvPr>
          <p:cNvSpPr txBox="1">
            <a:spLocks/>
          </p:cNvSpPr>
          <p:nvPr/>
        </p:nvSpPr>
        <p:spPr>
          <a:xfrm>
            <a:off x="4631926" y="0"/>
            <a:ext cx="5692804" cy="67026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Value Type</a:t>
            </a:r>
          </a:p>
          <a:p>
            <a:pPr lvl="1"/>
            <a:r>
              <a:rPr lang="en-US" dirty="0"/>
              <a:t>Inbuilt</a:t>
            </a:r>
          </a:p>
          <a:p>
            <a:pPr lvl="2"/>
            <a:r>
              <a:rPr lang="en-US" dirty="0">
                <a:solidFill>
                  <a:srgbClr val="FF0000"/>
                </a:solidFill>
              </a:rPr>
              <a:t>Numeric</a:t>
            </a:r>
          </a:p>
          <a:p>
            <a:pPr lvl="3"/>
            <a:r>
              <a:rPr lang="en-US" dirty="0">
                <a:solidFill>
                  <a:srgbClr val="FF0000"/>
                </a:solidFill>
              </a:rPr>
              <a:t>Without Decimal</a:t>
            </a:r>
          </a:p>
          <a:p>
            <a:pPr lvl="4"/>
            <a:r>
              <a:rPr lang="en-US" dirty="0">
                <a:solidFill>
                  <a:srgbClr val="FF0000"/>
                </a:solidFill>
              </a:rPr>
              <a:t>Signed</a:t>
            </a:r>
          </a:p>
          <a:p>
            <a:pPr lvl="5"/>
            <a:r>
              <a:rPr lang="en-US" dirty="0" err="1">
                <a:solidFill>
                  <a:srgbClr val="FF0000"/>
                </a:solidFill>
              </a:rPr>
              <a:t>Sbyte</a:t>
            </a:r>
            <a:r>
              <a:rPr lang="en-US" dirty="0">
                <a:solidFill>
                  <a:srgbClr val="FF0000"/>
                </a:solidFill>
              </a:rPr>
              <a:t>-&gt; 1 byte - -128 +127</a:t>
            </a:r>
          </a:p>
          <a:p>
            <a:pPr lvl="5"/>
            <a:r>
              <a:rPr lang="en-US" dirty="0">
                <a:solidFill>
                  <a:srgbClr val="FF0000"/>
                </a:solidFill>
              </a:rPr>
              <a:t>Short -&gt; 2B</a:t>
            </a:r>
          </a:p>
          <a:p>
            <a:pPr lvl="5"/>
            <a:r>
              <a:rPr lang="en-US" dirty="0">
                <a:solidFill>
                  <a:srgbClr val="FF0000"/>
                </a:solidFill>
              </a:rPr>
              <a:t>Int -&gt;4B</a:t>
            </a:r>
          </a:p>
          <a:p>
            <a:pPr lvl="5"/>
            <a:r>
              <a:rPr lang="en-US" dirty="0">
                <a:solidFill>
                  <a:srgbClr val="FF0000"/>
                </a:solidFill>
              </a:rPr>
              <a:t>Long-8B</a:t>
            </a:r>
          </a:p>
          <a:p>
            <a:pPr lvl="4"/>
            <a:r>
              <a:rPr lang="en-US" dirty="0">
                <a:solidFill>
                  <a:srgbClr val="FF0000"/>
                </a:solidFill>
              </a:rPr>
              <a:t>Unsigned</a:t>
            </a:r>
          </a:p>
          <a:p>
            <a:pPr lvl="5"/>
            <a:r>
              <a:rPr lang="en-US" dirty="0">
                <a:solidFill>
                  <a:srgbClr val="FF0000"/>
                </a:solidFill>
              </a:rPr>
              <a:t>Byte-&gt; 1 byte – 0 to 255</a:t>
            </a:r>
          </a:p>
          <a:p>
            <a:pPr lvl="5"/>
            <a:r>
              <a:rPr lang="en-US" dirty="0" err="1">
                <a:solidFill>
                  <a:srgbClr val="FF0000"/>
                </a:solidFill>
              </a:rPr>
              <a:t>UShort</a:t>
            </a:r>
            <a:r>
              <a:rPr lang="en-US" dirty="0">
                <a:solidFill>
                  <a:srgbClr val="FF0000"/>
                </a:solidFill>
              </a:rPr>
              <a:t> -&gt; 2B</a:t>
            </a:r>
          </a:p>
          <a:p>
            <a:pPr lvl="5"/>
            <a:r>
              <a:rPr lang="en-US" dirty="0" err="1">
                <a:solidFill>
                  <a:srgbClr val="FF0000"/>
                </a:solidFill>
              </a:rPr>
              <a:t>UInt</a:t>
            </a:r>
            <a:r>
              <a:rPr lang="en-US" dirty="0">
                <a:solidFill>
                  <a:srgbClr val="FF0000"/>
                </a:solidFill>
              </a:rPr>
              <a:t> -&gt;4B</a:t>
            </a:r>
          </a:p>
          <a:p>
            <a:pPr lvl="5"/>
            <a:r>
              <a:rPr lang="en-US" dirty="0">
                <a:solidFill>
                  <a:srgbClr val="FF0000"/>
                </a:solidFill>
              </a:rPr>
              <a:t>ULong-8B</a:t>
            </a:r>
          </a:p>
          <a:p>
            <a:pPr lvl="3"/>
            <a:r>
              <a:rPr lang="en-US" dirty="0">
                <a:solidFill>
                  <a:srgbClr val="FF0000"/>
                </a:solidFill>
              </a:rPr>
              <a:t>With Decimal</a:t>
            </a:r>
          </a:p>
          <a:p>
            <a:pPr lvl="4"/>
            <a:r>
              <a:rPr lang="en-US" dirty="0">
                <a:solidFill>
                  <a:srgbClr val="FF0000"/>
                </a:solidFill>
              </a:rPr>
              <a:t>Float –&gt; 4B</a:t>
            </a:r>
          </a:p>
          <a:p>
            <a:pPr lvl="4"/>
            <a:r>
              <a:rPr lang="en-US" dirty="0">
                <a:solidFill>
                  <a:srgbClr val="FF0000"/>
                </a:solidFill>
              </a:rPr>
              <a:t>Double -&gt; 8B</a:t>
            </a:r>
          </a:p>
          <a:p>
            <a:pPr lvl="4"/>
            <a:r>
              <a:rPr lang="en-US" dirty="0">
                <a:solidFill>
                  <a:srgbClr val="FF0000"/>
                </a:solidFill>
              </a:rPr>
              <a:t>Decimal -&gt; 16B</a:t>
            </a:r>
          </a:p>
          <a:p>
            <a:pPr lvl="3"/>
            <a:endParaRPr lang="en-US" dirty="0"/>
          </a:p>
          <a:p>
            <a:pPr lvl="1"/>
            <a:endParaRPr lang="en-US" dirty="0"/>
          </a:p>
          <a:p>
            <a:endParaRPr lang="en-IN" dirty="0"/>
          </a:p>
        </p:txBody>
      </p:sp>
    </p:spTree>
    <p:extLst>
      <p:ext uri="{BB962C8B-B14F-4D97-AF65-F5344CB8AC3E}">
        <p14:creationId xmlns:p14="http://schemas.microsoft.com/office/powerpoint/2010/main" val="4107520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A44D1-25D1-9F84-8CDF-55CD4DE512EB}"/>
              </a:ext>
            </a:extLst>
          </p:cNvPr>
          <p:cNvSpPr>
            <a:spLocks noGrp="1"/>
          </p:cNvSpPr>
          <p:nvPr>
            <p:ph type="title"/>
          </p:nvPr>
        </p:nvSpPr>
        <p:spPr/>
        <p:txBody>
          <a:bodyPr/>
          <a:lstStyle/>
          <a:p>
            <a:r>
              <a:rPr lang="en-US" dirty="0"/>
              <a:t>Datatypes</a:t>
            </a:r>
            <a:endParaRPr lang="en-IN" dirty="0"/>
          </a:p>
        </p:txBody>
      </p:sp>
      <p:sp>
        <p:nvSpPr>
          <p:cNvPr id="4" name="Content Placeholder 2">
            <a:extLst>
              <a:ext uri="{FF2B5EF4-FFF2-40B4-BE49-F238E27FC236}">
                <a16:creationId xmlns:a16="http://schemas.microsoft.com/office/drawing/2014/main" id="{D5FB1850-C552-E0E0-A84E-E717EB8AA2A5}"/>
              </a:ext>
            </a:extLst>
          </p:cNvPr>
          <p:cNvSpPr>
            <a:spLocks noGrp="1"/>
          </p:cNvSpPr>
          <p:nvPr>
            <p:ph idx="1"/>
          </p:nvPr>
        </p:nvSpPr>
        <p:spPr>
          <a:xfrm>
            <a:off x="838200" y="1825625"/>
            <a:ext cx="10515600" cy="4351338"/>
          </a:xfrm>
        </p:spPr>
        <p:txBody>
          <a:bodyPr>
            <a:normAutofit/>
          </a:bodyPr>
          <a:lstStyle/>
          <a:p>
            <a:r>
              <a:rPr lang="en-US" dirty="0"/>
              <a:t>Reference Type</a:t>
            </a:r>
          </a:p>
          <a:p>
            <a:pPr lvl="1"/>
            <a:r>
              <a:rPr lang="en-US" dirty="0"/>
              <a:t>Inbuilt</a:t>
            </a:r>
          </a:p>
          <a:p>
            <a:pPr lvl="2"/>
            <a:r>
              <a:rPr lang="en-US" dirty="0"/>
              <a:t>String</a:t>
            </a:r>
          </a:p>
          <a:p>
            <a:pPr lvl="2"/>
            <a:r>
              <a:rPr lang="en-US" dirty="0"/>
              <a:t>Array</a:t>
            </a:r>
          </a:p>
          <a:p>
            <a:pPr lvl="1"/>
            <a:r>
              <a:rPr lang="en-US" dirty="0"/>
              <a:t>User Defined</a:t>
            </a:r>
          </a:p>
          <a:p>
            <a:pPr lvl="2"/>
            <a:r>
              <a:rPr lang="en-US" dirty="0"/>
              <a:t>Class</a:t>
            </a:r>
          </a:p>
          <a:p>
            <a:pPr lvl="3"/>
            <a:r>
              <a:rPr lang="en-US" dirty="0"/>
              <a:t>Interface</a:t>
            </a:r>
          </a:p>
          <a:p>
            <a:pPr lvl="3"/>
            <a:r>
              <a:rPr lang="en-US" dirty="0"/>
              <a:t>Delegate</a:t>
            </a:r>
          </a:p>
          <a:p>
            <a:pPr lvl="1"/>
            <a:endParaRPr lang="en-US" dirty="0"/>
          </a:p>
          <a:p>
            <a:endParaRPr lang="en-IN" dirty="0"/>
          </a:p>
        </p:txBody>
      </p:sp>
    </p:spTree>
    <p:extLst>
      <p:ext uri="{BB962C8B-B14F-4D97-AF65-F5344CB8AC3E}">
        <p14:creationId xmlns:p14="http://schemas.microsoft.com/office/powerpoint/2010/main" val="123337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76043-3210-942E-F398-FEF1E2BA4C3D}"/>
              </a:ext>
            </a:extLst>
          </p:cNvPr>
          <p:cNvSpPr>
            <a:spLocks noGrp="1"/>
          </p:cNvSpPr>
          <p:nvPr>
            <p:ph type="title"/>
          </p:nvPr>
        </p:nvSpPr>
        <p:spPr/>
        <p:txBody>
          <a:bodyPr/>
          <a:lstStyle/>
          <a:p>
            <a:endParaRPr lang="en-IN"/>
          </a:p>
        </p:txBody>
      </p:sp>
      <p:sp>
        <p:nvSpPr>
          <p:cNvPr id="4" name="Rectangle 3">
            <a:extLst>
              <a:ext uri="{FF2B5EF4-FFF2-40B4-BE49-F238E27FC236}">
                <a16:creationId xmlns:a16="http://schemas.microsoft.com/office/drawing/2014/main" id="{F0941AE6-197E-F6F6-FBA2-CC3BD6465637}"/>
              </a:ext>
            </a:extLst>
          </p:cNvPr>
          <p:cNvSpPr/>
          <p:nvPr/>
        </p:nvSpPr>
        <p:spPr>
          <a:xfrm>
            <a:off x="3577701" y="4061534"/>
            <a:ext cx="3364637" cy="55929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App Infra Logic</a:t>
            </a:r>
            <a:endParaRPr lang="en-IN" dirty="0"/>
          </a:p>
        </p:txBody>
      </p:sp>
      <p:sp>
        <p:nvSpPr>
          <p:cNvPr id="5" name="Rectangle 4">
            <a:extLst>
              <a:ext uri="{FF2B5EF4-FFF2-40B4-BE49-F238E27FC236}">
                <a16:creationId xmlns:a16="http://schemas.microsoft.com/office/drawing/2014/main" id="{D00B55E5-C9D6-FD02-6E8E-EB73CA65BC5E}"/>
              </a:ext>
            </a:extLst>
          </p:cNvPr>
          <p:cNvSpPr/>
          <p:nvPr/>
        </p:nvSpPr>
        <p:spPr>
          <a:xfrm>
            <a:off x="3577701" y="3231472"/>
            <a:ext cx="3364637" cy="559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Logic</a:t>
            </a:r>
            <a:endParaRPr lang="en-IN" dirty="0"/>
          </a:p>
        </p:txBody>
      </p:sp>
      <p:sp>
        <p:nvSpPr>
          <p:cNvPr id="6" name="Rectangle 5">
            <a:extLst>
              <a:ext uri="{FF2B5EF4-FFF2-40B4-BE49-F238E27FC236}">
                <a16:creationId xmlns:a16="http://schemas.microsoft.com/office/drawing/2014/main" id="{C147DAFB-556F-220A-BC71-8C9BC000CC67}"/>
              </a:ext>
            </a:extLst>
          </p:cNvPr>
          <p:cNvSpPr/>
          <p:nvPr/>
        </p:nvSpPr>
        <p:spPr>
          <a:xfrm>
            <a:off x="7261934" y="4061534"/>
            <a:ext cx="3364637" cy="55929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STDIO.H=&gt;</a:t>
            </a:r>
            <a:r>
              <a:rPr lang="en-US" dirty="0" err="1"/>
              <a:t>Printf</a:t>
            </a:r>
            <a:endParaRPr lang="en-IN" dirty="0"/>
          </a:p>
        </p:txBody>
      </p:sp>
      <p:sp>
        <p:nvSpPr>
          <p:cNvPr id="7" name="Rectangle 6">
            <a:extLst>
              <a:ext uri="{FF2B5EF4-FFF2-40B4-BE49-F238E27FC236}">
                <a16:creationId xmlns:a16="http://schemas.microsoft.com/office/drawing/2014/main" id="{28566B6B-8CA7-8ABF-CBAE-939029359835}"/>
              </a:ext>
            </a:extLst>
          </p:cNvPr>
          <p:cNvSpPr/>
          <p:nvPr/>
        </p:nvSpPr>
        <p:spPr>
          <a:xfrm>
            <a:off x="7261934" y="3231472"/>
            <a:ext cx="3364637" cy="559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Hello World!!!</a:t>
            </a:r>
            <a:endParaRPr lang="en-IN" dirty="0"/>
          </a:p>
        </p:txBody>
      </p:sp>
    </p:spTree>
    <p:extLst>
      <p:ext uri="{BB962C8B-B14F-4D97-AF65-F5344CB8AC3E}">
        <p14:creationId xmlns:p14="http://schemas.microsoft.com/office/powerpoint/2010/main" val="15697323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5931F-B2F6-02B9-F062-75BCD6CA4D2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7CAFC10-F286-E7F6-61F6-4706EC965FFE}"/>
              </a:ext>
            </a:extLst>
          </p:cNvPr>
          <p:cNvSpPr>
            <a:spLocks noGrp="1"/>
          </p:cNvSpPr>
          <p:nvPr>
            <p:ph idx="1"/>
          </p:nvPr>
        </p:nvSpPr>
        <p:spPr/>
        <p:txBody>
          <a:bodyPr>
            <a:normAutofit/>
          </a:bodyPr>
          <a:lstStyle/>
          <a:p>
            <a:r>
              <a:rPr lang="en-US" dirty="0"/>
              <a:t>Conversion</a:t>
            </a:r>
          </a:p>
          <a:p>
            <a:pPr lvl="1"/>
            <a:r>
              <a:rPr lang="en-US" dirty="0"/>
              <a:t>Implicit Conversion</a:t>
            </a:r>
          </a:p>
          <a:p>
            <a:pPr lvl="1"/>
            <a:r>
              <a:rPr lang="en-US" dirty="0"/>
              <a:t>Explicit Conversion</a:t>
            </a:r>
          </a:p>
          <a:p>
            <a:pPr lvl="1"/>
            <a:r>
              <a:rPr lang="en-US" dirty="0"/>
              <a:t>Between String and Primitive Type</a:t>
            </a:r>
          </a:p>
          <a:p>
            <a:pPr lvl="2"/>
            <a:r>
              <a:rPr lang="en-US" dirty="0"/>
              <a:t>Parse()</a:t>
            </a:r>
          </a:p>
          <a:p>
            <a:pPr lvl="2"/>
            <a:r>
              <a:rPr lang="en-US" dirty="0" err="1"/>
              <a:t>ToString</a:t>
            </a:r>
            <a:r>
              <a:rPr lang="en-US" dirty="0"/>
              <a:t>()</a:t>
            </a:r>
          </a:p>
          <a:p>
            <a:pPr lvl="1"/>
            <a:r>
              <a:rPr lang="en-US" dirty="0"/>
              <a:t>Between value type and Reference type</a:t>
            </a:r>
          </a:p>
          <a:p>
            <a:pPr lvl="2"/>
            <a:r>
              <a:rPr lang="en-US" dirty="0"/>
              <a:t>Boxing and Unboxing</a:t>
            </a:r>
          </a:p>
          <a:p>
            <a:r>
              <a:rPr lang="en-US" dirty="0"/>
              <a:t>Casting(OOP)</a:t>
            </a:r>
            <a:endParaRPr lang="en-IN" dirty="0"/>
          </a:p>
        </p:txBody>
      </p:sp>
    </p:spTree>
    <p:extLst>
      <p:ext uri="{BB962C8B-B14F-4D97-AF65-F5344CB8AC3E}">
        <p14:creationId xmlns:p14="http://schemas.microsoft.com/office/powerpoint/2010/main" val="30954626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7B7454-DF42-1172-8551-2CD065BBD41A}"/>
              </a:ext>
            </a:extLst>
          </p:cNvPr>
          <p:cNvSpPr>
            <a:spLocks noGrp="1"/>
          </p:cNvSpPr>
          <p:nvPr>
            <p:ph type="title"/>
          </p:nvPr>
        </p:nvSpPr>
        <p:spPr/>
        <p:txBody>
          <a:bodyPr/>
          <a:lstStyle/>
          <a:p>
            <a:r>
              <a:rPr lang="en-US" dirty="0"/>
              <a:t>Compare</a:t>
            </a:r>
            <a:endParaRPr lang="en-IN" dirty="0"/>
          </a:p>
        </p:txBody>
      </p:sp>
      <p:sp>
        <p:nvSpPr>
          <p:cNvPr id="5" name="Text Placeholder 4">
            <a:extLst>
              <a:ext uri="{FF2B5EF4-FFF2-40B4-BE49-F238E27FC236}">
                <a16:creationId xmlns:a16="http://schemas.microsoft.com/office/drawing/2014/main" id="{0674AA31-762C-CBA1-A06A-1F5EE64F8DE5}"/>
              </a:ext>
            </a:extLst>
          </p:cNvPr>
          <p:cNvSpPr>
            <a:spLocks noGrp="1"/>
          </p:cNvSpPr>
          <p:nvPr>
            <p:ph type="body" idx="1"/>
          </p:nvPr>
        </p:nvSpPr>
        <p:spPr/>
        <p:txBody>
          <a:bodyPr/>
          <a:lstStyle/>
          <a:p>
            <a:r>
              <a:rPr lang="en-US" dirty="0"/>
              <a:t>Value Type</a:t>
            </a:r>
            <a:endParaRPr lang="en-IN" dirty="0"/>
          </a:p>
        </p:txBody>
      </p:sp>
      <p:sp>
        <p:nvSpPr>
          <p:cNvPr id="6" name="Content Placeholder 5">
            <a:extLst>
              <a:ext uri="{FF2B5EF4-FFF2-40B4-BE49-F238E27FC236}">
                <a16:creationId xmlns:a16="http://schemas.microsoft.com/office/drawing/2014/main" id="{741238E9-F821-E3B5-2B83-4935F04B32C9}"/>
              </a:ext>
            </a:extLst>
          </p:cNvPr>
          <p:cNvSpPr>
            <a:spLocks noGrp="1"/>
          </p:cNvSpPr>
          <p:nvPr>
            <p:ph sz="half" idx="2"/>
          </p:nvPr>
        </p:nvSpPr>
        <p:spPr/>
        <p:txBody>
          <a:bodyPr/>
          <a:lstStyle/>
          <a:p>
            <a:r>
              <a:rPr lang="en-US" dirty="0"/>
              <a:t>Usually allocated on </a:t>
            </a:r>
            <a:r>
              <a:rPr lang="en-US" dirty="0">
                <a:solidFill>
                  <a:schemeClr val="accent1">
                    <a:lumMod val="75000"/>
                  </a:schemeClr>
                </a:solidFill>
              </a:rPr>
              <a:t>STACK</a:t>
            </a:r>
          </a:p>
          <a:p>
            <a:r>
              <a:rPr lang="en-US" dirty="0">
                <a:solidFill>
                  <a:schemeClr val="accent1">
                    <a:lumMod val="75000"/>
                  </a:schemeClr>
                </a:solidFill>
              </a:rPr>
              <a:t>Copying value type to Another Value type will copy VALUE</a:t>
            </a:r>
          </a:p>
          <a:p>
            <a:r>
              <a:rPr lang="en-US" dirty="0">
                <a:solidFill>
                  <a:schemeClr val="accent1">
                    <a:lumMod val="75000"/>
                  </a:schemeClr>
                </a:solidFill>
              </a:rPr>
              <a:t>Cheaper memory management</a:t>
            </a:r>
          </a:p>
          <a:p>
            <a:endParaRPr lang="en-IN" dirty="0">
              <a:solidFill>
                <a:schemeClr val="accent1">
                  <a:lumMod val="75000"/>
                </a:schemeClr>
              </a:solidFill>
            </a:endParaRPr>
          </a:p>
        </p:txBody>
      </p:sp>
      <p:sp>
        <p:nvSpPr>
          <p:cNvPr id="7" name="Text Placeholder 6">
            <a:extLst>
              <a:ext uri="{FF2B5EF4-FFF2-40B4-BE49-F238E27FC236}">
                <a16:creationId xmlns:a16="http://schemas.microsoft.com/office/drawing/2014/main" id="{D53DC1EC-95B4-1CA9-D22E-0113E860560B}"/>
              </a:ext>
            </a:extLst>
          </p:cNvPr>
          <p:cNvSpPr>
            <a:spLocks noGrp="1"/>
          </p:cNvSpPr>
          <p:nvPr>
            <p:ph type="body" sz="quarter" idx="3"/>
          </p:nvPr>
        </p:nvSpPr>
        <p:spPr/>
        <p:txBody>
          <a:bodyPr/>
          <a:lstStyle/>
          <a:p>
            <a:r>
              <a:rPr lang="en-US" dirty="0"/>
              <a:t>Reference Type</a:t>
            </a:r>
            <a:endParaRPr lang="en-IN" dirty="0"/>
          </a:p>
        </p:txBody>
      </p:sp>
      <p:sp>
        <p:nvSpPr>
          <p:cNvPr id="8" name="Content Placeholder 7">
            <a:extLst>
              <a:ext uri="{FF2B5EF4-FFF2-40B4-BE49-F238E27FC236}">
                <a16:creationId xmlns:a16="http://schemas.microsoft.com/office/drawing/2014/main" id="{54E929B3-11A7-7F73-549B-388980D768DE}"/>
              </a:ext>
            </a:extLst>
          </p:cNvPr>
          <p:cNvSpPr>
            <a:spLocks noGrp="1"/>
          </p:cNvSpPr>
          <p:nvPr>
            <p:ph sz="quarter" idx="4"/>
          </p:nvPr>
        </p:nvSpPr>
        <p:spPr>
          <a:xfrm>
            <a:off x="6172199" y="2505075"/>
            <a:ext cx="5857043" cy="3684588"/>
          </a:xfrm>
        </p:spPr>
        <p:txBody>
          <a:bodyPr/>
          <a:lstStyle/>
          <a:p>
            <a:r>
              <a:rPr lang="en-US" dirty="0"/>
              <a:t>Always Allocated on </a:t>
            </a:r>
            <a:r>
              <a:rPr lang="en-US" dirty="0">
                <a:solidFill>
                  <a:schemeClr val="accent1">
                    <a:lumMod val="75000"/>
                  </a:schemeClr>
                </a:solidFill>
              </a:rPr>
              <a:t>HEAP</a:t>
            </a:r>
          </a:p>
          <a:p>
            <a:r>
              <a:rPr lang="en-US" dirty="0">
                <a:solidFill>
                  <a:schemeClr val="accent1">
                    <a:lumMod val="75000"/>
                  </a:schemeClr>
                </a:solidFill>
              </a:rPr>
              <a:t>Copying Reference type to Another Reference type will copy REFERENCE</a:t>
            </a:r>
          </a:p>
          <a:p>
            <a:r>
              <a:rPr lang="en-US" dirty="0">
                <a:solidFill>
                  <a:schemeClr val="accent1">
                    <a:lumMod val="75000"/>
                  </a:schemeClr>
                </a:solidFill>
              </a:rPr>
              <a:t>Memory defragmented and expensive to manage</a:t>
            </a:r>
            <a:endParaRPr lang="en-IN" dirty="0">
              <a:solidFill>
                <a:schemeClr val="accent1">
                  <a:lumMod val="75000"/>
                </a:schemeClr>
              </a:solidFill>
            </a:endParaRPr>
          </a:p>
        </p:txBody>
      </p:sp>
    </p:spTree>
    <p:extLst>
      <p:ext uri="{BB962C8B-B14F-4D97-AF65-F5344CB8AC3E}">
        <p14:creationId xmlns:p14="http://schemas.microsoft.com/office/powerpoint/2010/main" val="13477732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1361A2-30EB-7E8E-1BA9-F1EC3E871829}"/>
              </a:ext>
            </a:extLst>
          </p:cNvPr>
          <p:cNvSpPr>
            <a:spLocks noGrp="1"/>
          </p:cNvSpPr>
          <p:nvPr>
            <p:ph type="title"/>
          </p:nvPr>
        </p:nvSpPr>
        <p:spPr/>
        <p:txBody>
          <a:bodyPr/>
          <a:lstStyle/>
          <a:p>
            <a:r>
              <a:rPr lang="en-US" dirty="0"/>
              <a:t>VS Modes</a:t>
            </a:r>
            <a:endParaRPr lang="en-IN" dirty="0"/>
          </a:p>
        </p:txBody>
      </p:sp>
      <p:sp>
        <p:nvSpPr>
          <p:cNvPr id="8" name="Content Placeholder 7">
            <a:extLst>
              <a:ext uri="{FF2B5EF4-FFF2-40B4-BE49-F238E27FC236}">
                <a16:creationId xmlns:a16="http://schemas.microsoft.com/office/drawing/2014/main" id="{6E442D3C-EED1-C774-9E25-27203E9864AD}"/>
              </a:ext>
            </a:extLst>
          </p:cNvPr>
          <p:cNvSpPr>
            <a:spLocks noGrp="1"/>
          </p:cNvSpPr>
          <p:nvPr>
            <p:ph idx="1"/>
          </p:nvPr>
        </p:nvSpPr>
        <p:spPr/>
        <p:txBody>
          <a:bodyPr/>
          <a:lstStyle/>
          <a:p>
            <a:r>
              <a:rPr lang="en-US" dirty="0"/>
              <a:t>Design Mode</a:t>
            </a:r>
          </a:p>
          <a:p>
            <a:r>
              <a:rPr lang="en-US" dirty="0"/>
              <a:t>Execution Mode</a:t>
            </a:r>
          </a:p>
          <a:p>
            <a:r>
              <a:rPr lang="en-US" dirty="0"/>
              <a:t>Debugging Mode</a:t>
            </a:r>
          </a:p>
          <a:p>
            <a:endParaRPr lang="en-IN" dirty="0"/>
          </a:p>
        </p:txBody>
      </p:sp>
    </p:spTree>
    <p:extLst>
      <p:ext uri="{BB962C8B-B14F-4D97-AF65-F5344CB8AC3E}">
        <p14:creationId xmlns:p14="http://schemas.microsoft.com/office/powerpoint/2010/main" val="4321622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C20B7-3254-2BF2-9F5E-DFDAE21163E9}"/>
              </a:ext>
            </a:extLst>
          </p:cNvPr>
          <p:cNvSpPr>
            <a:spLocks noGrp="1"/>
          </p:cNvSpPr>
          <p:nvPr>
            <p:ph type="title"/>
          </p:nvPr>
        </p:nvSpPr>
        <p:spPr>
          <a:xfrm>
            <a:off x="838200" y="365125"/>
            <a:ext cx="10515600" cy="806727"/>
          </a:xfrm>
        </p:spPr>
        <p:txBody>
          <a:bodyPr/>
          <a:lstStyle/>
          <a:p>
            <a:r>
              <a:rPr lang="en-US" dirty="0"/>
              <a:t>Object Oriented Programming</a:t>
            </a:r>
            <a:endParaRPr lang="en-IN" dirty="0"/>
          </a:p>
        </p:txBody>
      </p:sp>
      <p:sp>
        <p:nvSpPr>
          <p:cNvPr id="3" name="Content Placeholder 2">
            <a:extLst>
              <a:ext uri="{FF2B5EF4-FFF2-40B4-BE49-F238E27FC236}">
                <a16:creationId xmlns:a16="http://schemas.microsoft.com/office/drawing/2014/main" id="{E73CA1E2-7582-7601-6FFC-D64CCB976A03}"/>
              </a:ext>
            </a:extLst>
          </p:cNvPr>
          <p:cNvSpPr>
            <a:spLocks noGrp="1"/>
          </p:cNvSpPr>
          <p:nvPr>
            <p:ph idx="1"/>
          </p:nvPr>
        </p:nvSpPr>
        <p:spPr>
          <a:xfrm>
            <a:off x="838200" y="1420427"/>
            <a:ext cx="10515600" cy="4756536"/>
          </a:xfrm>
        </p:spPr>
        <p:txBody>
          <a:bodyPr>
            <a:normAutofit/>
          </a:bodyPr>
          <a:lstStyle/>
          <a:p>
            <a:r>
              <a:rPr lang="en-US" dirty="0"/>
              <a:t>Encapsulation</a:t>
            </a:r>
          </a:p>
          <a:p>
            <a:pPr lvl="1"/>
            <a:r>
              <a:rPr lang="en-US" dirty="0"/>
              <a:t>Abstraction</a:t>
            </a:r>
          </a:p>
          <a:p>
            <a:pPr lvl="2"/>
            <a:r>
              <a:rPr lang="en-US" dirty="0"/>
              <a:t>Information Hiding</a:t>
            </a:r>
          </a:p>
          <a:p>
            <a:pPr lvl="3"/>
            <a:r>
              <a:rPr lang="en-US" dirty="0"/>
              <a:t>Public , Private</a:t>
            </a:r>
          </a:p>
          <a:p>
            <a:pPr lvl="2"/>
            <a:r>
              <a:rPr lang="en-US" dirty="0"/>
              <a:t>Implementation Hiding</a:t>
            </a:r>
          </a:p>
          <a:p>
            <a:pPr lvl="3"/>
            <a:r>
              <a:rPr lang="en-US" dirty="0"/>
              <a:t>Static Polymorphism</a:t>
            </a:r>
          </a:p>
          <a:p>
            <a:pPr lvl="4"/>
            <a:r>
              <a:rPr lang="en-US" dirty="0"/>
              <a:t>Function/Method/Operator Overloading</a:t>
            </a:r>
          </a:p>
          <a:p>
            <a:pPr lvl="1"/>
            <a:r>
              <a:rPr lang="en-US" dirty="0"/>
              <a:t>Issue with Encapsulation</a:t>
            </a:r>
          </a:p>
          <a:p>
            <a:pPr lvl="2"/>
            <a:r>
              <a:rPr lang="en-US" dirty="0"/>
              <a:t>Brings in Code Redundancy </a:t>
            </a:r>
          </a:p>
          <a:p>
            <a:pPr lvl="2"/>
            <a:r>
              <a:rPr lang="en-US" dirty="0"/>
              <a:t>Solution</a:t>
            </a:r>
          </a:p>
          <a:p>
            <a:pPr lvl="3"/>
            <a:r>
              <a:rPr lang="en-US" dirty="0"/>
              <a:t>Inheritance</a:t>
            </a:r>
          </a:p>
          <a:p>
            <a:pPr lvl="4"/>
            <a:r>
              <a:rPr lang="en-US" dirty="0"/>
              <a:t>Runtime Polymorphism(Overriding) </a:t>
            </a:r>
            <a:endParaRPr lang="en-IN" dirty="0"/>
          </a:p>
        </p:txBody>
      </p:sp>
    </p:spTree>
    <p:extLst>
      <p:ext uri="{BB962C8B-B14F-4D97-AF65-F5344CB8AC3E}">
        <p14:creationId xmlns:p14="http://schemas.microsoft.com/office/powerpoint/2010/main" val="20148580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83C03-08A3-085E-1C2F-00B05DD7C895}"/>
              </a:ext>
            </a:extLst>
          </p:cNvPr>
          <p:cNvSpPr>
            <a:spLocks noGrp="1"/>
          </p:cNvSpPr>
          <p:nvPr>
            <p:ph type="title"/>
          </p:nvPr>
        </p:nvSpPr>
        <p:spPr/>
        <p:txBody>
          <a:bodyPr/>
          <a:lstStyle/>
          <a:p>
            <a:r>
              <a:rPr lang="en-US" b="1" dirty="0">
                <a:ln w="22225">
                  <a:solidFill>
                    <a:schemeClr val="accent2"/>
                  </a:solidFill>
                  <a:prstDash val="solid"/>
                </a:ln>
                <a:solidFill>
                  <a:schemeClr val="accent2">
                    <a:lumMod val="40000"/>
                    <a:lumOff val="60000"/>
                  </a:schemeClr>
                </a:solidFill>
              </a:rPr>
              <a:t>Specialization</a:t>
            </a:r>
            <a:r>
              <a:rPr lang="en-US" dirty="0"/>
              <a:t> to</a:t>
            </a:r>
            <a:r>
              <a:rPr lang="en-US"/>
              <a:t>=&gt; </a:t>
            </a:r>
            <a:r>
              <a:rPr lang="en-US">
                <a:ln w="0"/>
                <a:solidFill>
                  <a:schemeClr val="accent1"/>
                </a:solidFill>
                <a:effectLst>
                  <a:outerShdw blurRad="38100" dist="25400" dir="5400000" algn="ctr" rotWithShape="0">
                    <a:srgbClr val="6E747A">
                      <a:alpha val="43000"/>
                    </a:srgbClr>
                  </a:outerShdw>
                </a:effectLst>
              </a:rPr>
              <a:t>Generalization</a:t>
            </a:r>
            <a:endParaRPr lang="en-IN" dirty="0"/>
          </a:p>
        </p:txBody>
      </p:sp>
      <p:sp>
        <p:nvSpPr>
          <p:cNvPr id="4" name="Rectangle 3">
            <a:extLst>
              <a:ext uri="{FF2B5EF4-FFF2-40B4-BE49-F238E27FC236}">
                <a16:creationId xmlns:a16="http://schemas.microsoft.com/office/drawing/2014/main" id="{282BED43-3A84-D245-BE96-F58974E26798}"/>
              </a:ext>
            </a:extLst>
          </p:cNvPr>
          <p:cNvSpPr/>
          <p:nvPr/>
        </p:nvSpPr>
        <p:spPr>
          <a:xfrm>
            <a:off x="532660" y="3213717"/>
            <a:ext cx="1242873" cy="63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PM</a:t>
            </a:r>
            <a:endParaRPr lang="en-IN" dirty="0"/>
          </a:p>
        </p:txBody>
      </p:sp>
      <p:sp>
        <p:nvSpPr>
          <p:cNvPr id="5" name="Rectangle 4">
            <a:extLst>
              <a:ext uri="{FF2B5EF4-FFF2-40B4-BE49-F238E27FC236}">
                <a16:creationId xmlns:a16="http://schemas.microsoft.com/office/drawing/2014/main" id="{9773A61A-B0D2-2CB0-FCC4-5AA01C0F39F2}"/>
              </a:ext>
            </a:extLst>
          </p:cNvPr>
          <p:cNvSpPr/>
          <p:nvPr/>
        </p:nvSpPr>
        <p:spPr>
          <a:xfrm>
            <a:off x="1976761" y="3213716"/>
            <a:ext cx="1242873" cy="63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a:t>
            </a:r>
            <a:endParaRPr lang="en-IN" dirty="0"/>
          </a:p>
        </p:txBody>
      </p:sp>
      <p:sp>
        <p:nvSpPr>
          <p:cNvPr id="6" name="Rectangle 5">
            <a:extLst>
              <a:ext uri="{FF2B5EF4-FFF2-40B4-BE49-F238E27FC236}">
                <a16:creationId xmlns:a16="http://schemas.microsoft.com/office/drawing/2014/main" id="{9DB7CD2B-F7BD-2991-8ED3-9FDBF2584A57}"/>
              </a:ext>
            </a:extLst>
          </p:cNvPr>
          <p:cNvSpPr/>
          <p:nvPr/>
        </p:nvSpPr>
        <p:spPr>
          <a:xfrm>
            <a:off x="3420862" y="3213716"/>
            <a:ext cx="1160015" cy="63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a:t>
            </a:r>
            <a:endParaRPr lang="en-IN" dirty="0"/>
          </a:p>
        </p:txBody>
      </p:sp>
      <p:sp>
        <p:nvSpPr>
          <p:cNvPr id="7" name="Rectangle 6">
            <a:extLst>
              <a:ext uri="{FF2B5EF4-FFF2-40B4-BE49-F238E27FC236}">
                <a16:creationId xmlns:a16="http://schemas.microsoft.com/office/drawing/2014/main" id="{C2E10B93-B732-46AA-31CF-7BD619CCB476}"/>
              </a:ext>
            </a:extLst>
          </p:cNvPr>
          <p:cNvSpPr/>
          <p:nvPr/>
        </p:nvSpPr>
        <p:spPr>
          <a:xfrm>
            <a:off x="1976760" y="1775533"/>
            <a:ext cx="1242873" cy="63031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Emp</a:t>
            </a:r>
            <a:endParaRPr lang="en-IN" dirty="0"/>
          </a:p>
        </p:txBody>
      </p:sp>
      <p:cxnSp>
        <p:nvCxnSpPr>
          <p:cNvPr id="9" name="Straight Arrow Connector 8">
            <a:extLst>
              <a:ext uri="{FF2B5EF4-FFF2-40B4-BE49-F238E27FC236}">
                <a16:creationId xmlns:a16="http://schemas.microsoft.com/office/drawing/2014/main" id="{C708A802-EE78-8537-11CE-B00C848AA129}"/>
              </a:ext>
            </a:extLst>
          </p:cNvPr>
          <p:cNvCxnSpPr/>
          <p:nvPr/>
        </p:nvCxnSpPr>
        <p:spPr>
          <a:xfrm flipV="1">
            <a:off x="1411549" y="2494624"/>
            <a:ext cx="1186647" cy="719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A4542F9-9C84-05C8-1744-C56C6D2FE665}"/>
              </a:ext>
            </a:extLst>
          </p:cNvPr>
          <p:cNvCxnSpPr>
            <a:stCxn id="5" idx="0"/>
          </p:cNvCxnSpPr>
          <p:nvPr/>
        </p:nvCxnSpPr>
        <p:spPr>
          <a:xfrm flipH="1" flipV="1">
            <a:off x="2598196" y="2494623"/>
            <a:ext cx="2" cy="719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FB462A4-CF2C-7208-CAF2-ED8FB8B15EC4}"/>
              </a:ext>
            </a:extLst>
          </p:cNvPr>
          <p:cNvCxnSpPr>
            <a:stCxn id="6" idx="0"/>
          </p:cNvCxnSpPr>
          <p:nvPr/>
        </p:nvCxnSpPr>
        <p:spPr>
          <a:xfrm flipH="1" flipV="1">
            <a:off x="2598196" y="2494622"/>
            <a:ext cx="1402674" cy="719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Arrow: Up-Down 13">
            <a:extLst>
              <a:ext uri="{FF2B5EF4-FFF2-40B4-BE49-F238E27FC236}">
                <a16:creationId xmlns:a16="http://schemas.microsoft.com/office/drawing/2014/main" id="{660512D8-17C4-4DAF-B62F-B94B50216484}"/>
              </a:ext>
            </a:extLst>
          </p:cNvPr>
          <p:cNvSpPr/>
          <p:nvPr/>
        </p:nvSpPr>
        <p:spPr>
          <a:xfrm>
            <a:off x="5841507" y="2068497"/>
            <a:ext cx="790112" cy="194421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200E8393-F36C-00B3-5712-9349CA4F0644}"/>
              </a:ext>
            </a:extLst>
          </p:cNvPr>
          <p:cNvSpPr txBox="1"/>
          <p:nvPr/>
        </p:nvSpPr>
        <p:spPr>
          <a:xfrm>
            <a:off x="5533008" y="4195559"/>
            <a:ext cx="1578006" cy="369332"/>
          </a:xfrm>
          <a:prstGeom prst="rect">
            <a:avLst/>
          </a:prstGeom>
          <a:noFill/>
        </p:spPr>
        <p:txBody>
          <a:bodyPr wrap="square">
            <a:spAutoFit/>
          </a:bodyPr>
          <a:lstStyle/>
          <a:p>
            <a: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Specialization</a:t>
            </a:r>
            <a:endParaRPr lang="en-IN"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18" name="TextBox 17">
            <a:extLst>
              <a:ext uri="{FF2B5EF4-FFF2-40B4-BE49-F238E27FC236}">
                <a16:creationId xmlns:a16="http://schemas.microsoft.com/office/drawing/2014/main" id="{555272D5-55F8-903D-3016-C161F67305FE}"/>
              </a:ext>
            </a:extLst>
          </p:cNvPr>
          <p:cNvSpPr txBox="1"/>
          <p:nvPr/>
        </p:nvSpPr>
        <p:spPr>
          <a:xfrm>
            <a:off x="5533008" y="1637373"/>
            <a:ext cx="6094520" cy="369332"/>
          </a:xfrm>
          <a:prstGeom prst="rect">
            <a:avLst/>
          </a:prstGeom>
          <a:noFill/>
        </p:spPr>
        <p:txBody>
          <a:bodyPr wrap="square">
            <a:spAutoFit/>
          </a:bodyPr>
          <a:lstStyle/>
          <a:p>
            <a:r>
              <a:rPr lang="en-US" dirty="0">
                <a:ln w="0"/>
                <a:solidFill>
                  <a:schemeClr val="accent1"/>
                </a:solidFill>
                <a:effectLst>
                  <a:outerShdw blurRad="38100" dist="25400" dir="5400000" algn="ctr" rotWithShape="0">
                    <a:srgbClr val="6E747A">
                      <a:alpha val="43000"/>
                    </a:srgbClr>
                  </a:outerShdw>
                </a:effectLst>
              </a:rPr>
              <a:t>Generalization</a:t>
            </a:r>
            <a:endParaRPr lang="en-IN" dirty="0"/>
          </a:p>
        </p:txBody>
      </p:sp>
    </p:spTree>
    <p:extLst>
      <p:ext uri="{BB962C8B-B14F-4D97-AF65-F5344CB8AC3E}">
        <p14:creationId xmlns:p14="http://schemas.microsoft.com/office/powerpoint/2010/main" val="860393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42C55-939E-D5E9-2E59-8F928F22E911}"/>
              </a:ext>
            </a:extLst>
          </p:cNvPr>
          <p:cNvSpPr>
            <a:spLocks noGrp="1"/>
          </p:cNvSpPr>
          <p:nvPr>
            <p:ph type="title"/>
          </p:nvPr>
        </p:nvSpPr>
        <p:spPr>
          <a:xfrm>
            <a:off x="-12502" y="-38333"/>
            <a:ext cx="10515600" cy="549275"/>
          </a:xfrm>
        </p:spPr>
        <p:txBody>
          <a:bodyPr>
            <a:normAutofit fontScale="90000"/>
          </a:bodyPr>
          <a:lstStyle/>
          <a:p>
            <a:r>
              <a:rPr lang="en-US" dirty="0"/>
              <a:t>Scenarios</a:t>
            </a:r>
            <a:endParaRPr lang="en-IN" dirty="0"/>
          </a:p>
        </p:txBody>
      </p:sp>
      <p:grpSp>
        <p:nvGrpSpPr>
          <p:cNvPr id="28" name="Group 27">
            <a:extLst>
              <a:ext uri="{FF2B5EF4-FFF2-40B4-BE49-F238E27FC236}">
                <a16:creationId xmlns:a16="http://schemas.microsoft.com/office/drawing/2014/main" id="{750D1930-F9CE-F9EC-750B-8C8011825112}"/>
              </a:ext>
            </a:extLst>
          </p:cNvPr>
          <p:cNvGrpSpPr/>
          <p:nvPr/>
        </p:nvGrpSpPr>
        <p:grpSpPr>
          <a:xfrm>
            <a:off x="102559" y="786770"/>
            <a:ext cx="3970006" cy="2258271"/>
            <a:chOff x="133165" y="1642369"/>
            <a:chExt cx="4749751" cy="2884289"/>
          </a:xfrm>
        </p:grpSpPr>
        <p:sp>
          <p:nvSpPr>
            <p:cNvPr id="4" name="Rectangle 3">
              <a:extLst>
                <a:ext uri="{FF2B5EF4-FFF2-40B4-BE49-F238E27FC236}">
                  <a16:creationId xmlns:a16="http://schemas.microsoft.com/office/drawing/2014/main" id="{EA3EED47-41C9-61A6-6FFE-254520DC391F}"/>
                </a:ext>
              </a:extLst>
            </p:cNvPr>
            <p:cNvSpPr/>
            <p:nvPr/>
          </p:nvSpPr>
          <p:spPr>
            <a:xfrm>
              <a:off x="133165" y="3896343"/>
              <a:ext cx="1242873" cy="63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PM</a:t>
              </a:r>
              <a:endParaRPr lang="en-IN" dirty="0"/>
            </a:p>
          </p:txBody>
        </p:sp>
        <p:sp>
          <p:nvSpPr>
            <p:cNvPr id="5" name="Rectangle 4">
              <a:extLst>
                <a:ext uri="{FF2B5EF4-FFF2-40B4-BE49-F238E27FC236}">
                  <a16:creationId xmlns:a16="http://schemas.microsoft.com/office/drawing/2014/main" id="{2D9648EC-2D6E-E5BC-0E76-DD5BD487766D}"/>
                </a:ext>
              </a:extLst>
            </p:cNvPr>
            <p:cNvSpPr/>
            <p:nvPr/>
          </p:nvSpPr>
          <p:spPr>
            <a:xfrm>
              <a:off x="1577266" y="3896342"/>
              <a:ext cx="1242873" cy="63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a:t>
              </a:r>
              <a:endParaRPr lang="en-IN" dirty="0"/>
            </a:p>
          </p:txBody>
        </p:sp>
        <p:sp>
          <p:nvSpPr>
            <p:cNvPr id="6" name="Rectangle 5">
              <a:extLst>
                <a:ext uri="{FF2B5EF4-FFF2-40B4-BE49-F238E27FC236}">
                  <a16:creationId xmlns:a16="http://schemas.microsoft.com/office/drawing/2014/main" id="{0C7AC9B9-E9D1-39F6-9238-2B5C834AB75B}"/>
                </a:ext>
              </a:extLst>
            </p:cNvPr>
            <p:cNvSpPr/>
            <p:nvPr/>
          </p:nvSpPr>
          <p:spPr>
            <a:xfrm>
              <a:off x="3021367" y="3896342"/>
              <a:ext cx="1160015" cy="63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a:t>
              </a:r>
              <a:endParaRPr lang="en-IN" dirty="0"/>
            </a:p>
          </p:txBody>
        </p:sp>
        <p:sp>
          <p:nvSpPr>
            <p:cNvPr id="7" name="Rectangle 6">
              <a:extLst>
                <a:ext uri="{FF2B5EF4-FFF2-40B4-BE49-F238E27FC236}">
                  <a16:creationId xmlns:a16="http://schemas.microsoft.com/office/drawing/2014/main" id="{B0490461-5D77-AC74-1677-9D6B0E556A45}"/>
                </a:ext>
              </a:extLst>
            </p:cNvPr>
            <p:cNvSpPr/>
            <p:nvPr/>
          </p:nvSpPr>
          <p:spPr>
            <a:xfrm>
              <a:off x="1577265" y="2458159"/>
              <a:ext cx="1242873" cy="63031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Emp</a:t>
              </a:r>
              <a:endParaRPr lang="en-IN" dirty="0"/>
            </a:p>
          </p:txBody>
        </p:sp>
        <p:cxnSp>
          <p:nvCxnSpPr>
            <p:cNvPr id="8" name="Straight Arrow Connector 7">
              <a:extLst>
                <a:ext uri="{FF2B5EF4-FFF2-40B4-BE49-F238E27FC236}">
                  <a16:creationId xmlns:a16="http://schemas.microsoft.com/office/drawing/2014/main" id="{E5D26F69-7D07-F99E-F9C6-0217EF85138A}"/>
                </a:ext>
              </a:extLst>
            </p:cNvPr>
            <p:cNvCxnSpPr/>
            <p:nvPr/>
          </p:nvCxnSpPr>
          <p:spPr>
            <a:xfrm flipV="1">
              <a:off x="1012054" y="3177250"/>
              <a:ext cx="1186647" cy="719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AF8FFDB-38E5-1986-F081-B65D28FE42E6}"/>
                </a:ext>
              </a:extLst>
            </p:cNvPr>
            <p:cNvCxnSpPr>
              <a:stCxn id="5" idx="0"/>
            </p:cNvCxnSpPr>
            <p:nvPr/>
          </p:nvCxnSpPr>
          <p:spPr>
            <a:xfrm flipH="1" flipV="1">
              <a:off x="2198701" y="3177249"/>
              <a:ext cx="2" cy="719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AE460CC-AF84-7C92-777C-BE83C795D7FC}"/>
                </a:ext>
              </a:extLst>
            </p:cNvPr>
            <p:cNvCxnSpPr>
              <a:stCxn id="6" idx="0"/>
            </p:cNvCxnSpPr>
            <p:nvPr/>
          </p:nvCxnSpPr>
          <p:spPr>
            <a:xfrm flipH="1" flipV="1">
              <a:off x="2198701" y="3177248"/>
              <a:ext cx="1402674" cy="719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52040EA-61F6-ADB1-A55F-95A0E9A33A17}"/>
                </a:ext>
              </a:extLst>
            </p:cNvPr>
            <p:cNvSpPr txBox="1"/>
            <p:nvPr/>
          </p:nvSpPr>
          <p:spPr>
            <a:xfrm>
              <a:off x="3060577" y="2409783"/>
              <a:ext cx="1822339" cy="825501"/>
            </a:xfrm>
            <a:prstGeom prst="rect">
              <a:avLst/>
            </a:prstGeom>
            <a:noFill/>
          </p:spPr>
          <p:txBody>
            <a:bodyPr wrap="none" rtlCol="0">
              <a:spAutoFit/>
            </a:bodyPr>
            <a:lstStyle/>
            <a:p>
              <a:r>
                <a:rPr lang="en-US" dirty="0" err="1"/>
                <a:t>FillTaskSheet</a:t>
              </a:r>
              <a:r>
                <a:rPr lang="en-US" dirty="0"/>
                <a:t>()</a:t>
              </a:r>
            </a:p>
            <a:p>
              <a:r>
                <a:rPr lang="en-US" dirty="0"/>
                <a:t>{ general imp}</a:t>
              </a:r>
              <a:endParaRPr lang="en-IN" dirty="0"/>
            </a:p>
          </p:txBody>
        </p:sp>
        <p:sp>
          <p:nvSpPr>
            <p:cNvPr id="25" name="TextBox 24">
              <a:extLst>
                <a:ext uri="{FF2B5EF4-FFF2-40B4-BE49-F238E27FC236}">
                  <a16:creationId xmlns:a16="http://schemas.microsoft.com/office/drawing/2014/main" id="{BBC32783-147D-1ECC-3E62-808DB57B5C9C}"/>
                </a:ext>
              </a:extLst>
            </p:cNvPr>
            <p:cNvSpPr txBox="1"/>
            <p:nvPr/>
          </p:nvSpPr>
          <p:spPr>
            <a:xfrm>
              <a:off x="1136342" y="1642369"/>
              <a:ext cx="2915051" cy="746881"/>
            </a:xfrm>
            <a:prstGeom prst="rect">
              <a:avLst/>
            </a:prstGeom>
            <a:noFill/>
          </p:spPr>
          <p:txBody>
            <a:bodyPr wrap="none" rtlCol="0">
              <a:spAutoFit/>
            </a:bodyPr>
            <a:lstStyle/>
            <a:p>
              <a:r>
                <a:rPr lang="en-US" sz="3200" dirty="0">
                  <a:solidFill>
                    <a:srgbClr val="FF0000"/>
                  </a:solidFill>
                </a:rPr>
                <a:t>One (Default)</a:t>
              </a:r>
              <a:endParaRPr lang="en-IN" sz="3200" dirty="0">
                <a:solidFill>
                  <a:srgbClr val="FF0000"/>
                </a:solidFill>
              </a:endParaRPr>
            </a:p>
          </p:txBody>
        </p:sp>
      </p:grpSp>
      <p:grpSp>
        <p:nvGrpSpPr>
          <p:cNvPr id="41" name="Group 40">
            <a:extLst>
              <a:ext uri="{FF2B5EF4-FFF2-40B4-BE49-F238E27FC236}">
                <a16:creationId xmlns:a16="http://schemas.microsoft.com/office/drawing/2014/main" id="{EBA57994-3BF5-5AC1-91DD-60DAF92F6CF6}"/>
              </a:ext>
            </a:extLst>
          </p:cNvPr>
          <p:cNvGrpSpPr/>
          <p:nvPr/>
        </p:nvGrpSpPr>
        <p:grpSpPr>
          <a:xfrm>
            <a:off x="5245299" y="-34873"/>
            <a:ext cx="5815421" cy="3538901"/>
            <a:chOff x="5542713" y="1535986"/>
            <a:chExt cx="6469331" cy="4289734"/>
          </a:xfrm>
        </p:grpSpPr>
        <p:sp>
          <p:nvSpPr>
            <p:cNvPr id="12" name="Rectangle 11">
              <a:extLst>
                <a:ext uri="{FF2B5EF4-FFF2-40B4-BE49-F238E27FC236}">
                  <a16:creationId xmlns:a16="http://schemas.microsoft.com/office/drawing/2014/main" id="{60E2D602-58EE-A9E5-DB5F-99B8E855A968}"/>
                </a:ext>
              </a:extLst>
            </p:cNvPr>
            <p:cNvSpPr/>
            <p:nvPr/>
          </p:nvSpPr>
          <p:spPr>
            <a:xfrm>
              <a:off x="5542713" y="3944720"/>
              <a:ext cx="1242873" cy="63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PM(Daily)</a:t>
              </a:r>
              <a:endParaRPr lang="en-IN" dirty="0"/>
            </a:p>
          </p:txBody>
        </p:sp>
        <p:sp>
          <p:nvSpPr>
            <p:cNvPr id="13" name="Rectangle 12">
              <a:extLst>
                <a:ext uri="{FF2B5EF4-FFF2-40B4-BE49-F238E27FC236}">
                  <a16:creationId xmlns:a16="http://schemas.microsoft.com/office/drawing/2014/main" id="{38FFCA22-2062-6D6F-043B-D8DBC2859A85}"/>
                </a:ext>
              </a:extLst>
            </p:cNvPr>
            <p:cNvSpPr/>
            <p:nvPr/>
          </p:nvSpPr>
          <p:spPr>
            <a:xfrm>
              <a:off x="6986814" y="3944719"/>
              <a:ext cx="1242873" cy="63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a:t>
              </a:r>
              <a:endParaRPr lang="en-IN" dirty="0"/>
            </a:p>
          </p:txBody>
        </p:sp>
        <p:sp>
          <p:nvSpPr>
            <p:cNvPr id="14" name="Rectangle 13">
              <a:extLst>
                <a:ext uri="{FF2B5EF4-FFF2-40B4-BE49-F238E27FC236}">
                  <a16:creationId xmlns:a16="http://schemas.microsoft.com/office/drawing/2014/main" id="{B43D457C-117D-F37C-1898-8F935B980730}"/>
                </a:ext>
              </a:extLst>
            </p:cNvPr>
            <p:cNvSpPr/>
            <p:nvPr/>
          </p:nvSpPr>
          <p:spPr>
            <a:xfrm>
              <a:off x="8430915" y="3944719"/>
              <a:ext cx="1160015" cy="63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a:t>
              </a:r>
              <a:endParaRPr lang="en-IN" dirty="0"/>
            </a:p>
          </p:txBody>
        </p:sp>
        <p:sp>
          <p:nvSpPr>
            <p:cNvPr id="15" name="Rectangle 14">
              <a:extLst>
                <a:ext uri="{FF2B5EF4-FFF2-40B4-BE49-F238E27FC236}">
                  <a16:creationId xmlns:a16="http://schemas.microsoft.com/office/drawing/2014/main" id="{2BCC4958-650F-1320-FD04-F4E57E91D308}"/>
                </a:ext>
              </a:extLst>
            </p:cNvPr>
            <p:cNvSpPr/>
            <p:nvPr/>
          </p:nvSpPr>
          <p:spPr>
            <a:xfrm>
              <a:off x="6986813" y="2506536"/>
              <a:ext cx="1242873" cy="63031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Emp</a:t>
              </a:r>
              <a:endParaRPr lang="en-IN" dirty="0"/>
            </a:p>
          </p:txBody>
        </p:sp>
        <p:cxnSp>
          <p:nvCxnSpPr>
            <p:cNvPr id="16" name="Straight Arrow Connector 15">
              <a:extLst>
                <a:ext uri="{FF2B5EF4-FFF2-40B4-BE49-F238E27FC236}">
                  <a16:creationId xmlns:a16="http://schemas.microsoft.com/office/drawing/2014/main" id="{18310CE1-699D-61ED-F60B-86F5C967E2B6}"/>
                </a:ext>
              </a:extLst>
            </p:cNvPr>
            <p:cNvCxnSpPr/>
            <p:nvPr/>
          </p:nvCxnSpPr>
          <p:spPr>
            <a:xfrm flipV="1">
              <a:off x="6421602" y="3225627"/>
              <a:ext cx="1186647" cy="719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C2284CF-9BC8-1F9E-281F-6400FFBAAFEF}"/>
                </a:ext>
              </a:extLst>
            </p:cNvPr>
            <p:cNvCxnSpPr>
              <a:stCxn id="13" idx="0"/>
            </p:cNvCxnSpPr>
            <p:nvPr/>
          </p:nvCxnSpPr>
          <p:spPr>
            <a:xfrm flipH="1" flipV="1">
              <a:off x="7608249" y="3225626"/>
              <a:ext cx="2" cy="719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E9F550C-AC42-6E7C-6922-5936305A002B}"/>
                </a:ext>
              </a:extLst>
            </p:cNvPr>
            <p:cNvCxnSpPr>
              <a:stCxn id="14" idx="0"/>
            </p:cNvCxnSpPr>
            <p:nvPr/>
          </p:nvCxnSpPr>
          <p:spPr>
            <a:xfrm flipH="1" flipV="1">
              <a:off x="7608249" y="3225625"/>
              <a:ext cx="1402674" cy="719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3C9AF99-9ED3-04A5-AFF3-538892A9F70D}"/>
                </a:ext>
              </a:extLst>
            </p:cNvPr>
            <p:cNvSpPr txBox="1"/>
            <p:nvPr/>
          </p:nvSpPr>
          <p:spPr>
            <a:xfrm>
              <a:off x="8470125" y="2458159"/>
              <a:ext cx="2983022" cy="783460"/>
            </a:xfrm>
            <a:prstGeom prst="rect">
              <a:avLst/>
            </a:prstGeom>
            <a:noFill/>
          </p:spPr>
          <p:txBody>
            <a:bodyPr wrap="none" rtlCol="0">
              <a:spAutoFit/>
            </a:bodyPr>
            <a:lstStyle/>
            <a:p>
              <a:r>
                <a:rPr lang="en-US" dirty="0"/>
                <a:t>Overridable </a:t>
              </a:r>
              <a:r>
                <a:rPr lang="en-US" dirty="0" err="1"/>
                <a:t>FillTaskSheet</a:t>
              </a:r>
              <a:r>
                <a:rPr lang="en-US" dirty="0"/>
                <a:t>()</a:t>
              </a:r>
            </a:p>
            <a:p>
              <a:r>
                <a:rPr lang="en-US" dirty="0"/>
                <a:t>{General imp}</a:t>
              </a:r>
              <a:endParaRPr lang="en-IN" dirty="0"/>
            </a:p>
          </p:txBody>
        </p:sp>
        <p:sp>
          <p:nvSpPr>
            <p:cNvPr id="20" name="Rectangle 19">
              <a:extLst>
                <a:ext uri="{FF2B5EF4-FFF2-40B4-BE49-F238E27FC236}">
                  <a16:creationId xmlns:a16="http://schemas.microsoft.com/office/drawing/2014/main" id="{019C8184-D4BF-A096-4815-DEF5EEB9780E}"/>
                </a:ext>
              </a:extLst>
            </p:cNvPr>
            <p:cNvSpPr/>
            <p:nvPr/>
          </p:nvSpPr>
          <p:spPr>
            <a:xfrm>
              <a:off x="9833586" y="3944719"/>
              <a:ext cx="1520214" cy="6303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ST(Monthly)</a:t>
              </a:r>
              <a:endParaRPr lang="en-IN" dirty="0"/>
            </a:p>
          </p:txBody>
        </p:sp>
        <p:cxnSp>
          <p:nvCxnSpPr>
            <p:cNvPr id="21" name="Straight Arrow Connector 20">
              <a:extLst>
                <a:ext uri="{FF2B5EF4-FFF2-40B4-BE49-F238E27FC236}">
                  <a16:creationId xmlns:a16="http://schemas.microsoft.com/office/drawing/2014/main" id="{22576E17-7C82-86AB-BAD3-894DAC2659AD}"/>
                </a:ext>
              </a:extLst>
            </p:cNvPr>
            <p:cNvCxnSpPr>
              <a:cxnSpLocks/>
              <a:stCxn id="20" idx="0"/>
            </p:cNvCxnSpPr>
            <p:nvPr/>
          </p:nvCxnSpPr>
          <p:spPr>
            <a:xfrm flipH="1" flipV="1">
              <a:off x="7608248" y="3225624"/>
              <a:ext cx="2985445" cy="719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1F1F1E7-0078-50BB-E7E7-36EB83EA4830}"/>
                </a:ext>
              </a:extLst>
            </p:cNvPr>
            <p:cNvSpPr txBox="1"/>
            <p:nvPr/>
          </p:nvSpPr>
          <p:spPr>
            <a:xfrm>
              <a:off x="9888620" y="4669184"/>
              <a:ext cx="2123424" cy="1156536"/>
            </a:xfrm>
            <a:prstGeom prst="rect">
              <a:avLst/>
            </a:prstGeom>
            <a:noFill/>
          </p:spPr>
          <p:txBody>
            <a:bodyPr wrap="none" rtlCol="0">
              <a:spAutoFit/>
            </a:bodyPr>
            <a:lstStyle/>
            <a:p>
              <a:r>
                <a:rPr lang="en-US" sz="1400" dirty="0"/>
                <a:t>Override </a:t>
              </a:r>
              <a:r>
                <a:rPr lang="en-US" sz="1400" dirty="0" err="1"/>
                <a:t>FillTaskSheet</a:t>
              </a:r>
              <a:r>
                <a:rPr lang="en-US" sz="1400" dirty="0"/>
                <a:t>()</a:t>
              </a:r>
            </a:p>
            <a:p>
              <a:r>
                <a:rPr lang="en-US" sz="1400" dirty="0"/>
                <a:t>{</a:t>
              </a:r>
            </a:p>
            <a:p>
              <a:r>
                <a:rPr lang="en-US" sz="1400" dirty="0"/>
                <a:t>Specific Imp for ST</a:t>
              </a:r>
            </a:p>
            <a:p>
              <a:r>
                <a:rPr lang="en-US" sz="1400" dirty="0"/>
                <a:t>}</a:t>
              </a:r>
              <a:endParaRPr lang="en-IN" sz="1400" dirty="0"/>
            </a:p>
          </p:txBody>
        </p:sp>
        <p:sp>
          <p:nvSpPr>
            <p:cNvPr id="27" name="TextBox 26">
              <a:extLst>
                <a:ext uri="{FF2B5EF4-FFF2-40B4-BE49-F238E27FC236}">
                  <a16:creationId xmlns:a16="http://schemas.microsoft.com/office/drawing/2014/main" id="{03E793CD-F13E-91D3-220F-C2EA3BA554D7}"/>
                </a:ext>
              </a:extLst>
            </p:cNvPr>
            <p:cNvSpPr txBox="1"/>
            <p:nvPr/>
          </p:nvSpPr>
          <p:spPr>
            <a:xfrm>
              <a:off x="6709004" y="1535986"/>
              <a:ext cx="2491346" cy="708844"/>
            </a:xfrm>
            <a:prstGeom prst="rect">
              <a:avLst/>
            </a:prstGeom>
            <a:noFill/>
          </p:spPr>
          <p:txBody>
            <a:bodyPr wrap="none" rtlCol="0">
              <a:spAutoFit/>
            </a:bodyPr>
            <a:lstStyle/>
            <a:p>
              <a:r>
                <a:rPr lang="en-US" sz="3200" dirty="0">
                  <a:solidFill>
                    <a:srgbClr val="FF0000"/>
                  </a:solidFill>
                </a:rPr>
                <a:t>Two(Virtual)</a:t>
              </a:r>
              <a:endParaRPr lang="en-IN" sz="3200" dirty="0">
                <a:solidFill>
                  <a:srgbClr val="FF0000"/>
                </a:solidFill>
              </a:endParaRPr>
            </a:p>
          </p:txBody>
        </p:sp>
      </p:grpSp>
      <p:grpSp>
        <p:nvGrpSpPr>
          <p:cNvPr id="50" name="Group 49">
            <a:extLst>
              <a:ext uri="{FF2B5EF4-FFF2-40B4-BE49-F238E27FC236}">
                <a16:creationId xmlns:a16="http://schemas.microsoft.com/office/drawing/2014/main" id="{264B05F7-B43D-DC86-4378-6D7B7136E3D5}"/>
              </a:ext>
            </a:extLst>
          </p:cNvPr>
          <p:cNvGrpSpPr/>
          <p:nvPr/>
        </p:nvGrpSpPr>
        <p:grpSpPr>
          <a:xfrm>
            <a:off x="-12502" y="3292582"/>
            <a:ext cx="8709447" cy="3226320"/>
            <a:chOff x="1385233" y="3281377"/>
            <a:chExt cx="8709447" cy="3226320"/>
          </a:xfrm>
        </p:grpSpPr>
        <p:sp>
          <p:nvSpPr>
            <p:cNvPr id="39" name="TextBox 38">
              <a:extLst>
                <a:ext uri="{FF2B5EF4-FFF2-40B4-BE49-F238E27FC236}">
                  <a16:creationId xmlns:a16="http://schemas.microsoft.com/office/drawing/2014/main" id="{4EE93EDE-F1F6-C189-B5A5-775774E15AEB}"/>
                </a:ext>
              </a:extLst>
            </p:cNvPr>
            <p:cNvSpPr txBox="1"/>
            <p:nvPr/>
          </p:nvSpPr>
          <p:spPr>
            <a:xfrm>
              <a:off x="8436790" y="5083469"/>
              <a:ext cx="1657890" cy="830997"/>
            </a:xfrm>
            <a:prstGeom prst="rect">
              <a:avLst/>
            </a:prstGeom>
            <a:noFill/>
          </p:spPr>
          <p:txBody>
            <a:bodyPr wrap="none" rtlCol="0">
              <a:spAutoFit/>
            </a:bodyPr>
            <a:lstStyle/>
            <a:p>
              <a:r>
                <a:rPr lang="en-US" sz="1200" dirty="0"/>
                <a:t>Override </a:t>
              </a:r>
              <a:r>
                <a:rPr lang="en-US" sz="1200" dirty="0" err="1"/>
                <a:t>FillTaskSheet</a:t>
              </a:r>
              <a:r>
                <a:rPr lang="en-US" sz="1200" dirty="0"/>
                <a:t>()</a:t>
              </a:r>
            </a:p>
            <a:p>
              <a:r>
                <a:rPr lang="en-US" sz="1200" dirty="0"/>
                <a:t>{</a:t>
              </a:r>
            </a:p>
            <a:p>
              <a:r>
                <a:rPr lang="en-US" sz="1200" dirty="0"/>
                <a:t>Specific Imp ST</a:t>
              </a:r>
            </a:p>
            <a:p>
              <a:r>
                <a:rPr lang="en-US" sz="1200" dirty="0"/>
                <a:t>}</a:t>
              </a:r>
              <a:endParaRPr lang="en-IN" sz="1200" dirty="0"/>
            </a:p>
          </p:txBody>
        </p:sp>
        <p:grpSp>
          <p:nvGrpSpPr>
            <p:cNvPr id="42" name="Group 41">
              <a:extLst>
                <a:ext uri="{FF2B5EF4-FFF2-40B4-BE49-F238E27FC236}">
                  <a16:creationId xmlns:a16="http://schemas.microsoft.com/office/drawing/2014/main" id="{B2A3E04E-158D-0325-77AD-1CA361475548}"/>
                </a:ext>
              </a:extLst>
            </p:cNvPr>
            <p:cNvGrpSpPr/>
            <p:nvPr/>
          </p:nvGrpSpPr>
          <p:grpSpPr>
            <a:xfrm>
              <a:off x="3224810" y="3281377"/>
              <a:ext cx="5138137" cy="2217592"/>
              <a:chOff x="-488272" y="5279884"/>
              <a:chExt cx="6062835" cy="3113987"/>
            </a:xfrm>
          </p:grpSpPr>
          <p:sp>
            <p:nvSpPr>
              <p:cNvPr id="29" name="Rectangle 28">
                <a:extLst>
                  <a:ext uri="{FF2B5EF4-FFF2-40B4-BE49-F238E27FC236}">
                    <a16:creationId xmlns:a16="http://schemas.microsoft.com/office/drawing/2014/main" id="{CB2F4304-9DF5-402C-C6D8-086AECE4A576}"/>
                  </a:ext>
                </a:extLst>
              </p:cNvPr>
              <p:cNvSpPr/>
              <p:nvPr/>
            </p:nvSpPr>
            <p:spPr>
              <a:xfrm>
                <a:off x="-488272" y="7763556"/>
                <a:ext cx="1242873" cy="63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PM</a:t>
                </a:r>
                <a:endParaRPr lang="en-IN" dirty="0"/>
              </a:p>
            </p:txBody>
          </p:sp>
          <p:sp>
            <p:nvSpPr>
              <p:cNvPr id="30" name="Rectangle 29">
                <a:extLst>
                  <a:ext uri="{FF2B5EF4-FFF2-40B4-BE49-F238E27FC236}">
                    <a16:creationId xmlns:a16="http://schemas.microsoft.com/office/drawing/2014/main" id="{4293822E-B1C1-85FD-A066-9B4CEF8051C5}"/>
                  </a:ext>
                </a:extLst>
              </p:cNvPr>
              <p:cNvSpPr/>
              <p:nvPr/>
            </p:nvSpPr>
            <p:spPr>
              <a:xfrm>
                <a:off x="955829" y="7763555"/>
                <a:ext cx="1242873" cy="63031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PA</a:t>
                </a:r>
                <a:endParaRPr lang="en-IN" dirty="0"/>
              </a:p>
            </p:txBody>
          </p:sp>
          <p:sp>
            <p:nvSpPr>
              <p:cNvPr id="31" name="Rectangle 30">
                <a:extLst>
                  <a:ext uri="{FF2B5EF4-FFF2-40B4-BE49-F238E27FC236}">
                    <a16:creationId xmlns:a16="http://schemas.microsoft.com/office/drawing/2014/main" id="{679D2363-6586-3312-D824-12A5A36075D5}"/>
                  </a:ext>
                </a:extLst>
              </p:cNvPr>
              <p:cNvSpPr/>
              <p:nvPr/>
            </p:nvSpPr>
            <p:spPr>
              <a:xfrm>
                <a:off x="2399930" y="7763555"/>
                <a:ext cx="1160015" cy="63031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SE</a:t>
                </a:r>
                <a:endParaRPr lang="en-IN" dirty="0"/>
              </a:p>
            </p:txBody>
          </p:sp>
          <p:sp>
            <p:nvSpPr>
              <p:cNvPr id="32" name="Rectangle 31">
                <a:extLst>
                  <a:ext uri="{FF2B5EF4-FFF2-40B4-BE49-F238E27FC236}">
                    <a16:creationId xmlns:a16="http://schemas.microsoft.com/office/drawing/2014/main" id="{63A814DB-EBA3-E1A6-FC55-EF7F585956ED}"/>
                  </a:ext>
                </a:extLst>
              </p:cNvPr>
              <p:cNvSpPr/>
              <p:nvPr/>
            </p:nvSpPr>
            <p:spPr>
              <a:xfrm>
                <a:off x="955828" y="6325372"/>
                <a:ext cx="1242873" cy="63031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Emp</a:t>
                </a:r>
                <a:endParaRPr lang="en-IN" dirty="0"/>
              </a:p>
            </p:txBody>
          </p:sp>
          <p:cxnSp>
            <p:nvCxnSpPr>
              <p:cNvPr id="33" name="Straight Arrow Connector 32">
                <a:extLst>
                  <a:ext uri="{FF2B5EF4-FFF2-40B4-BE49-F238E27FC236}">
                    <a16:creationId xmlns:a16="http://schemas.microsoft.com/office/drawing/2014/main" id="{E7D71D48-BB2C-176D-1ED5-C30DD9487219}"/>
                  </a:ext>
                </a:extLst>
              </p:cNvPr>
              <p:cNvCxnSpPr/>
              <p:nvPr/>
            </p:nvCxnSpPr>
            <p:spPr>
              <a:xfrm flipV="1">
                <a:off x="390617" y="7044463"/>
                <a:ext cx="1186647" cy="719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C4E271C-D7E6-B3BB-F1CF-482527FD6EC5}"/>
                  </a:ext>
                </a:extLst>
              </p:cNvPr>
              <p:cNvCxnSpPr>
                <a:stCxn id="30" idx="0"/>
              </p:cNvCxnSpPr>
              <p:nvPr/>
            </p:nvCxnSpPr>
            <p:spPr>
              <a:xfrm flipH="1" flipV="1">
                <a:off x="1577264" y="7044462"/>
                <a:ext cx="2" cy="719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667E5FC-65E8-8CCC-D490-2ADCE238D2F8}"/>
                  </a:ext>
                </a:extLst>
              </p:cNvPr>
              <p:cNvCxnSpPr>
                <a:stCxn id="31" idx="0"/>
              </p:cNvCxnSpPr>
              <p:nvPr/>
            </p:nvCxnSpPr>
            <p:spPr>
              <a:xfrm flipH="1" flipV="1">
                <a:off x="1577264" y="7044461"/>
                <a:ext cx="1402674" cy="719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686D0F4B-7D90-EFC3-EC23-2026C35C225B}"/>
                  </a:ext>
                </a:extLst>
              </p:cNvPr>
              <p:cNvSpPr txBox="1"/>
              <p:nvPr/>
            </p:nvSpPr>
            <p:spPr>
              <a:xfrm>
                <a:off x="2439140" y="6276995"/>
                <a:ext cx="2852218" cy="518623"/>
              </a:xfrm>
              <a:prstGeom prst="rect">
                <a:avLst/>
              </a:prstGeom>
              <a:noFill/>
            </p:spPr>
            <p:txBody>
              <a:bodyPr wrap="none" rtlCol="0">
                <a:spAutoFit/>
              </a:bodyPr>
              <a:lstStyle/>
              <a:p>
                <a:r>
                  <a:rPr lang="en-US" dirty="0"/>
                  <a:t>Abstract </a:t>
                </a:r>
                <a:r>
                  <a:rPr lang="en-US" dirty="0" err="1"/>
                  <a:t>FillTaskSheet</a:t>
                </a:r>
                <a:r>
                  <a:rPr lang="en-US" dirty="0"/>
                  <a:t>();</a:t>
                </a:r>
              </a:p>
            </p:txBody>
          </p:sp>
          <p:sp>
            <p:nvSpPr>
              <p:cNvPr id="37" name="Rectangle 36">
                <a:extLst>
                  <a:ext uri="{FF2B5EF4-FFF2-40B4-BE49-F238E27FC236}">
                    <a16:creationId xmlns:a16="http://schemas.microsoft.com/office/drawing/2014/main" id="{2F9C8F31-F72F-0089-7731-098E37B9E128}"/>
                  </a:ext>
                </a:extLst>
              </p:cNvPr>
              <p:cNvSpPr/>
              <p:nvPr/>
            </p:nvSpPr>
            <p:spPr>
              <a:xfrm>
                <a:off x="3802600" y="7763555"/>
                <a:ext cx="1771963" cy="6303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ST</a:t>
                </a:r>
                <a:endParaRPr lang="en-IN" dirty="0"/>
              </a:p>
            </p:txBody>
          </p:sp>
          <p:cxnSp>
            <p:nvCxnSpPr>
              <p:cNvPr id="38" name="Straight Arrow Connector 37">
                <a:extLst>
                  <a:ext uri="{FF2B5EF4-FFF2-40B4-BE49-F238E27FC236}">
                    <a16:creationId xmlns:a16="http://schemas.microsoft.com/office/drawing/2014/main" id="{F9FE43E1-92F9-6E73-1AF8-154CA5E415F8}"/>
                  </a:ext>
                </a:extLst>
              </p:cNvPr>
              <p:cNvCxnSpPr>
                <a:cxnSpLocks/>
                <a:stCxn id="37" idx="0"/>
              </p:cNvCxnSpPr>
              <p:nvPr/>
            </p:nvCxnSpPr>
            <p:spPr>
              <a:xfrm flipH="1" flipV="1">
                <a:off x="1577264" y="7044461"/>
                <a:ext cx="3111318" cy="719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705DBC2-1B81-2763-80D3-82B4D056535F}"/>
                  </a:ext>
                </a:extLst>
              </p:cNvPr>
              <p:cNvSpPr txBox="1"/>
              <p:nvPr/>
            </p:nvSpPr>
            <p:spPr>
              <a:xfrm>
                <a:off x="1404836" y="5279884"/>
                <a:ext cx="3284538" cy="821153"/>
              </a:xfrm>
              <a:prstGeom prst="rect">
                <a:avLst/>
              </a:prstGeom>
              <a:noFill/>
            </p:spPr>
            <p:txBody>
              <a:bodyPr wrap="none" rtlCol="0">
                <a:spAutoFit/>
              </a:bodyPr>
              <a:lstStyle/>
              <a:p>
                <a:r>
                  <a:rPr lang="en-US" sz="3200" dirty="0">
                    <a:solidFill>
                      <a:srgbClr val="FF0000"/>
                    </a:solidFill>
                  </a:rPr>
                  <a:t>Three(Abstract)</a:t>
                </a:r>
                <a:endParaRPr lang="en-IN" sz="3200" dirty="0">
                  <a:solidFill>
                    <a:srgbClr val="FF0000"/>
                  </a:solidFill>
                </a:endParaRPr>
              </a:p>
            </p:txBody>
          </p:sp>
        </p:grpSp>
        <p:sp>
          <p:nvSpPr>
            <p:cNvPr id="44" name="TextBox 43">
              <a:extLst>
                <a:ext uri="{FF2B5EF4-FFF2-40B4-BE49-F238E27FC236}">
                  <a16:creationId xmlns:a16="http://schemas.microsoft.com/office/drawing/2014/main" id="{6432D083-A311-4577-49FA-560977AC2099}"/>
                </a:ext>
              </a:extLst>
            </p:cNvPr>
            <p:cNvSpPr txBox="1"/>
            <p:nvPr/>
          </p:nvSpPr>
          <p:spPr>
            <a:xfrm>
              <a:off x="5705736" y="5676700"/>
              <a:ext cx="1657890" cy="830997"/>
            </a:xfrm>
            <a:prstGeom prst="rect">
              <a:avLst/>
            </a:prstGeom>
            <a:noFill/>
          </p:spPr>
          <p:txBody>
            <a:bodyPr wrap="none" rtlCol="0">
              <a:spAutoFit/>
            </a:bodyPr>
            <a:lstStyle/>
            <a:p>
              <a:r>
                <a:rPr lang="en-US" sz="1200" dirty="0"/>
                <a:t>Override </a:t>
              </a:r>
              <a:r>
                <a:rPr lang="en-US" sz="1200" dirty="0" err="1"/>
                <a:t>FillTaskSheet</a:t>
              </a:r>
              <a:r>
                <a:rPr lang="en-US" sz="1200" dirty="0"/>
                <a:t>()</a:t>
              </a:r>
            </a:p>
            <a:p>
              <a:r>
                <a:rPr lang="en-US" sz="1200" dirty="0"/>
                <a:t>{</a:t>
              </a:r>
            </a:p>
            <a:p>
              <a:r>
                <a:rPr lang="en-US" sz="1200" dirty="0"/>
                <a:t>Specific Imp SE</a:t>
              </a:r>
            </a:p>
            <a:p>
              <a:r>
                <a:rPr lang="en-US" sz="1200" dirty="0"/>
                <a:t>}</a:t>
              </a:r>
              <a:endParaRPr lang="en-IN" sz="1200" dirty="0"/>
            </a:p>
          </p:txBody>
        </p:sp>
        <p:sp>
          <p:nvSpPr>
            <p:cNvPr id="45" name="TextBox 44">
              <a:extLst>
                <a:ext uri="{FF2B5EF4-FFF2-40B4-BE49-F238E27FC236}">
                  <a16:creationId xmlns:a16="http://schemas.microsoft.com/office/drawing/2014/main" id="{C5B5E9A3-1226-4569-BC5C-0AF51073E5AB}"/>
                </a:ext>
              </a:extLst>
            </p:cNvPr>
            <p:cNvSpPr txBox="1"/>
            <p:nvPr/>
          </p:nvSpPr>
          <p:spPr>
            <a:xfrm>
              <a:off x="1385233" y="5083469"/>
              <a:ext cx="1657890" cy="830997"/>
            </a:xfrm>
            <a:prstGeom prst="rect">
              <a:avLst/>
            </a:prstGeom>
            <a:noFill/>
          </p:spPr>
          <p:txBody>
            <a:bodyPr wrap="none" rtlCol="0">
              <a:spAutoFit/>
            </a:bodyPr>
            <a:lstStyle/>
            <a:p>
              <a:r>
                <a:rPr lang="en-US" sz="1200" dirty="0"/>
                <a:t>Override </a:t>
              </a:r>
              <a:r>
                <a:rPr lang="en-US" sz="1200" dirty="0" err="1"/>
                <a:t>FillTaskSheet</a:t>
              </a:r>
              <a:r>
                <a:rPr lang="en-US" sz="1200" dirty="0"/>
                <a:t>()</a:t>
              </a:r>
            </a:p>
            <a:p>
              <a:r>
                <a:rPr lang="en-US" sz="1200" dirty="0"/>
                <a:t>{</a:t>
              </a:r>
            </a:p>
            <a:p>
              <a:r>
                <a:rPr lang="en-US" sz="1200" dirty="0"/>
                <a:t>Specific Imp PM</a:t>
              </a:r>
            </a:p>
            <a:p>
              <a:r>
                <a:rPr lang="en-US" sz="1200" dirty="0"/>
                <a:t>}</a:t>
              </a:r>
              <a:endParaRPr lang="en-IN" sz="1200" dirty="0"/>
            </a:p>
          </p:txBody>
        </p:sp>
        <p:sp>
          <p:nvSpPr>
            <p:cNvPr id="46" name="TextBox 45">
              <a:extLst>
                <a:ext uri="{FF2B5EF4-FFF2-40B4-BE49-F238E27FC236}">
                  <a16:creationId xmlns:a16="http://schemas.microsoft.com/office/drawing/2014/main" id="{2C3D8633-8B36-2057-8E0B-0B8094CF14F0}"/>
                </a:ext>
              </a:extLst>
            </p:cNvPr>
            <p:cNvSpPr txBox="1"/>
            <p:nvPr/>
          </p:nvSpPr>
          <p:spPr>
            <a:xfrm>
              <a:off x="3751465" y="5669760"/>
              <a:ext cx="1657890" cy="830997"/>
            </a:xfrm>
            <a:prstGeom prst="rect">
              <a:avLst/>
            </a:prstGeom>
            <a:noFill/>
          </p:spPr>
          <p:txBody>
            <a:bodyPr wrap="none" rtlCol="0">
              <a:spAutoFit/>
            </a:bodyPr>
            <a:lstStyle/>
            <a:p>
              <a:r>
                <a:rPr lang="en-US" sz="1200" dirty="0"/>
                <a:t>Override </a:t>
              </a:r>
              <a:r>
                <a:rPr lang="en-US" sz="1200" dirty="0" err="1"/>
                <a:t>FillTaskSheet</a:t>
              </a:r>
              <a:r>
                <a:rPr lang="en-US" sz="1200" dirty="0"/>
                <a:t>()</a:t>
              </a:r>
            </a:p>
            <a:p>
              <a:r>
                <a:rPr lang="en-US" sz="1200" dirty="0"/>
                <a:t>{</a:t>
              </a:r>
            </a:p>
            <a:p>
              <a:r>
                <a:rPr lang="en-US" sz="1200" dirty="0"/>
                <a:t>Specific Imp PA</a:t>
              </a:r>
            </a:p>
            <a:p>
              <a:r>
                <a:rPr lang="en-US" sz="1200" dirty="0"/>
                <a:t>}</a:t>
              </a:r>
              <a:endParaRPr lang="en-IN" sz="1200" dirty="0"/>
            </a:p>
          </p:txBody>
        </p:sp>
        <p:cxnSp>
          <p:nvCxnSpPr>
            <p:cNvPr id="48" name="Straight Arrow Connector 47">
              <a:extLst>
                <a:ext uri="{FF2B5EF4-FFF2-40B4-BE49-F238E27FC236}">
                  <a16:creationId xmlns:a16="http://schemas.microsoft.com/office/drawing/2014/main" id="{3944756C-2CD9-5D77-2327-40EBAB02EE46}"/>
                </a:ext>
              </a:extLst>
            </p:cNvPr>
            <p:cNvCxnSpPr>
              <a:stCxn id="29" idx="1"/>
            </p:cNvCxnSpPr>
            <p:nvPr/>
          </p:nvCxnSpPr>
          <p:spPr>
            <a:xfrm flipH="1" flipV="1">
              <a:off x="2645546" y="5274532"/>
              <a:ext cx="57926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9" name="TextBox 48">
            <a:extLst>
              <a:ext uri="{FF2B5EF4-FFF2-40B4-BE49-F238E27FC236}">
                <a16:creationId xmlns:a16="http://schemas.microsoft.com/office/drawing/2014/main" id="{B2D779ED-B8EC-8FC8-A013-E047871F79A6}"/>
              </a:ext>
            </a:extLst>
          </p:cNvPr>
          <p:cNvSpPr txBox="1"/>
          <p:nvPr/>
        </p:nvSpPr>
        <p:spPr>
          <a:xfrm>
            <a:off x="8701262" y="3794502"/>
            <a:ext cx="3417606" cy="2246769"/>
          </a:xfrm>
          <a:prstGeom prst="rect">
            <a:avLst/>
          </a:prstGeom>
          <a:noFill/>
        </p:spPr>
        <p:txBody>
          <a:bodyPr wrap="square" rtlCol="0">
            <a:spAutoFit/>
          </a:bodyPr>
          <a:lstStyle/>
          <a:p>
            <a:pPr marL="342900" indent="-342900">
              <a:buAutoNum type="arabicPeriod"/>
            </a:pPr>
            <a:r>
              <a:rPr lang="en-US" sz="1400" dirty="0"/>
              <a:t>Incomplete therefore cannot instantiate </a:t>
            </a:r>
          </a:p>
          <a:p>
            <a:pPr marL="342900" indent="-342900">
              <a:buAutoNum type="arabicPeriod"/>
            </a:pPr>
            <a:r>
              <a:rPr lang="en-US" sz="1400" dirty="0"/>
              <a:t>Abstract =&gt; Method imp is resolved in derived class</a:t>
            </a:r>
          </a:p>
          <a:p>
            <a:pPr marL="342900" indent="-342900">
              <a:buAutoNum type="arabicPeriod"/>
            </a:pPr>
            <a:r>
              <a:rPr lang="en-US" sz="1400" dirty="0"/>
              <a:t>Method in base class implementation exists in derived class in many form(polymorphism)</a:t>
            </a:r>
          </a:p>
          <a:p>
            <a:pPr marL="342900" indent="-342900">
              <a:buAutoNum type="arabicPeriod"/>
            </a:pPr>
            <a:r>
              <a:rPr lang="en-IN" sz="1400" dirty="0"/>
              <a:t>Base class abstract method is mapped to derived class implementation at RUNTIME therefor it is RUNTIME POLYMORPHISM</a:t>
            </a:r>
          </a:p>
        </p:txBody>
      </p:sp>
    </p:spTree>
    <p:extLst>
      <p:ext uri="{BB962C8B-B14F-4D97-AF65-F5344CB8AC3E}">
        <p14:creationId xmlns:p14="http://schemas.microsoft.com/office/powerpoint/2010/main" val="33584717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42BBE-F40B-C32A-C788-0B689041D1EF}"/>
              </a:ext>
            </a:extLst>
          </p:cNvPr>
          <p:cNvSpPr>
            <a:spLocks noGrp="1"/>
          </p:cNvSpPr>
          <p:nvPr>
            <p:ph type="title"/>
          </p:nvPr>
        </p:nvSpPr>
        <p:spPr/>
        <p:txBody>
          <a:bodyPr/>
          <a:lstStyle/>
          <a:p>
            <a:r>
              <a:rPr lang="en-US" dirty="0"/>
              <a:t>In nutshell</a:t>
            </a:r>
            <a:endParaRPr lang="en-IN" dirty="0"/>
          </a:p>
        </p:txBody>
      </p:sp>
      <p:sp>
        <p:nvSpPr>
          <p:cNvPr id="3" name="Content Placeholder 2">
            <a:extLst>
              <a:ext uri="{FF2B5EF4-FFF2-40B4-BE49-F238E27FC236}">
                <a16:creationId xmlns:a16="http://schemas.microsoft.com/office/drawing/2014/main" id="{4134FF12-813B-0ADF-5B57-0456E7C0CFA3}"/>
              </a:ext>
            </a:extLst>
          </p:cNvPr>
          <p:cNvSpPr>
            <a:spLocks noGrp="1"/>
          </p:cNvSpPr>
          <p:nvPr>
            <p:ph idx="1"/>
          </p:nvPr>
        </p:nvSpPr>
        <p:spPr/>
        <p:txBody>
          <a:bodyPr/>
          <a:lstStyle/>
          <a:p>
            <a:r>
              <a:rPr lang="en-US" dirty="0"/>
              <a:t>Encapsulation ; Modularity</a:t>
            </a:r>
          </a:p>
          <a:p>
            <a:r>
              <a:rPr lang="en-US" dirty="0"/>
              <a:t>Inheritance ; 100% Code Reusability</a:t>
            </a:r>
          </a:p>
          <a:p>
            <a:r>
              <a:rPr lang="en-US" dirty="0"/>
              <a:t>Polymorphism ; 100% Extensibility</a:t>
            </a:r>
          </a:p>
          <a:p>
            <a:pPr lvl="1"/>
            <a:endParaRPr lang="en-IN" dirty="0"/>
          </a:p>
        </p:txBody>
      </p:sp>
    </p:spTree>
    <p:extLst>
      <p:ext uri="{BB962C8B-B14F-4D97-AF65-F5344CB8AC3E}">
        <p14:creationId xmlns:p14="http://schemas.microsoft.com/office/powerpoint/2010/main" val="16430492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6B8B4-93CA-3C00-91C3-1298FB13B770}"/>
              </a:ext>
            </a:extLst>
          </p:cNvPr>
          <p:cNvSpPr>
            <a:spLocks noGrp="1"/>
          </p:cNvSpPr>
          <p:nvPr>
            <p:ph type="title"/>
          </p:nvPr>
        </p:nvSpPr>
        <p:spPr/>
        <p:txBody>
          <a:bodyPr/>
          <a:lstStyle/>
          <a:p>
            <a:r>
              <a:rPr lang="en-US" dirty="0"/>
              <a:t>Properties	</a:t>
            </a:r>
            <a:endParaRPr lang="en-IN" dirty="0"/>
          </a:p>
        </p:txBody>
      </p:sp>
      <p:sp>
        <p:nvSpPr>
          <p:cNvPr id="3" name="Content Placeholder 2">
            <a:extLst>
              <a:ext uri="{FF2B5EF4-FFF2-40B4-BE49-F238E27FC236}">
                <a16:creationId xmlns:a16="http://schemas.microsoft.com/office/drawing/2014/main" id="{EB59FF2F-96E7-3DA6-089D-8D48BAABB334}"/>
              </a:ext>
            </a:extLst>
          </p:cNvPr>
          <p:cNvSpPr>
            <a:spLocks noGrp="1"/>
          </p:cNvSpPr>
          <p:nvPr>
            <p:ph idx="1"/>
          </p:nvPr>
        </p:nvSpPr>
        <p:spPr/>
        <p:txBody>
          <a:bodyPr/>
          <a:lstStyle/>
          <a:p>
            <a:r>
              <a:rPr lang="en-US" dirty="0"/>
              <a:t>Purpose</a:t>
            </a:r>
          </a:p>
          <a:p>
            <a:pPr lvl="1"/>
            <a:r>
              <a:rPr lang="en-US" dirty="0"/>
              <a:t>To enclose the data members and provide controlled access</a:t>
            </a:r>
          </a:p>
          <a:p>
            <a:r>
              <a:rPr lang="en-US" dirty="0"/>
              <a:t>What</a:t>
            </a:r>
          </a:p>
          <a:p>
            <a:pPr lvl="1"/>
            <a:r>
              <a:rPr lang="en-US" dirty="0"/>
              <a:t>It behaves like a data member as part of object , internal to a class it is method (Set and Get )</a:t>
            </a:r>
          </a:p>
          <a:p>
            <a:r>
              <a:rPr lang="en-US" dirty="0"/>
              <a:t>Why</a:t>
            </a:r>
          </a:p>
          <a:p>
            <a:pPr lvl="1"/>
            <a:r>
              <a:rPr lang="en-US" dirty="0"/>
              <a:t>Validation</a:t>
            </a:r>
          </a:p>
          <a:p>
            <a:pPr lvl="1"/>
            <a:r>
              <a:rPr lang="en-US" dirty="0"/>
              <a:t>Access control</a:t>
            </a:r>
          </a:p>
          <a:p>
            <a:pPr lvl="2"/>
            <a:r>
              <a:rPr lang="en-US" dirty="0"/>
              <a:t>Read only , Write only  or both</a:t>
            </a:r>
          </a:p>
          <a:p>
            <a:pPr lvl="1"/>
            <a:r>
              <a:rPr lang="en-US" dirty="0"/>
              <a:t>Computed / Calculated member</a:t>
            </a:r>
          </a:p>
          <a:p>
            <a:pPr lvl="1"/>
            <a:endParaRPr lang="en-US" dirty="0"/>
          </a:p>
          <a:p>
            <a:pPr lvl="1"/>
            <a:endParaRPr lang="en-IN" dirty="0"/>
          </a:p>
        </p:txBody>
      </p:sp>
    </p:spTree>
    <p:extLst>
      <p:ext uri="{BB962C8B-B14F-4D97-AF65-F5344CB8AC3E}">
        <p14:creationId xmlns:p14="http://schemas.microsoft.com/office/powerpoint/2010/main" val="24667092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8B738-9D6B-D238-9E0C-06880D16A6C4}"/>
              </a:ext>
            </a:extLst>
          </p:cNvPr>
          <p:cNvSpPr>
            <a:spLocks noGrp="1"/>
          </p:cNvSpPr>
          <p:nvPr>
            <p:ph type="title"/>
          </p:nvPr>
        </p:nvSpPr>
        <p:spPr/>
        <p:txBody>
          <a:bodyPr/>
          <a:lstStyle/>
          <a:p>
            <a:r>
              <a:rPr lang="en-US" dirty="0"/>
              <a:t>Interface</a:t>
            </a:r>
            <a:endParaRPr lang="en-IN" dirty="0"/>
          </a:p>
        </p:txBody>
      </p:sp>
      <p:sp>
        <p:nvSpPr>
          <p:cNvPr id="3" name="Content Placeholder 2">
            <a:extLst>
              <a:ext uri="{FF2B5EF4-FFF2-40B4-BE49-F238E27FC236}">
                <a16:creationId xmlns:a16="http://schemas.microsoft.com/office/drawing/2014/main" id="{10039BDC-0B0A-A59B-B7A7-52E0AC9DE0C4}"/>
              </a:ext>
            </a:extLst>
          </p:cNvPr>
          <p:cNvSpPr>
            <a:spLocks noGrp="1"/>
          </p:cNvSpPr>
          <p:nvPr>
            <p:ph idx="1"/>
          </p:nvPr>
        </p:nvSpPr>
        <p:spPr/>
        <p:txBody>
          <a:bodyPr/>
          <a:lstStyle/>
          <a:p>
            <a:r>
              <a:rPr lang="en-US" dirty="0"/>
              <a:t>Purpose </a:t>
            </a:r>
          </a:p>
          <a:p>
            <a:pPr lvl="1"/>
            <a:r>
              <a:rPr lang="en-US" dirty="0"/>
              <a:t>To Decouple Provider and Consumer thereby it is Dynamic</a:t>
            </a:r>
          </a:p>
          <a:p>
            <a:pPr lvl="1"/>
            <a:r>
              <a:rPr lang="en-US" dirty="0"/>
              <a:t>When there is Many Consumer to Many Provider </a:t>
            </a:r>
          </a:p>
          <a:p>
            <a:endParaRPr lang="en-US" dirty="0"/>
          </a:p>
          <a:p>
            <a:r>
              <a:rPr lang="en-US" dirty="0"/>
              <a:t>At Design Time (Noun)</a:t>
            </a:r>
          </a:p>
          <a:p>
            <a:pPr lvl="1"/>
            <a:r>
              <a:rPr lang="en-US" dirty="0"/>
              <a:t>Is is a Contract</a:t>
            </a:r>
          </a:p>
          <a:p>
            <a:r>
              <a:rPr lang="en-US" dirty="0"/>
              <a:t>At Runtime (Verb)</a:t>
            </a:r>
          </a:p>
          <a:p>
            <a:pPr lvl="1"/>
            <a:r>
              <a:rPr lang="en-US" dirty="0"/>
              <a:t>A medium of communication</a:t>
            </a:r>
            <a:endParaRPr lang="en-IN" dirty="0"/>
          </a:p>
        </p:txBody>
      </p:sp>
    </p:spTree>
    <p:extLst>
      <p:ext uri="{BB962C8B-B14F-4D97-AF65-F5344CB8AC3E}">
        <p14:creationId xmlns:p14="http://schemas.microsoft.com/office/powerpoint/2010/main" val="1912208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D026D-A5B4-30AF-9C9B-86FD3F0BE6A1}"/>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B7808B7D-92FE-1534-64B4-BBBB55822235}"/>
              </a:ext>
            </a:extLst>
          </p:cNvPr>
          <p:cNvSpPr>
            <a:spLocks noGrp="1"/>
          </p:cNvSpPr>
          <p:nvPr>
            <p:ph idx="1"/>
          </p:nvPr>
        </p:nvSpPr>
        <p:spPr>
          <a:xfrm>
            <a:off x="216764" y="1798992"/>
            <a:ext cx="3689411" cy="4351338"/>
          </a:xfrm>
        </p:spPr>
        <p:txBody>
          <a:bodyPr>
            <a:normAutofit fontScale="92500" lnSpcReduction="10000"/>
          </a:bodyPr>
          <a:lstStyle/>
          <a:p>
            <a:r>
              <a:rPr lang="en-US" dirty="0"/>
              <a:t>1.0</a:t>
            </a:r>
          </a:p>
          <a:p>
            <a:pPr lvl="1"/>
            <a:r>
              <a:rPr lang="en-US" dirty="0"/>
              <a:t>Collections</a:t>
            </a:r>
          </a:p>
          <a:p>
            <a:pPr lvl="2"/>
            <a:r>
              <a:rPr lang="en-US" dirty="0"/>
              <a:t>Ienumerable &amp; ienumerator</a:t>
            </a:r>
          </a:p>
          <a:p>
            <a:pPr lvl="1"/>
            <a:r>
              <a:rPr lang="en-US" dirty="0"/>
              <a:t>Delegates &amp; Events</a:t>
            </a:r>
          </a:p>
          <a:p>
            <a:pPr lvl="1"/>
            <a:r>
              <a:rPr lang="en-US" dirty="0"/>
              <a:t>Threading</a:t>
            </a:r>
          </a:p>
          <a:p>
            <a:r>
              <a:rPr lang="en-IN" dirty="0"/>
              <a:t>2.0</a:t>
            </a:r>
          </a:p>
          <a:p>
            <a:pPr lvl="1"/>
            <a:r>
              <a:rPr lang="en-IN" dirty="0">
                <a:solidFill>
                  <a:schemeClr val="accent6"/>
                </a:solidFill>
              </a:rPr>
              <a:t>Generic</a:t>
            </a:r>
          </a:p>
          <a:p>
            <a:pPr lvl="2"/>
            <a:r>
              <a:rPr lang="en-IN" dirty="0">
                <a:solidFill>
                  <a:schemeClr val="accent6"/>
                </a:solidFill>
              </a:rPr>
              <a:t>Type Inference</a:t>
            </a:r>
          </a:p>
          <a:p>
            <a:pPr lvl="1"/>
            <a:r>
              <a:rPr lang="en-IN" dirty="0"/>
              <a:t>Nullable type, Static Type, Partial Type</a:t>
            </a:r>
          </a:p>
          <a:p>
            <a:pPr lvl="1"/>
            <a:r>
              <a:rPr lang="en-IN" dirty="0"/>
              <a:t>Anonymous Block/Method</a:t>
            </a:r>
          </a:p>
          <a:p>
            <a:pPr lvl="1"/>
            <a:endParaRPr lang="en-IN" dirty="0"/>
          </a:p>
          <a:p>
            <a:endParaRPr lang="en-IN" dirty="0"/>
          </a:p>
        </p:txBody>
      </p:sp>
      <p:sp>
        <p:nvSpPr>
          <p:cNvPr id="4" name="Content Placeholder 2">
            <a:extLst>
              <a:ext uri="{FF2B5EF4-FFF2-40B4-BE49-F238E27FC236}">
                <a16:creationId xmlns:a16="http://schemas.microsoft.com/office/drawing/2014/main" id="{B5A04A55-B789-FEFB-5FD7-092836FEB956}"/>
              </a:ext>
            </a:extLst>
          </p:cNvPr>
          <p:cNvSpPr txBox="1">
            <a:spLocks/>
          </p:cNvSpPr>
          <p:nvPr/>
        </p:nvSpPr>
        <p:spPr>
          <a:xfrm>
            <a:off x="3906175" y="1798992"/>
            <a:ext cx="368941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3.0</a:t>
            </a:r>
          </a:p>
          <a:p>
            <a:pPr lvl="1"/>
            <a:r>
              <a:rPr lang="en-US" dirty="0"/>
              <a:t>Local type Inference</a:t>
            </a:r>
          </a:p>
          <a:p>
            <a:pPr lvl="1"/>
            <a:r>
              <a:rPr lang="en-US" dirty="0"/>
              <a:t>Object Initializer and collection Initializer Syntax</a:t>
            </a:r>
          </a:p>
          <a:p>
            <a:pPr lvl="1"/>
            <a:r>
              <a:rPr lang="en-US" dirty="0"/>
              <a:t>Anonymous type</a:t>
            </a:r>
          </a:p>
          <a:p>
            <a:pPr lvl="1"/>
            <a:r>
              <a:rPr lang="en-US" dirty="0"/>
              <a:t>Extension method</a:t>
            </a:r>
          </a:p>
          <a:p>
            <a:r>
              <a:rPr lang="en-US" dirty="0"/>
              <a:t>3.5</a:t>
            </a:r>
          </a:p>
          <a:p>
            <a:pPr lvl="1"/>
            <a:r>
              <a:rPr lang="en-US" dirty="0"/>
              <a:t>LINQ</a:t>
            </a:r>
          </a:p>
          <a:p>
            <a:pPr lvl="2"/>
            <a:r>
              <a:rPr lang="en-US" dirty="0"/>
              <a:t>Standard Operators</a:t>
            </a:r>
          </a:p>
          <a:p>
            <a:pPr lvl="2"/>
            <a:r>
              <a:rPr lang="en-US" dirty="0"/>
              <a:t>Query Expression</a:t>
            </a:r>
            <a:endParaRPr lang="en-IN" dirty="0"/>
          </a:p>
          <a:p>
            <a:pPr lvl="1"/>
            <a:endParaRPr lang="en-IN" dirty="0"/>
          </a:p>
          <a:p>
            <a:endParaRPr lang="en-IN" dirty="0"/>
          </a:p>
        </p:txBody>
      </p:sp>
      <p:sp>
        <p:nvSpPr>
          <p:cNvPr id="5" name="Content Placeholder 2">
            <a:extLst>
              <a:ext uri="{FF2B5EF4-FFF2-40B4-BE49-F238E27FC236}">
                <a16:creationId xmlns:a16="http://schemas.microsoft.com/office/drawing/2014/main" id="{D591A73A-759B-137B-2A5F-1030FA482D78}"/>
              </a:ext>
            </a:extLst>
          </p:cNvPr>
          <p:cNvSpPr txBox="1">
            <a:spLocks/>
          </p:cNvSpPr>
          <p:nvPr/>
        </p:nvSpPr>
        <p:spPr>
          <a:xfrm>
            <a:off x="7750206" y="1798992"/>
            <a:ext cx="368941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4.0</a:t>
            </a:r>
          </a:p>
          <a:p>
            <a:pPr lvl="1"/>
            <a:r>
              <a:rPr lang="en-US" dirty="0"/>
              <a:t>Parallelism </a:t>
            </a:r>
          </a:p>
          <a:p>
            <a:pPr lvl="2"/>
            <a:r>
              <a:rPr lang="en-US" dirty="0"/>
              <a:t>Tasks Parallel Library</a:t>
            </a:r>
          </a:p>
          <a:p>
            <a:pPr lvl="2"/>
            <a:r>
              <a:rPr lang="en-US" dirty="0"/>
              <a:t>P-LINQ</a:t>
            </a:r>
          </a:p>
          <a:p>
            <a:pPr lvl="1"/>
            <a:r>
              <a:rPr lang="en-US" dirty="0"/>
              <a:t>Dynamic Typing</a:t>
            </a:r>
          </a:p>
          <a:p>
            <a:pPr lvl="1"/>
            <a:endParaRPr lang="en-IN" dirty="0"/>
          </a:p>
          <a:p>
            <a:pPr lvl="1"/>
            <a:endParaRPr lang="en-IN" dirty="0"/>
          </a:p>
          <a:p>
            <a:endParaRPr lang="en-IN" dirty="0"/>
          </a:p>
        </p:txBody>
      </p:sp>
    </p:spTree>
    <p:extLst>
      <p:ext uri="{BB962C8B-B14F-4D97-AF65-F5344CB8AC3E}">
        <p14:creationId xmlns:p14="http://schemas.microsoft.com/office/powerpoint/2010/main" val="3780360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EA2B-AB5F-F5DB-25AE-45B181A531D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5DC2F59-8D64-7C0A-7857-FE7324821F10}"/>
              </a:ext>
            </a:extLst>
          </p:cNvPr>
          <p:cNvSpPr>
            <a:spLocks noGrp="1"/>
          </p:cNvSpPr>
          <p:nvPr>
            <p:ph idx="1"/>
          </p:nvPr>
        </p:nvSpPr>
        <p:spPr/>
        <p:txBody>
          <a:bodyPr/>
          <a:lstStyle/>
          <a:p>
            <a:r>
              <a:rPr lang="en-US" dirty="0"/>
              <a:t>S/W</a:t>
            </a:r>
          </a:p>
          <a:p>
            <a:pPr lvl="1"/>
            <a:r>
              <a:rPr lang="en-US" dirty="0"/>
              <a:t>System -10% </a:t>
            </a:r>
          </a:p>
          <a:p>
            <a:pPr lvl="1"/>
            <a:r>
              <a:rPr lang="en-US" dirty="0"/>
              <a:t>Application – 90%</a:t>
            </a:r>
          </a:p>
          <a:p>
            <a:pPr lvl="2"/>
            <a:r>
              <a:rPr lang="en-US" dirty="0"/>
              <a:t>General-  15%</a:t>
            </a:r>
          </a:p>
          <a:p>
            <a:pPr lvl="3"/>
            <a:r>
              <a:rPr lang="en-US" dirty="0"/>
              <a:t>Word Excel , ppt, Coral Draw</a:t>
            </a:r>
          </a:p>
          <a:p>
            <a:pPr lvl="2"/>
            <a:r>
              <a:rPr lang="en-US" dirty="0"/>
              <a:t>Specific (Business App) – &gt; 85%</a:t>
            </a:r>
          </a:p>
          <a:p>
            <a:pPr lvl="3"/>
            <a:endParaRPr lang="en-IN" dirty="0"/>
          </a:p>
        </p:txBody>
      </p:sp>
    </p:spTree>
    <p:extLst>
      <p:ext uri="{BB962C8B-B14F-4D97-AF65-F5344CB8AC3E}">
        <p14:creationId xmlns:p14="http://schemas.microsoft.com/office/powerpoint/2010/main" val="36164676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1E2EE-70EA-0B95-46FF-D9F2F5CE706A}"/>
              </a:ext>
            </a:extLst>
          </p:cNvPr>
          <p:cNvSpPr>
            <a:spLocks noGrp="1"/>
          </p:cNvSpPr>
          <p:nvPr>
            <p:ph type="title"/>
          </p:nvPr>
        </p:nvSpPr>
        <p:spPr/>
        <p:txBody>
          <a:bodyPr/>
          <a:lstStyle/>
          <a:p>
            <a:r>
              <a:rPr lang="en-US" dirty="0"/>
              <a:t>Generic</a:t>
            </a:r>
            <a:endParaRPr lang="en-IN" dirty="0"/>
          </a:p>
        </p:txBody>
      </p:sp>
      <p:sp>
        <p:nvSpPr>
          <p:cNvPr id="3" name="Content Placeholder 2">
            <a:extLst>
              <a:ext uri="{FF2B5EF4-FFF2-40B4-BE49-F238E27FC236}">
                <a16:creationId xmlns:a16="http://schemas.microsoft.com/office/drawing/2014/main" id="{04321B64-5855-6909-6C8E-46289E883530}"/>
              </a:ext>
            </a:extLst>
          </p:cNvPr>
          <p:cNvSpPr>
            <a:spLocks noGrp="1"/>
          </p:cNvSpPr>
          <p:nvPr>
            <p:ph idx="1"/>
          </p:nvPr>
        </p:nvSpPr>
        <p:spPr/>
        <p:txBody>
          <a:bodyPr/>
          <a:lstStyle/>
          <a:p>
            <a:r>
              <a:rPr lang="en-US" dirty="0"/>
              <a:t>Datatype Introduced Code Redundancy is addressed by Generic</a:t>
            </a:r>
          </a:p>
          <a:p>
            <a:r>
              <a:rPr lang="en-US" dirty="0"/>
              <a:t>Level</a:t>
            </a:r>
          </a:p>
          <a:p>
            <a:pPr lvl="1"/>
            <a:r>
              <a:rPr lang="en-US" dirty="0"/>
              <a:t>Method Level</a:t>
            </a:r>
          </a:p>
          <a:p>
            <a:pPr lvl="2"/>
            <a:r>
              <a:rPr lang="en-US" dirty="0"/>
              <a:t>Properties</a:t>
            </a:r>
          </a:p>
          <a:p>
            <a:pPr lvl="1"/>
            <a:r>
              <a:rPr lang="en-US" dirty="0"/>
              <a:t>Class Level</a:t>
            </a:r>
          </a:p>
          <a:p>
            <a:pPr lvl="2"/>
            <a:r>
              <a:rPr lang="en-US" dirty="0"/>
              <a:t>Interface</a:t>
            </a:r>
          </a:p>
          <a:p>
            <a:pPr lvl="2"/>
            <a:r>
              <a:rPr lang="en-US" dirty="0"/>
              <a:t>Delegates</a:t>
            </a:r>
            <a:endParaRPr lang="en-IN" dirty="0"/>
          </a:p>
        </p:txBody>
      </p:sp>
    </p:spTree>
    <p:extLst>
      <p:ext uri="{BB962C8B-B14F-4D97-AF65-F5344CB8AC3E}">
        <p14:creationId xmlns:p14="http://schemas.microsoft.com/office/powerpoint/2010/main" val="37252988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05BF2-302B-110C-91FA-1CD458A1FF5C}"/>
              </a:ext>
            </a:extLst>
          </p:cNvPr>
          <p:cNvSpPr>
            <a:spLocks noGrp="1"/>
          </p:cNvSpPr>
          <p:nvPr>
            <p:ph type="title"/>
          </p:nvPr>
        </p:nvSpPr>
        <p:spPr/>
        <p:txBody>
          <a:bodyPr/>
          <a:lstStyle/>
          <a:p>
            <a:r>
              <a:rPr lang="en-US" dirty="0"/>
              <a:t>Agenda – D3</a:t>
            </a:r>
            <a:endParaRPr lang="en-IN" dirty="0"/>
          </a:p>
        </p:txBody>
      </p:sp>
      <p:sp>
        <p:nvSpPr>
          <p:cNvPr id="3" name="Content Placeholder 2">
            <a:extLst>
              <a:ext uri="{FF2B5EF4-FFF2-40B4-BE49-F238E27FC236}">
                <a16:creationId xmlns:a16="http://schemas.microsoft.com/office/drawing/2014/main" id="{C0D65973-4A5A-F5B9-99B1-53C71B912914}"/>
              </a:ext>
            </a:extLst>
          </p:cNvPr>
          <p:cNvSpPr>
            <a:spLocks noGrp="1"/>
          </p:cNvSpPr>
          <p:nvPr>
            <p:ph idx="1"/>
          </p:nvPr>
        </p:nvSpPr>
        <p:spPr/>
        <p:txBody>
          <a:bodyPr>
            <a:normAutofit fontScale="92500" lnSpcReduction="20000"/>
          </a:bodyPr>
          <a:lstStyle/>
          <a:p>
            <a:r>
              <a:rPr lang="en-US" dirty="0">
                <a:solidFill>
                  <a:schemeClr val="accent6"/>
                </a:solidFill>
              </a:rPr>
              <a:t>Delegates &amp; Events</a:t>
            </a:r>
          </a:p>
          <a:p>
            <a:r>
              <a:rPr lang="en-US" dirty="0">
                <a:solidFill>
                  <a:schemeClr val="accent6"/>
                </a:solidFill>
              </a:rPr>
              <a:t>Collections</a:t>
            </a:r>
          </a:p>
          <a:p>
            <a:pPr lvl="1"/>
            <a:r>
              <a:rPr lang="en-US" dirty="0">
                <a:solidFill>
                  <a:schemeClr val="accent6"/>
                </a:solidFill>
              </a:rPr>
              <a:t>Ienumerable &amp; ienumerator</a:t>
            </a:r>
          </a:p>
          <a:p>
            <a:r>
              <a:rPr lang="en-US" dirty="0">
                <a:solidFill>
                  <a:schemeClr val="accent6"/>
                </a:solidFill>
              </a:rPr>
              <a:t>Nullable type, Static Type, Partial Type</a:t>
            </a:r>
          </a:p>
          <a:p>
            <a:r>
              <a:rPr lang="en-US" dirty="0">
                <a:solidFill>
                  <a:schemeClr val="accent6"/>
                </a:solidFill>
              </a:rPr>
              <a:t>Anonymous Block/Method</a:t>
            </a:r>
          </a:p>
          <a:p>
            <a:pPr lvl="1"/>
            <a:r>
              <a:rPr lang="en-US" dirty="0"/>
              <a:t>Local type Inference</a:t>
            </a:r>
          </a:p>
          <a:p>
            <a:pPr lvl="1"/>
            <a:r>
              <a:rPr lang="en-US" dirty="0"/>
              <a:t>Object Initializer and collection Initializer Syntax</a:t>
            </a:r>
          </a:p>
          <a:p>
            <a:pPr lvl="1"/>
            <a:r>
              <a:rPr lang="en-US" dirty="0"/>
              <a:t>Anonymous type</a:t>
            </a:r>
          </a:p>
          <a:p>
            <a:pPr lvl="1"/>
            <a:r>
              <a:rPr lang="en-US" dirty="0"/>
              <a:t>Extension method</a:t>
            </a:r>
          </a:p>
          <a:p>
            <a:r>
              <a:rPr lang="en-US" dirty="0"/>
              <a:t>3.5</a:t>
            </a:r>
          </a:p>
          <a:p>
            <a:pPr lvl="1"/>
            <a:r>
              <a:rPr lang="en-US" dirty="0"/>
              <a:t>LINQ</a:t>
            </a:r>
          </a:p>
          <a:p>
            <a:pPr lvl="2"/>
            <a:r>
              <a:rPr lang="en-US" dirty="0"/>
              <a:t>Standard Operators</a:t>
            </a:r>
          </a:p>
          <a:p>
            <a:pPr lvl="2"/>
            <a:r>
              <a:rPr lang="en-US" dirty="0"/>
              <a:t>Query Expression</a:t>
            </a:r>
            <a:endParaRPr lang="en-IN" dirty="0"/>
          </a:p>
          <a:p>
            <a:endParaRPr lang="en-US" dirty="0"/>
          </a:p>
          <a:p>
            <a:endParaRPr lang="en-IN" dirty="0"/>
          </a:p>
        </p:txBody>
      </p:sp>
    </p:spTree>
    <p:extLst>
      <p:ext uri="{BB962C8B-B14F-4D97-AF65-F5344CB8AC3E}">
        <p14:creationId xmlns:p14="http://schemas.microsoft.com/office/powerpoint/2010/main" val="27798531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48CCD-7C1B-C93C-5404-298D4D729C2E}"/>
              </a:ext>
            </a:extLst>
          </p:cNvPr>
          <p:cNvSpPr>
            <a:spLocks noGrp="1"/>
          </p:cNvSpPr>
          <p:nvPr>
            <p:ph type="title"/>
          </p:nvPr>
        </p:nvSpPr>
        <p:spPr/>
        <p:txBody>
          <a:bodyPr/>
          <a:lstStyle/>
          <a:p>
            <a:r>
              <a:rPr lang="en-US" dirty="0"/>
              <a:t>Delegates</a:t>
            </a:r>
            <a:endParaRPr lang="en-IN" dirty="0"/>
          </a:p>
        </p:txBody>
      </p:sp>
      <p:sp>
        <p:nvSpPr>
          <p:cNvPr id="3" name="Content Placeholder 2">
            <a:extLst>
              <a:ext uri="{FF2B5EF4-FFF2-40B4-BE49-F238E27FC236}">
                <a16:creationId xmlns:a16="http://schemas.microsoft.com/office/drawing/2014/main" id="{EF14F62B-9F56-E087-56FA-9BC4307AF82C}"/>
              </a:ext>
            </a:extLst>
          </p:cNvPr>
          <p:cNvSpPr>
            <a:spLocks noGrp="1"/>
          </p:cNvSpPr>
          <p:nvPr>
            <p:ph idx="1"/>
          </p:nvPr>
        </p:nvSpPr>
        <p:spPr/>
        <p:txBody>
          <a:bodyPr/>
          <a:lstStyle/>
          <a:p>
            <a:r>
              <a:rPr lang="en-US" dirty="0"/>
              <a:t>What </a:t>
            </a:r>
          </a:p>
          <a:p>
            <a:pPr lvl="1"/>
            <a:r>
              <a:rPr lang="en-US" dirty="0"/>
              <a:t>Conceptually </a:t>
            </a:r>
          </a:p>
          <a:p>
            <a:pPr lvl="2"/>
            <a:r>
              <a:rPr lang="en-US" dirty="0"/>
              <a:t>It is similar to Function pointer in other programming languages</a:t>
            </a:r>
          </a:p>
          <a:p>
            <a:pPr lvl="2"/>
            <a:r>
              <a:rPr lang="en-US" dirty="0"/>
              <a:t>To Decouple Caller from the Called Function/Method</a:t>
            </a:r>
          </a:p>
          <a:p>
            <a:pPr lvl="1"/>
            <a:r>
              <a:rPr lang="en-US" dirty="0"/>
              <a:t>Technically </a:t>
            </a:r>
          </a:p>
          <a:p>
            <a:pPr lvl="2"/>
            <a:r>
              <a:rPr lang="en-US" dirty="0"/>
              <a:t>It is a class</a:t>
            </a:r>
          </a:p>
          <a:p>
            <a:pPr lvl="2"/>
            <a:r>
              <a:rPr lang="en-US" dirty="0"/>
              <a:t>That can hold 0..n number of Method References</a:t>
            </a:r>
          </a:p>
          <a:p>
            <a:pPr lvl="2"/>
            <a:r>
              <a:rPr lang="en-US" dirty="0"/>
              <a:t>Must inherit from </a:t>
            </a:r>
            <a:r>
              <a:rPr lang="en-US" dirty="0" err="1"/>
              <a:t>System.MultiCastDelegate</a:t>
            </a:r>
            <a:r>
              <a:rPr lang="en-US" dirty="0"/>
              <a:t> =&gt;</a:t>
            </a:r>
            <a:r>
              <a:rPr lang="en-US" dirty="0" err="1"/>
              <a:t>System.Delegate</a:t>
            </a:r>
            <a:endParaRPr lang="en-US" dirty="0"/>
          </a:p>
          <a:p>
            <a:pPr lvl="2"/>
            <a:endParaRPr lang="en-IN" dirty="0"/>
          </a:p>
        </p:txBody>
      </p:sp>
    </p:spTree>
    <p:extLst>
      <p:ext uri="{BB962C8B-B14F-4D97-AF65-F5344CB8AC3E}">
        <p14:creationId xmlns:p14="http://schemas.microsoft.com/office/powerpoint/2010/main" val="1040441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2604D-1264-6F72-2BB2-09FE2B6A780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4709D02-4A02-1BA7-AC9A-E0BB62B6254B}"/>
              </a:ext>
            </a:extLst>
          </p:cNvPr>
          <p:cNvSpPr>
            <a:spLocks noGrp="1"/>
          </p:cNvSpPr>
          <p:nvPr>
            <p:ph idx="1"/>
          </p:nvPr>
        </p:nvSpPr>
        <p:spPr/>
        <p:txBody>
          <a:bodyPr/>
          <a:lstStyle/>
          <a:p>
            <a:r>
              <a:rPr lang="en-US" dirty="0"/>
              <a:t>Void Main()</a:t>
            </a:r>
          </a:p>
          <a:p>
            <a:pPr lvl="1"/>
            <a:r>
              <a:rPr lang="en-US" dirty="0"/>
              <a:t>Void()</a:t>
            </a:r>
          </a:p>
          <a:p>
            <a:r>
              <a:rPr lang="en-US" dirty="0"/>
              <a:t>Int Add(int a, int b)</a:t>
            </a:r>
          </a:p>
          <a:p>
            <a:pPr lvl="1"/>
            <a:endParaRPr lang="en-US" dirty="0"/>
          </a:p>
          <a:p>
            <a:r>
              <a:rPr lang="en-IN" dirty="0"/>
              <a:t>String </a:t>
            </a:r>
            <a:r>
              <a:rPr lang="en-IN" dirty="0" err="1"/>
              <a:t>SomeMethod</a:t>
            </a:r>
            <a:r>
              <a:rPr lang="en-IN" dirty="0"/>
              <a:t>(employee[] emps, department dept)</a:t>
            </a:r>
          </a:p>
          <a:p>
            <a:endParaRPr lang="en-IN" dirty="0"/>
          </a:p>
        </p:txBody>
      </p:sp>
    </p:spTree>
    <p:extLst>
      <p:ext uri="{BB962C8B-B14F-4D97-AF65-F5344CB8AC3E}">
        <p14:creationId xmlns:p14="http://schemas.microsoft.com/office/powerpoint/2010/main" val="26823593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0D59A-7951-C73B-B103-146F6FDD7AB8}"/>
              </a:ext>
            </a:extLst>
          </p:cNvPr>
          <p:cNvSpPr>
            <a:spLocks noGrp="1"/>
          </p:cNvSpPr>
          <p:nvPr>
            <p:ph type="title"/>
          </p:nvPr>
        </p:nvSpPr>
        <p:spPr/>
        <p:txBody>
          <a:bodyPr/>
          <a:lstStyle/>
          <a:p>
            <a:r>
              <a:rPr lang="en-US" dirty="0"/>
              <a:t>Collection</a:t>
            </a:r>
            <a:endParaRPr lang="en-IN" dirty="0"/>
          </a:p>
        </p:txBody>
      </p:sp>
      <p:sp>
        <p:nvSpPr>
          <p:cNvPr id="3" name="Content Placeholder 2">
            <a:extLst>
              <a:ext uri="{FF2B5EF4-FFF2-40B4-BE49-F238E27FC236}">
                <a16:creationId xmlns:a16="http://schemas.microsoft.com/office/drawing/2014/main" id="{82922D59-B09E-A021-B025-067CED5765C1}"/>
              </a:ext>
            </a:extLst>
          </p:cNvPr>
          <p:cNvSpPr>
            <a:spLocks noGrp="1"/>
          </p:cNvSpPr>
          <p:nvPr>
            <p:ph idx="1"/>
          </p:nvPr>
        </p:nvSpPr>
        <p:spPr>
          <a:xfrm>
            <a:off x="838200" y="1420427"/>
            <a:ext cx="5411680" cy="4756536"/>
          </a:xfrm>
        </p:spPr>
        <p:txBody>
          <a:bodyPr>
            <a:normAutofit fontScale="85000" lnSpcReduction="20000"/>
          </a:bodyPr>
          <a:lstStyle/>
          <a:p>
            <a:r>
              <a:rPr lang="en-US" dirty="0"/>
              <a:t>Conceptual</a:t>
            </a:r>
          </a:p>
          <a:p>
            <a:pPr lvl="1"/>
            <a:r>
              <a:rPr lang="en-US" dirty="0"/>
              <a:t>Is a Class</a:t>
            </a:r>
          </a:p>
          <a:p>
            <a:pPr lvl="1"/>
            <a:r>
              <a:rPr lang="en-US" dirty="0"/>
              <a:t>That holds 0..n number of Object Reference</a:t>
            </a:r>
          </a:p>
          <a:p>
            <a:pPr lvl="1"/>
            <a:r>
              <a:rPr lang="en-IN" dirty="0"/>
              <a:t>To Represent Object Models</a:t>
            </a:r>
          </a:p>
          <a:p>
            <a:r>
              <a:rPr lang="en-IN" dirty="0"/>
              <a:t>Technically</a:t>
            </a:r>
          </a:p>
          <a:p>
            <a:pPr lvl="1"/>
            <a:r>
              <a:rPr lang="en-IN" dirty="0"/>
              <a:t>Must Implement ICollection </a:t>
            </a:r>
          </a:p>
          <a:p>
            <a:pPr lvl="2"/>
            <a:r>
              <a:rPr lang="en-IN" dirty="0"/>
              <a:t>Must Provide Sequential Access</a:t>
            </a:r>
          </a:p>
          <a:p>
            <a:pPr lvl="3"/>
            <a:r>
              <a:rPr lang="en-IN" dirty="0"/>
              <a:t>IEnumerable</a:t>
            </a:r>
          </a:p>
          <a:p>
            <a:pPr lvl="4"/>
            <a:r>
              <a:rPr lang="en-IN" dirty="0"/>
              <a:t>IEnumerator</a:t>
            </a:r>
          </a:p>
          <a:p>
            <a:pPr lvl="1"/>
            <a:r>
              <a:rPr lang="en-IN" dirty="0"/>
              <a:t>Object Access</a:t>
            </a:r>
          </a:p>
          <a:p>
            <a:pPr lvl="2"/>
            <a:r>
              <a:rPr lang="en-IN" dirty="0"/>
              <a:t>Sequential</a:t>
            </a:r>
          </a:p>
          <a:p>
            <a:pPr lvl="3"/>
            <a:r>
              <a:rPr lang="en-IN" dirty="0"/>
              <a:t>IEnumerable</a:t>
            </a:r>
          </a:p>
          <a:p>
            <a:pPr lvl="2"/>
            <a:r>
              <a:rPr lang="en-IN" dirty="0"/>
              <a:t>Random</a:t>
            </a:r>
          </a:p>
          <a:p>
            <a:pPr lvl="3"/>
            <a:r>
              <a:rPr lang="en-IN" dirty="0"/>
              <a:t>Index based</a:t>
            </a:r>
          </a:p>
          <a:p>
            <a:pPr lvl="4"/>
            <a:r>
              <a:rPr lang="en-IN" dirty="0" err="1"/>
              <a:t>IList</a:t>
            </a:r>
            <a:endParaRPr lang="en-IN" dirty="0"/>
          </a:p>
          <a:p>
            <a:pPr lvl="3"/>
            <a:r>
              <a:rPr lang="en-IN" dirty="0"/>
              <a:t>Key Based</a:t>
            </a:r>
          </a:p>
          <a:p>
            <a:pPr lvl="4"/>
            <a:r>
              <a:rPr lang="en-IN" dirty="0" err="1"/>
              <a:t>IDictionary</a:t>
            </a:r>
            <a:endParaRPr lang="en-IN" dirty="0"/>
          </a:p>
        </p:txBody>
      </p:sp>
      <p:sp>
        <p:nvSpPr>
          <p:cNvPr id="4" name="Content Placeholder 2">
            <a:extLst>
              <a:ext uri="{FF2B5EF4-FFF2-40B4-BE49-F238E27FC236}">
                <a16:creationId xmlns:a16="http://schemas.microsoft.com/office/drawing/2014/main" id="{2721BBA1-392A-DDD2-126D-AD4469360F4F}"/>
              </a:ext>
            </a:extLst>
          </p:cNvPr>
          <p:cNvSpPr txBox="1">
            <a:spLocks/>
          </p:cNvSpPr>
          <p:nvPr/>
        </p:nvSpPr>
        <p:spPr>
          <a:xfrm>
            <a:off x="6431132" y="1420427"/>
            <a:ext cx="5411680" cy="47565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Technically</a:t>
            </a:r>
          </a:p>
          <a:p>
            <a:pPr lvl="1"/>
            <a:r>
              <a:rPr lang="en-IN" dirty="0"/>
              <a:t>Dot net </a:t>
            </a:r>
            <a:r>
              <a:rPr lang="en-IN" dirty="0" err="1"/>
              <a:t>ver</a:t>
            </a:r>
            <a:r>
              <a:rPr lang="en-IN" dirty="0"/>
              <a:t> 1.0</a:t>
            </a:r>
          </a:p>
          <a:p>
            <a:pPr lvl="2"/>
            <a:r>
              <a:rPr lang="en-IN" dirty="0" err="1"/>
              <a:t>System.Collections</a:t>
            </a:r>
            <a:endParaRPr lang="en-IN" dirty="0"/>
          </a:p>
          <a:p>
            <a:pPr lvl="1"/>
            <a:r>
              <a:rPr lang="en-IN" dirty="0"/>
              <a:t>Dot Net </a:t>
            </a:r>
            <a:r>
              <a:rPr lang="en-IN" dirty="0" err="1"/>
              <a:t>ver</a:t>
            </a:r>
            <a:r>
              <a:rPr lang="en-IN" dirty="0"/>
              <a:t> 2.0</a:t>
            </a:r>
          </a:p>
          <a:p>
            <a:pPr lvl="2"/>
            <a:r>
              <a:rPr lang="en-IN" sz="1800" dirty="0" err="1">
                <a:solidFill>
                  <a:srgbClr val="000000"/>
                </a:solidFill>
                <a:latin typeface="Cascadia Mono" panose="020B0609020000020004" pitchFamily="49" charset="0"/>
              </a:rPr>
              <a:t>System.Collections.Generic</a:t>
            </a:r>
            <a:endParaRPr lang="en-IN" dirty="0"/>
          </a:p>
        </p:txBody>
      </p:sp>
    </p:spTree>
    <p:extLst>
      <p:ext uri="{BB962C8B-B14F-4D97-AF65-F5344CB8AC3E}">
        <p14:creationId xmlns:p14="http://schemas.microsoft.com/office/powerpoint/2010/main" val="25809560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D6F29-91A3-01BB-760B-A292965F0360}"/>
              </a:ext>
            </a:extLst>
          </p:cNvPr>
          <p:cNvSpPr>
            <a:spLocks noGrp="1"/>
          </p:cNvSpPr>
          <p:nvPr>
            <p:ph type="title"/>
          </p:nvPr>
        </p:nvSpPr>
        <p:spPr/>
        <p:txBody>
          <a:bodyPr/>
          <a:lstStyle/>
          <a:p>
            <a:r>
              <a:rPr lang="en-US" dirty="0"/>
              <a:t>2.0 Class </a:t>
            </a:r>
            <a:endParaRPr lang="en-IN" dirty="0"/>
          </a:p>
        </p:txBody>
      </p:sp>
      <p:sp>
        <p:nvSpPr>
          <p:cNvPr id="3" name="Content Placeholder 2">
            <a:extLst>
              <a:ext uri="{FF2B5EF4-FFF2-40B4-BE49-F238E27FC236}">
                <a16:creationId xmlns:a16="http://schemas.microsoft.com/office/drawing/2014/main" id="{DDF97964-BE1B-B4AC-099C-38039669ACC1}"/>
              </a:ext>
            </a:extLst>
          </p:cNvPr>
          <p:cNvSpPr>
            <a:spLocks noGrp="1"/>
          </p:cNvSpPr>
          <p:nvPr>
            <p:ph idx="1"/>
          </p:nvPr>
        </p:nvSpPr>
        <p:spPr/>
        <p:txBody>
          <a:bodyPr/>
          <a:lstStyle/>
          <a:p>
            <a:r>
              <a:rPr lang="en-US" dirty="0"/>
              <a:t>Static Type</a:t>
            </a:r>
          </a:p>
          <a:p>
            <a:r>
              <a:rPr lang="en-US" dirty="0"/>
              <a:t>Nullable Type</a:t>
            </a:r>
          </a:p>
          <a:p>
            <a:r>
              <a:rPr lang="en-US" dirty="0"/>
              <a:t>Partial Class</a:t>
            </a:r>
          </a:p>
          <a:p>
            <a:pPr lvl="1"/>
            <a:r>
              <a:rPr lang="en-US" dirty="0"/>
              <a:t>Single class content Spans across multiple file but in that project compiler will compile it as single class </a:t>
            </a:r>
            <a:endParaRPr lang="en-IN" dirty="0"/>
          </a:p>
        </p:txBody>
      </p:sp>
    </p:spTree>
    <p:extLst>
      <p:ext uri="{BB962C8B-B14F-4D97-AF65-F5344CB8AC3E}">
        <p14:creationId xmlns:p14="http://schemas.microsoft.com/office/powerpoint/2010/main" val="7454456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CDC7E-CC41-9DF7-08AC-2B5F3F1561F8}"/>
              </a:ext>
            </a:extLst>
          </p:cNvPr>
          <p:cNvSpPr>
            <a:spLocks noGrp="1"/>
          </p:cNvSpPr>
          <p:nvPr>
            <p:ph type="title"/>
          </p:nvPr>
        </p:nvSpPr>
        <p:spPr/>
        <p:txBody>
          <a:bodyPr/>
          <a:lstStyle/>
          <a:p>
            <a:r>
              <a:rPr lang="en-US" dirty="0"/>
              <a:t>Type Inference</a:t>
            </a:r>
            <a:endParaRPr lang="en-IN" dirty="0"/>
          </a:p>
        </p:txBody>
      </p:sp>
      <p:sp>
        <p:nvSpPr>
          <p:cNvPr id="3" name="Content Placeholder 2">
            <a:extLst>
              <a:ext uri="{FF2B5EF4-FFF2-40B4-BE49-F238E27FC236}">
                <a16:creationId xmlns:a16="http://schemas.microsoft.com/office/drawing/2014/main" id="{347058CE-7AC8-EB64-BF73-A9500631C8F5}"/>
              </a:ext>
            </a:extLst>
          </p:cNvPr>
          <p:cNvSpPr>
            <a:spLocks noGrp="1"/>
          </p:cNvSpPr>
          <p:nvPr>
            <p:ph idx="1"/>
          </p:nvPr>
        </p:nvSpPr>
        <p:spPr/>
        <p:txBody>
          <a:bodyPr/>
          <a:lstStyle/>
          <a:p>
            <a:r>
              <a:rPr lang="en-US" dirty="0"/>
              <a:t>Based on the Value type will be inferred (understood)</a:t>
            </a:r>
          </a:p>
          <a:p>
            <a:pPr lvl="1"/>
            <a:r>
              <a:rPr lang="en-US" dirty="0"/>
              <a:t>For instance if I=100 ; where I is set with the value 100 and 100 is integer therefore I is Inferred it to be Integer type variable.</a:t>
            </a:r>
          </a:p>
          <a:p>
            <a:r>
              <a:rPr lang="en-US" dirty="0"/>
              <a:t>Type can be Inferred at</a:t>
            </a:r>
          </a:p>
          <a:p>
            <a:pPr lvl="1"/>
            <a:r>
              <a:rPr lang="en-US" dirty="0"/>
              <a:t>Compilation Time (static type Inference)</a:t>
            </a:r>
          </a:p>
          <a:p>
            <a:pPr lvl="1"/>
            <a:r>
              <a:rPr lang="en-US" dirty="0"/>
              <a:t>Runtime (Dynamic type Inference)</a:t>
            </a:r>
          </a:p>
          <a:p>
            <a:pPr lvl="2"/>
            <a:r>
              <a:rPr lang="en-US" dirty="0"/>
              <a:t>Dot net version 4.0 onwards it is DLR</a:t>
            </a:r>
          </a:p>
          <a:p>
            <a:endParaRPr lang="en-IN" dirty="0"/>
          </a:p>
        </p:txBody>
      </p:sp>
    </p:spTree>
    <p:extLst>
      <p:ext uri="{BB962C8B-B14F-4D97-AF65-F5344CB8AC3E}">
        <p14:creationId xmlns:p14="http://schemas.microsoft.com/office/powerpoint/2010/main" val="36185312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4A9EC-5284-8906-1A9C-57008ACE4F27}"/>
              </a:ext>
            </a:extLst>
          </p:cNvPr>
          <p:cNvSpPr>
            <a:spLocks noGrp="1"/>
          </p:cNvSpPr>
          <p:nvPr>
            <p:ph type="title"/>
          </p:nvPr>
        </p:nvSpPr>
        <p:spPr/>
        <p:txBody>
          <a:bodyPr/>
          <a:lstStyle/>
          <a:p>
            <a:r>
              <a:rPr lang="en-US" dirty="0"/>
              <a:t>Extension Method</a:t>
            </a:r>
            <a:endParaRPr lang="en-IN" dirty="0"/>
          </a:p>
        </p:txBody>
      </p:sp>
      <p:sp>
        <p:nvSpPr>
          <p:cNvPr id="3" name="Content Placeholder 2">
            <a:extLst>
              <a:ext uri="{FF2B5EF4-FFF2-40B4-BE49-F238E27FC236}">
                <a16:creationId xmlns:a16="http://schemas.microsoft.com/office/drawing/2014/main" id="{7F05ECC8-8D6A-782E-0ABB-86BC8218D62A}"/>
              </a:ext>
            </a:extLst>
          </p:cNvPr>
          <p:cNvSpPr>
            <a:spLocks noGrp="1"/>
          </p:cNvSpPr>
          <p:nvPr>
            <p:ph idx="1"/>
          </p:nvPr>
        </p:nvSpPr>
        <p:spPr/>
        <p:txBody>
          <a:bodyPr/>
          <a:lstStyle/>
          <a:p>
            <a:r>
              <a:rPr lang="en-US" dirty="0"/>
              <a:t>Must be static , public declared inside Static class</a:t>
            </a:r>
          </a:p>
          <a:p>
            <a:r>
              <a:rPr lang="en-US" dirty="0"/>
              <a:t>Must have ‘</a:t>
            </a:r>
            <a:r>
              <a:rPr lang="en-US" dirty="0">
                <a:solidFill>
                  <a:srgbClr val="FF0000"/>
                </a:solidFill>
              </a:rPr>
              <a:t>this</a:t>
            </a:r>
            <a:r>
              <a:rPr lang="en-US" dirty="0"/>
              <a:t>’ keyword before the </a:t>
            </a:r>
            <a:r>
              <a:rPr lang="en-US" dirty="0">
                <a:solidFill>
                  <a:srgbClr val="FF0000"/>
                </a:solidFill>
              </a:rPr>
              <a:t>FIRST Arguments Type to Which the given method is Syntactically Extended</a:t>
            </a:r>
            <a:endParaRPr lang="en-IN" dirty="0">
              <a:solidFill>
                <a:srgbClr val="FF0000"/>
              </a:solidFill>
            </a:endParaRPr>
          </a:p>
        </p:txBody>
      </p:sp>
    </p:spTree>
    <p:extLst>
      <p:ext uri="{BB962C8B-B14F-4D97-AF65-F5344CB8AC3E}">
        <p14:creationId xmlns:p14="http://schemas.microsoft.com/office/powerpoint/2010/main" val="25648074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02976-32DF-255E-4537-7199FA28BA3B}"/>
              </a:ext>
            </a:extLst>
          </p:cNvPr>
          <p:cNvSpPr>
            <a:spLocks noGrp="1"/>
          </p:cNvSpPr>
          <p:nvPr>
            <p:ph type="title"/>
          </p:nvPr>
        </p:nvSpPr>
        <p:spPr/>
        <p:txBody>
          <a:bodyPr/>
          <a:lstStyle/>
          <a:p>
            <a:r>
              <a:rPr lang="en-US" dirty="0">
                <a:solidFill>
                  <a:srgbClr val="FF0000"/>
                </a:solidFill>
              </a:rPr>
              <a:t>L</a:t>
            </a:r>
            <a:r>
              <a:rPr lang="en-US" dirty="0"/>
              <a:t>anguage </a:t>
            </a:r>
            <a:r>
              <a:rPr lang="en-US" dirty="0">
                <a:solidFill>
                  <a:srgbClr val="FF0000"/>
                </a:solidFill>
              </a:rPr>
              <a:t>IN</a:t>
            </a:r>
            <a:r>
              <a:rPr lang="en-US" dirty="0"/>
              <a:t>tegrated </a:t>
            </a:r>
            <a:r>
              <a:rPr lang="en-US" dirty="0">
                <a:solidFill>
                  <a:srgbClr val="FF0000"/>
                </a:solidFill>
              </a:rPr>
              <a:t>Q</a:t>
            </a:r>
            <a:r>
              <a:rPr lang="en-US" dirty="0"/>
              <a:t>uery</a:t>
            </a:r>
            <a:endParaRPr lang="en-IN" dirty="0"/>
          </a:p>
        </p:txBody>
      </p:sp>
      <p:sp>
        <p:nvSpPr>
          <p:cNvPr id="3" name="Content Placeholder 2">
            <a:extLst>
              <a:ext uri="{FF2B5EF4-FFF2-40B4-BE49-F238E27FC236}">
                <a16:creationId xmlns:a16="http://schemas.microsoft.com/office/drawing/2014/main" id="{D9141463-E215-EF26-EC54-F9DA046B6466}"/>
              </a:ext>
            </a:extLst>
          </p:cNvPr>
          <p:cNvSpPr>
            <a:spLocks noGrp="1"/>
          </p:cNvSpPr>
          <p:nvPr>
            <p:ph idx="1"/>
          </p:nvPr>
        </p:nvSpPr>
        <p:spPr/>
        <p:txBody>
          <a:bodyPr>
            <a:normAutofit lnSpcReduction="10000"/>
          </a:bodyPr>
          <a:lstStyle/>
          <a:p>
            <a:r>
              <a:rPr lang="en-US" dirty="0"/>
              <a:t>is ONE API to Query various Data Source</a:t>
            </a:r>
          </a:p>
          <a:p>
            <a:pPr lvl="1"/>
            <a:r>
              <a:rPr lang="en-IN" dirty="0"/>
              <a:t>Data source</a:t>
            </a:r>
          </a:p>
          <a:p>
            <a:pPr lvl="2"/>
            <a:r>
              <a:rPr lang="en-IN" dirty="0"/>
              <a:t>They way we retrieve (Filtering, Grouping, Sorting, Joining) will vary from one data source to another, leading to Redundancy of API Learning, developers needs to learn again and again.</a:t>
            </a:r>
          </a:p>
          <a:p>
            <a:pPr lvl="3"/>
            <a:r>
              <a:rPr lang="en-IN" dirty="0"/>
              <a:t>The way we Filtering, Grouping, Sorting, Joining using Array is Different from List Collection is different from Dictionary Collection…</a:t>
            </a:r>
          </a:p>
          <a:p>
            <a:pPr lvl="2"/>
            <a:r>
              <a:rPr lang="en-IN" dirty="0"/>
              <a:t>Objects </a:t>
            </a:r>
          </a:p>
          <a:p>
            <a:pPr lvl="3"/>
            <a:r>
              <a:rPr lang="en-IN" dirty="0"/>
              <a:t>Array, </a:t>
            </a:r>
            <a:r>
              <a:rPr lang="en-IN" dirty="0" err="1"/>
              <a:t>List,Dictionary</a:t>
            </a:r>
            <a:r>
              <a:rPr lang="en-IN" dirty="0"/>
              <a:t>,….</a:t>
            </a:r>
          </a:p>
          <a:p>
            <a:pPr lvl="2"/>
            <a:r>
              <a:rPr lang="en-IN" dirty="0"/>
              <a:t>(ADO.NET) Dataset</a:t>
            </a:r>
          </a:p>
          <a:p>
            <a:pPr lvl="3"/>
            <a:r>
              <a:rPr lang="en-IN" dirty="0" err="1"/>
              <a:t>Datatable</a:t>
            </a:r>
            <a:endParaRPr lang="en-IN" dirty="0"/>
          </a:p>
          <a:p>
            <a:pPr lvl="2"/>
            <a:r>
              <a:rPr lang="en-IN" dirty="0"/>
              <a:t>XML </a:t>
            </a:r>
          </a:p>
          <a:p>
            <a:pPr lvl="2"/>
            <a:r>
              <a:rPr lang="en-IN" dirty="0"/>
              <a:t>Database</a:t>
            </a:r>
          </a:p>
          <a:p>
            <a:pPr lvl="3"/>
            <a:r>
              <a:rPr lang="en-IN" dirty="0"/>
              <a:t>Every database has its own dialect of SQL </a:t>
            </a:r>
          </a:p>
        </p:txBody>
      </p:sp>
    </p:spTree>
    <p:extLst>
      <p:ext uri="{BB962C8B-B14F-4D97-AF65-F5344CB8AC3E}">
        <p14:creationId xmlns:p14="http://schemas.microsoft.com/office/powerpoint/2010/main" val="13479762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E524E-480B-F18B-F82F-19C22A543DE2}"/>
              </a:ext>
            </a:extLst>
          </p:cNvPr>
          <p:cNvSpPr>
            <a:spLocks noGrp="1"/>
          </p:cNvSpPr>
          <p:nvPr>
            <p:ph type="title"/>
          </p:nvPr>
        </p:nvSpPr>
        <p:spPr/>
        <p:txBody>
          <a:bodyPr/>
          <a:lstStyle/>
          <a:p>
            <a:r>
              <a:rPr lang="en-US" dirty="0"/>
              <a:t>LINQ</a:t>
            </a:r>
            <a:endParaRPr lang="en-IN" dirty="0"/>
          </a:p>
        </p:txBody>
      </p:sp>
      <p:sp>
        <p:nvSpPr>
          <p:cNvPr id="3" name="Content Placeholder 2">
            <a:extLst>
              <a:ext uri="{FF2B5EF4-FFF2-40B4-BE49-F238E27FC236}">
                <a16:creationId xmlns:a16="http://schemas.microsoft.com/office/drawing/2014/main" id="{7C4F4408-00CE-A76A-B8DD-1ADDF5AB30FE}"/>
              </a:ext>
            </a:extLst>
          </p:cNvPr>
          <p:cNvSpPr>
            <a:spLocks noGrp="1"/>
          </p:cNvSpPr>
          <p:nvPr>
            <p:ph idx="1"/>
          </p:nvPr>
        </p:nvSpPr>
        <p:spPr/>
        <p:txBody>
          <a:bodyPr/>
          <a:lstStyle/>
          <a:p>
            <a:r>
              <a:rPr lang="en-US" dirty="0"/>
              <a:t>Dot Net Ver 3.5</a:t>
            </a:r>
          </a:p>
          <a:p>
            <a:pPr lvl="1"/>
            <a:r>
              <a:rPr lang="en-US" dirty="0"/>
              <a:t>LINQ For Objects</a:t>
            </a:r>
          </a:p>
          <a:p>
            <a:pPr lvl="1"/>
            <a:r>
              <a:rPr lang="en-US" dirty="0"/>
              <a:t>LINQ for ADO.NET</a:t>
            </a:r>
          </a:p>
          <a:p>
            <a:pPr lvl="1"/>
            <a:r>
              <a:rPr lang="en-US" dirty="0"/>
              <a:t>LINQ to XML</a:t>
            </a:r>
            <a:br>
              <a:rPr lang="en-US" dirty="0"/>
            </a:br>
            <a:r>
              <a:rPr lang="en-US" dirty="0">
                <a:solidFill>
                  <a:srgbClr val="FF0000"/>
                </a:solidFill>
              </a:rPr>
              <a:t>LINQ to SQL</a:t>
            </a:r>
          </a:p>
          <a:p>
            <a:r>
              <a:rPr lang="en-US" dirty="0"/>
              <a:t>4.0</a:t>
            </a:r>
          </a:p>
          <a:p>
            <a:pPr lvl="1"/>
            <a:r>
              <a:rPr lang="en-US" dirty="0">
                <a:solidFill>
                  <a:srgbClr val="FF0000"/>
                </a:solidFill>
              </a:rPr>
              <a:t>LINQ to Entities</a:t>
            </a:r>
            <a:endParaRPr lang="en-IN" dirty="0">
              <a:solidFill>
                <a:srgbClr val="FF0000"/>
              </a:solidFill>
            </a:endParaRPr>
          </a:p>
        </p:txBody>
      </p:sp>
    </p:spTree>
    <p:extLst>
      <p:ext uri="{BB962C8B-B14F-4D97-AF65-F5344CB8AC3E}">
        <p14:creationId xmlns:p14="http://schemas.microsoft.com/office/powerpoint/2010/main" val="3331169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A4F6E-CFE2-626A-09DF-67EB728766C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03CF962-0F9E-5B77-7227-A3097052DFD0}"/>
              </a:ext>
            </a:extLst>
          </p:cNvPr>
          <p:cNvSpPr>
            <a:spLocks noGrp="1"/>
          </p:cNvSpPr>
          <p:nvPr>
            <p:ph idx="1"/>
          </p:nvPr>
        </p:nvSpPr>
        <p:spPr/>
        <p:txBody>
          <a:bodyPr/>
          <a:lstStyle/>
          <a:p>
            <a:r>
              <a:rPr lang="en-US" dirty="0"/>
              <a:t>Layer is Logical =&gt; Tier  is Physical</a:t>
            </a:r>
          </a:p>
          <a:p>
            <a:pPr lvl="1"/>
            <a:endParaRPr lang="en-US" dirty="0"/>
          </a:p>
          <a:p>
            <a:pPr lvl="1"/>
            <a:endParaRPr lang="en-IN" dirty="0"/>
          </a:p>
        </p:txBody>
      </p:sp>
      <p:sp>
        <p:nvSpPr>
          <p:cNvPr id="4" name="Rectangle 3">
            <a:extLst>
              <a:ext uri="{FF2B5EF4-FFF2-40B4-BE49-F238E27FC236}">
                <a16:creationId xmlns:a16="http://schemas.microsoft.com/office/drawing/2014/main" id="{F0150CB6-C5FF-AFE5-6CF0-27E403CBF9B0}"/>
              </a:ext>
            </a:extLst>
          </p:cNvPr>
          <p:cNvSpPr/>
          <p:nvPr/>
        </p:nvSpPr>
        <p:spPr>
          <a:xfrm>
            <a:off x="2476869" y="2707688"/>
            <a:ext cx="2183907" cy="29296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dirty="0"/>
              <a:t>Single Tier(app.exe)</a:t>
            </a:r>
            <a:endParaRPr lang="en-IN" dirty="0"/>
          </a:p>
        </p:txBody>
      </p:sp>
      <p:sp>
        <p:nvSpPr>
          <p:cNvPr id="5" name="Rectangle 4">
            <a:extLst>
              <a:ext uri="{FF2B5EF4-FFF2-40B4-BE49-F238E27FC236}">
                <a16:creationId xmlns:a16="http://schemas.microsoft.com/office/drawing/2014/main" id="{E335E764-20AF-692C-0882-C0AE8D708051}"/>
              </a:ext>
            </a:extLst>
          </p:cNvPr>
          <p:cNvSpPr/>
          <p:nvPr/>
        </p:nvSpPr>
        <p:spPr>
          <a:xfrm>
            <a:off x="2760956" y="3444535"/>
            <a:ext cx="1597980" cy="506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t>
            </a:r>
            <a:endParaRPr lang="en-IN" dirty="0"/>
          </a:p>
        </p:txBody>
      </p:sp>
      <p:sp>
        <p:nvSpPr>
          <p:cNvPr id="6" name="Rectangle 5">
            <a:extLst>
              <a:ext uri="{FF2B5EF4-FFF2-40B4-BE49-F238E27FC236}">
                <a16:creationId xmlns:a16="http://schemas.microsoft.com/office/drawing/2014/main" id="{0C2A7E7F-F4D5-6314-DCB9-C3F2FC51FE9E}"/>
              </a:ext>
            </a:extLst>
          </p:cNvPr>
          <p:cNvSpPr/>
          <p:nvPr/>
        </p:nvSpPr>
        <p:spPr>
          <a:xfrm>
            <a:off x="2760956" y="4077069"/>
            <a:ext cx="1597980" cy="506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a:t>
            </a:r>
            <a:endParaRPr lang="en-IN" dirty="0"/>
          </a:p>
        </p:txBody>
      </p:sp>
      <p:sp>
        <p:nvSpPr>
          <p:cNvPr id="7" name="Rectangle 6">
            <a:extLst>
              <a:ext uri="{FF2B5EF4-FFF2-40B4-BE49-F238E27FC236}">
                <a16:creationId xmlns:a16="http://schemas.microsoft.com/office/drawing/2014/main" id="{5EE6BCB5-105B-6DE0-5647-60DC393BA593}"/>
              </a:ext>
            </a:extLst>
          </p:cNvPr>
          <p:cNvSpPr/>
          <p:nvPr/>
        </p:nvSpPr>
        <p:spPr>
          <a:xfrm>
            <a:off x="2760956" y="4709604"/>
            <a:ext cx="1597980" cy="506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DL</a:t>
            </a:r>
            <a:endParaRPr lang="en-IN" dirty="0"/>
          </a:p>
        </p:txBody>
      </p:sp>
      <p:sp>
        <p:nvSpPr>
          <p:cNvPr id="9" name="Rectangle 8">
            <a:extLst>
              <a:ext uri="{FF2B5EF4-FFF2-40B4-BE49-F238E27FC236}">
                <a16:creationId xmlns:a16="http://schemas.microsoft.com/office/drawing/2014/main" id="{114CA22E-5297-F830-6407-EC7C4B06470F}"/>
              </a:ext>
            </a:extLst>
          </p:cNvPr>
          <p:cNvSpPr/>
          <p:nvPr/>
        </p:nvSpPr>
        <p:spPr>
          <a:xfrm>
            <a:off x="8309500" y="2812000"/>
            <a:ext cx="1597980" cy="506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t>
            </a:r>
            <a:endParaRPr lang="en-IN" dirty="0"/>
          </a:p>
        </p:txBody>
      </p:sp>
      <p:sp>
        <p:nvSpPr>
          <p:cNvPr id="10" name="Rectangle 9">
            <a:extLst>
              <a:ext uri="{FF2B5EF4-FFF2-40B4-BE49-F238E27FC236}">
                <a16:creationId xmlns:a16="http://schemas.microsoft.com/office/drawing/2014/main" id="{6690D7BE-04E8-0102-B46A-799C9C80A222}"/>
              </a:ext>
            </a:extLst>
          </p:cNvPr>
          <p:cNvSpPr/>
          <p:nvPr/>
        </p:nvSpPr>
        <p:spPr>
          <a:xfrm>
            <a:off x="8309500" y="3444534"/>
            <a:ext cx="1597980" cy="506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a:t>
            </a:r>
            <a:endParaRPr lang="en-IN" dirty="0"/>
          </a:p>
        </p:txBody>
      </p:sp>
      <p:sp>
        <p:nvSpPr>
          <p:cNvPr id="11" name="Rectangle 10">
            <a:extLst>
              <a:ext uri="{FF2B5EF4-FFF2-40B4-BE49-F238E27FC236}">
                <a16:creationId xmlns:a16="http://schemas.microsoft.com/office/drawing/2014/main" id="{29D8D373-A30F-4207-AE46-225B600223F5}"/>
              </a:ext>
            </a:extLst>
          </p:cNvPr>
          <p:cNvSpPr/>
          <p:nvPr/>
        </p:nvSpPr>
        <p:spPr>
          <a:xfrm>
            <a:off x="8309500" y="4077069"/>
            <a:ext cx="1597980" cy="506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DL</a:t>
            </a:r>
            <a:endParaRPr lang="en-IN" dirty="0"/>
          </a:p>
        </p:txBody>
      </p:sp>
    </p:spTree>
    <p:extLst>
      <p:ext uri="{BB962C8B-B14F-4D97-AF65-F5344CB8AC3E}">
        <p14:creationId xmlns:p14="http://schemas.microsoft.com/office/powerpoint/2010/main" val="35644290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A17C-D903-AAD1-9392-97E47D89CF5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586173B-8C23-BFFC-5C99-33CD67E0C5D7}"/>
              </a:ext>
            </a:extLst>
          </p:cNvPr>
          <p:cNvSpPr>
            <a:spLocks noGrp="1"/>
          </p:cNvSpPr>
          <p:nvPr>
            <p:ph idx="1"/>
          </p:nvPr>
        </p:nvSpPr>
        <p:spPr/>
        <p:txBody>
          <a:bodyPr/>
          <a:lstStyle/>
          <a:p>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static</a:t>
            </a:r>
            <a:r>
              <a:rPr lang="en-US" sz="1800" dirty="0">
                <a:solidFill>
                  <a:srgbClr val="000000"/>
                </a:solidFill>
                <a:latin typeface="Cascadia Mono" panose="020B0609020000020004" pitchFamily="49" charset="0"/>
              </a:rPr>
              <a:t> </a:t>
            </a:r>
            <a:r>
              <a:rPr lang="en-US" sz="1800" dirty="0">
                <a:solidFill>
                  <a:schemeClr val="accent4">
                    <a:lumMod val="75000"/>
                  </a:schemeClr>
                </a:solidFill>
                <a:latin typeface="Cascadia Mono" panose="020B0609020000020004" pitchFamily="49" charset="0"/>
              </a:rPr>
              <a:t>IEnumerable&lt;</a:t>
            </a:r>
            <a:r>
              <a:rPr lang="en-US" sz="1800" dirty="0" err="1">
                <a:solidFill>
                  <a:schemeClr val="accent4">
                    <a:lumMod val="75000"/>
                  </a:schemeClr>
                </a:solidFill>
                <a:latin typeface="Cascadia Mono" panose="020B0609020000020004" pitchFamily="49" charset="0"/>
              </a:rPr>
              <a:t>TSource</a:t>
            </a:r>
            <a:r>
              <a:rPr lang="en-US" sz="1800" dirty="0">
                <a:solidFill>
                  <a:schemeClr val="accent4">
                    <a:lumMod val="75000"/>
                  </a:schemeClr>
                </a:solidFill>
                <a:latin typeface="Cascadia Mono" panose="020B0609020000020004" pitchFamily="49" charset="0"/>
              </a:rPr>
              <a:t>&gt; </a:t>
            </a:r>
            <a:r>
              <a:rPr lang="en-US" sz="1800" dirty="0">
                <a:solidFill>
                  <a:srgbClr val="000000"/>
                </a:solidFill>
                <a:latin typeface="Cascadia Mono" panose="020B0609020000020004" pitchFamily="49" charset="0"/>
              </a:rPr>
              <a:t>Where&lt;</a:t>
            </a:r>
            <a:r>
              <a:rPr lang="en-US" sz="1800" dirty="0" err="1">
                <a:solidFill>
                  <a:srgbClr val="2B91AF"/>
                </a:solidFill>
                <a:latin typeface="Cascadia Mono" panose="020B0609020000020004" pitchFamily="49" charset="0"/>
              </a:rPr>
              <a:t>TSource</a:t>
            </a:r>
            <a:r>
              <a:rPr lang="en-US" sz="1800" dirty="0">
                <a:solidFill>
                  <a:srgbClr val="000000"/>
                </a:solidFill>
                <a:latin typeface="Cascadia Mono" panose="020B0609020000020004" pitchFamily="49" charset="0"/>
              </a:rPr>
              <a:t>&gt;(</a:t>
            </a:r>
            <a:r>
              <a:rPr lang="en-US" sz="1800" dirty="0">
                <a:solidFill>
                  <a:schemeClr val="accent6">
                    <a:lumMod val="60000"/>
                    <a:lumOff val="40000"/>
                  </a:schemeClr>
                </a:solidFill>
                <a:latin typeface="Cascadia Mono" panose="020B0609020000020004" pitchFamily="49" charset="0"/>
              </a:rPr>
              <a:t>this IEnumerable&lt;</a:t>
            </a:r>
            <a:r>
              <a:rPr lang="en-US" sz="1800" dirty="0" err="1">
                <a:solidFill>
                  <a:schemeClr val="accent6">
                    <a:lumMod val="60000"/>
                    <a:lumOff val="40000"/>
                  </a:schemeClr>
                </a:solidFill>
                <a:latin typeface="Cascadia Mono" panose="020B0609020000020004" pitchFamily="49" charset="0"/>
              </a:rPr>
              <a:t>TSource</a:t>
            </a:r>
            <a:r>
              <a:rPr lang="en-US" sz="1800" dirty="0">
                <a:solidFill>
                  <a:schemeClr val="accent6">
                    <a:lumMod val="60000"/>
                    <a:lumOff val="40000"/>
                  </a:schemeClr>
                </a:solidFill>
                <a:latin typeface="Cascadia Mono" panose="020B0609020000020004" pitchFamily="49" charset="0"/>
              </a:rPr>
              <a:t>&gt; source, </a:t>
            </a:r>
            <a:r>
              <a:rPr lang="en-US" sz="1800" dirty="0" err="1">
                <a:solidFill>
                  <a:schemeClr val="accent6">
                    <a:lumMod val="75000"/>
                  </a:schemeClr>
                </a:solidFill>
                <a:latin typeface="Cascadia Mono" panose="020B0609020000020004" pitchFamily="49" charset="0"/>
              </a:rPr>
              <a:t>Func</a:t>
            </a:r>
            <a:r>
              <a:rPr lang="en-US" sz="1800" dirty="0">
                <a:solidFill>
                  <a:schemeClr val="accent6">
                    <a:lumMod val="75000"/>
                  </a:schemeClr>
                </a:solidFill>
                <a:latin typeface="Cascadia Mono" panose="020B0609020000020004" pitchFamily="49" charset="0"/>
              </a:rPr>
              <a:t>&lt;</a:t>
            </a:r>
            <a:r>
              <a:rPr lang="en-US" sz="1800" dirty="0" err="1">
                <a:solidFill>
                  <a:schemeClr val="accent6">
                    <a:lumMod val="75000"/>
                  </a:schemeClr>
                </a:solidFill>
                <a:latin typeface="Cascadia Mono" panose="020B0609020000020004" pitchFamily="49" charset="0"/>
              </a:rPr>
              <a:t>TSource</a:t>
            </a:r>
            <a:r>
              <a:rPr lang="en-US" sz="1800" dirty="0">
                <a:solidFill>
                  <a:schemeClr val="accent6">
                    <a:lumMod val="75000"/>
                  </a:schemeClr>
                </a:solidFill>
                <a:latin typeface="Cascadia Mono" panose="020B0609020000020004" pitchFamily="49" charset="0"/>
              </a:rPr>
              <a:t>, bool&gt; predicate</a:t>
            </a:r>
            <a:r>
              <a:rPr lang="en-US" sz="1800" dirty="0">
                <a:solidFill>
                  <a:srgbClr val="000000"/>
                </a:solidFill>
                <a:latin typeface="Cascadia Mono" panose="020B0609020000020004" pitchFamily="49" charset="0"/>
              </a:rPr>
              <a:t>)</a:t>
            </a:r>
          </a:p>
          <a:p>
            <a:r>
              <a:rPr lang="en-US" sz="1800" dirty="0" err="1">
                <a:solidFill>
                  <a:srgbClr val="000000"/>
                </a:solidFill>
                <a:latin typeface="Cascadia Mono" panose="020B0609020000020004" pitchFamily="49" charset="0"/>
              </a:rPr>
              <a:t>Tsource</a:t>
            </a:r>
            <a:r>
              <a:rPr lang="en-US" sz="1800" dirty="0">
                <a:solidFill>
                  <a:srgbClr val="000000"/>
                </a:solidFill>
                <a:latin typeface="Cascadia Mono" panose="020B0609020000020004" pitchFamily="49" charset="0"/>
              </a:rPr>
              <a:t> is Candidate</a:t>
            </a:r>
          </a:p>
          <a:p>
            <a:r>
              <a:rPr lang="en-US" sz="1800" dirty="0">
                <a:solidFill>
                  <a:srgbClr val="000000"/>
                </a:solidFill>
                <a:latin typeface="Cascadia Mono" panose="020B0609020000020004" pitchFamily="49" charset="0"/>
              </a:rPr>
              <a:t>Ienumerable&lt;Candidate&gt; </a:t>
            </a:r>
          </a:p>
          <a:p>
            <a:r>
              <a:rPr lang="en-IN" dirty="0" err="1"/>
              <a:t>Func</a:t>
            </a:r>
            <a:r>
              <a:rPr lang="en-IN" dirty="0"/>
              <a:t>&lt;</a:t>
            </a:r>
            <a:r>
              <a:rPr lang="en-IN" dirty="0" err="1"/>
              <a:t>Candidate,bool</a:t>
            </a:r>
            <a:r>
              <a:rPr lang="en-IN" dirty="0"/>
              <a:t>&gt; </a:t>
            </a:r>
            <a:r>
              <a:rPr lang="en-IN" dirty="0" err="1"/>
              <a:t>fptr</a:t>
            </a:r>
            <a:r>
              <a:rPr lang="en-IN" dirty="0"/>
              <a:t>= (</a:t>
            </a:r>
            <a:r>
              <a:rPr lang="en-IN" dirty="0" err="1"/>
              <a:t>objC</a:t>
            </a:r>
            <a:r>
              <a:rPr lang="en-IN" dirty="0"/>
              <a:t>)=&gt; </a:t>
            </a:r>
            <a:r>
              <a:rPr lang="en-IN" dirty="0" err="1"/>
              <a:t>objc</a:t>
            </a:r>
            <a:r>
              <a:rPr lang="en-IN" dirty="0"/>
              <a:t>.</a:t>
            </a:r>
          </a:p>
        </p:txBody>
      </p:sp>
    </p:spTree>
    <p:extLst>
      <p:ext uri="{BB962C8B-B14F-4D97-AF65-F5344CB8AC3E}">
        <p14:creationId xmlns:p14="http://schemas.microsoft.com/office/powerpoint/2010/main" val="17457059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C7451-87E7-76D2-F6FB-10B0ADB914A7}"/>
              </a:ext>
            </a:extLst>
          </p:cNvPr>
          <p:cNvSpPr>
            <a:spLocks noGrp="1"/>
          </p:cNvSpPr>
          <p:nvPr>
            <p:ph type="title"/>
          </p:nvPr>
        </p:nvSpPr>
        <p:spPr/>
        <p:txBody>
          <a:bodyPr/>
          <a:lstStyle/>
          <a:p>
            <a:r>
              <a:rPr lang="en-US" dirty="0"/>
              <a:t>Standard Operations /Operators</a:t>
            </a:r>
            <a:endParaRPr lang="en-IN" dirty="0"/>
          </a:p>
        </p:txBody>
      </p:sp>
      <p:sp>
        <p:nvSpPr>
          <p:cNvPr id="3" name="Content Placeholder 2">
            <a:extLst>
              <a:ext uri="{FF2B5EF4-FFF2-40B4-BE49-F238E27FC236}">
                <a16:creationId xmlns:a16="http://schemas.microsoft.com/office/drawing/2014/main" id="{D055EB54-F8B9-9E2A-3A2D-6A54E6D6E5F6}"/>
              </a:ext>
            </a:extLst>
          </p:cNvPr>
          <p:cNvSpPr>
            <a:spLocks noGrp="1"/>
          </p:cNvSpPr>
          <p:nvPr>
            <p:ph idx="1"/>
          </p:nvPr>
        </p:nvSpPr>
        <p:spPr/>
        <p:txBody>
          <a:bodyPr/>
          <a:lstStyle/>
          <a:p>
            <a:r>
              <a:rPr lang="en-US" dirty="0"/>
              <a:t>Filtering=&gt;90%</a:t>
            </a:r>
          </a:p>
          <a:p>
            <a:r>
              <a:rPr lang="en-US" dirty="0"/>
              <a:t>Sorting=&gt;75%</a:t>
            </a:r>
          </a:p>
          <a:p>
            <a:r>
              <a:rPr lang="en-US" dirty="0"/>
              <a:t>Joining=&gt;70%</a:t>
            </a:r>
          </a:p>
          <a:p>
            <a:r>
              <a:rPr lang="en-US" dirty="0"/>
              <a:t>Grouping=&gt; 40%</a:t>
            </a:r>
          </a:p>
          <a:p>
            <a:r>
              <a:rPr lang="en-US" dirty="0"/>
              <a:t>Programing Style/ Query Style</a:t>
            </a:r>
          </a:p>
          <a:p>
            <a:pPr lvl="1"/>
            <a:r>
              <a:rPr lang="en-US" dirty="0"/>
              <a:t>Method Call Style</a:t>
            </a:r>
          </a:p>
          <a:p>
            <a:pPr lvl="1"/>
            <a:r>
              <a:rPr lang="en-US" dirty="0"/>
              <a:t>Query Expression Style</a:t>
            </a:r>
          </a:p>
          <a:p>
            <a:endParaRPr lang="en-US" dirty="0"/>
          </a:p>
          <a:p>
            <a:pPr marL="0" indent="0">
              <a:buNone/>
            </a:pPr>
            <a:r>
              <a:rPr lang="en-US" dirty="0"/>
              <a:t>	</a:t>
            </a:r>
            <a:endParaRPr lang="en-IN" dirty="0"/>
          </a:p>
        </p:txBody>
      </p:sp>
    </p:spTree>
    <p:extLst>
      <p:ext uri="{BB962C8B-B14F-4D97-AF65-F5344CB8AC3E}">
        <p14:creationId xmlns:p14="http://schemas.microsoft.com/office/powerpoint/2010/main" val="37277515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D04CE-2F1D-7404-DCE3-97F62EF7A4EB}"/>
              </a:ext>
            </a:extLst>
          </p:cNvPr>
          <p:cNvSpPr>
            <a:spLocks noGrp="1"/>
          </p:cNvSpPr>
          <p:nvPr>
            <p:ph type="title"/>
          </p:nvPr>
        </p:nvSpPr>
        <p:spPr/>
        <p:txBody>
          <a:bodyPr/>
          <a:lstStyle/>
          <a:p>
            <a:r>
              <a:rPr lang="en-US" dirty="0"/>
              <a:t>Threading</a:t>
            </a:r>
            <a:endParaRPr lang="en-IN" dirty="0"/>
          </a:p>
        </p:txBody>
      </p:sp>
      <p:sp>
        <p:nvSpPr>
          <p:cNvPr id="3" name="Content Placeholder 2">
            <a:extLst>
              <a:ext uri="{FF2B5EF4-FFF2-40B4-BE49-F238E27FC236}">
                <a16:creationId xmlns:a16="http://schemas.microsoft.com/office/drawing/2014/main" id="{D3AA9562-E5EA-C3AB-869F-751F275F090D}"/>
              </a:ext>
            </a:extLst>
          </p:cNvPr>
          <p:cNvSpPr>
            <a:spLocks noGrp="1"/>
          </p:cNvSpPr>
          <p:nvPr>
            <p:ph idx="1"/>
          </p:nvPr>
        </p:nvSpPr>
        <p:spPr/>
        <p:txBody>
          <a:bodyPr/>
          <a:lstStyle/>
          <a:p>
            <a:r>
              <a:rPr lang="en-US" dirty="0"/>
              <a:t>Main()=&gt;A()=&gt;B()</a:t>
            </a:r>
          </a:p>
          <a:p>
            <a:pPr lvl="1"/>
            <a:r>
              <a:rPr lang="en-US" dirty="0"/>
              <a:t>Synchronous</a:t>
            </a:r>
          </a:p>
          <a:p>
            <a:r>
              <a:rPr lang="en-IN" dirty="0"/>
              <a:t>Main()-&gt;A()=&gt;B()</a:t>
            </a:r>
          </a:p>
          <a:p>
            <a:pPr lvl="1"/>
            <a:r>
              <a:rPr lang="en-IN" dirty="0"/>
              <a:t>Asynchronous</a:t>
            </a:r>
          </a:p>
          <a:p>
            <a:r>
              <a:rPr lang="en-IN" dirty="0"/>
              <a:t>Main() is invoked by the operating System that is why it is called Thread of Control / Primary Thread</a:t>
            </a:r>
          </a:p>
        </p:txBody>
      </p:sp>
    </p:spTree>
    <p:extLst>
      <p:ext uri="{BB962C8B-B14F-4D97-AF65-F5344CB8AC3E}">
        <p14:creationId xmlns:p14="http://schemas.microsoft.com/office/powerpoint/2010/main" val="35181914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47F89-842A-2C3E-39E3-9B962F21F0E8}"/>
              </a:ext>
            </a:extLst>
          </p:cNvPr>
          <p:cNvSpPr>
            <a:spLocks noGrp="1"/>
          </p:cNvSpPr>
          <p:nvPr>
            <p:ph type="title"/>
          </p:nvPr>
        </p:nvSpPr>
        <p:spPr/>
        <p:txBody>
          <a:bodyPr/>
          <a:lstStyle/>
          <a:p>
            <a:r>
              <a:rPr lang="en-US" dirty="0"/>
              <a:t>Thread Synchronization </a:t>
            </a:r>
            <a:endParaRPr lang="en-IN" dirty="0"/>
          </a:p>
        </p:txBody>
      </p:sp>
      <p:sp>
        <p:nvSpPr>
          <p:cNvPr id="3" name="Content Placeholder 2">
            <a:extLst>
              <a:ext uri="{FF2B5EF4-FFF2-40B4-BE49-F238E27FC236}">
                <a16:creationId xmlns:a16="http://schemas.microsoft.com/office/drawing/2014/main" id="{E61A8759-0A0D-A3B2-6BAD-45C0024CA439}"/>
              </a:ext>
            </a:extLst>
          </p:cNvPr>
          <p:cNvSpPr>
            <a:spLocks noGrp="1"/>
          </p:cNvSpPr>
          <p:nvPr>
            <p:ph idx="1"/>
          </p:nvPr>
        </p:nvSpPr>
        <p:spPr/>
        <p:txBody>
          <a:bodyPr/>
          <a:lstStyle/>
          <a:p>
            <a:r>
              <a:rPr lang="en-US" dirty="0"/>
              <a:t>Data Sync</a:t>
            </a:r>
          </a:p>
          <a:p>
            <a:pPr lvl="1"/>
            <a:r>
              <a:rPr lang="en-US" dirty="0"/>
              <a:t>Monitor</a:t>
            </a:r>
          </a:p>
          <a:p>
            <a:pPr lvl="2"/>
            <a:r>
              <a:rPr lang="en-US" dirty="0"/>
              <a:t>Lock</a:t>
            </a:r>
          </a:p>
          <a:p>
            <a:r>
              <a:rPr lang="en-US" dirty="0"/>
              <a:t>Exec Sync</a:t>
            </a:r>
          </a:p>
          <a:p>
            <a:pPr lvl="1"/>
            <a:r>
              <a:rPr lang="en-US" dirty="0"/>
              <a:t>Thread Life Cycle Method/Events</a:t>
            </a:r>
          </a:p>
          <a:p>
            <a:pPr lvl="1"/>
            <a:r>
              <a:rPr lang="en-US" dirty="0" err="1"/>
              <a:t>AutoEvents</a:t>
            </a:r>
            <a:r>
              <a:rPr lang="en-US" dirty="0"/>
              <a:t> / </a:t>
            </a:r>
            <a:r>
              <a:rPr lang="en-US" dirty="0" err="1"/>
              <a:t>ManualEvents</a:t>
            </a:r>
            <a:endParaRPr lang="en-IN" dirty="0"/>
          </a:p>
        </p:txBody>
      </p:sp>
    </p:spTree>
    <p:extLst>
      <p:ext uri="{BB962C8B-B14F-4D97-AF65-F5344CB8AC3E}">
        <p14:creationId xmlns:p14="http://schemas.microsoft.com/office/powerpoint/2010/main" val="16124185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5F02F-242D-F6C2-D740-0E02E3965F4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BAD12A7-AC99-3CDF-7324-C4543AD33698}"/>
              </a:ext>
            </a:extLst>
          </p:cNvPr>
          <p:cNvSpPr>
            <a:spLocks noGrp="1"/>
          </p:cNvSpPr>
          <p:nvPr>
            <p:ph idx="1"/>
          </p:nvPr>
        </p:nvSpPr>
        <p:spPr/>
        <p:txBody>
          <a:bodyPr/>
          <a:lstStyle/>
          <a:p>
            <a:r>
              <a:rPr lang="en-US" dirty="0"/>
              <a:t>H/w </a:t>
            </a:r>
          </a:p>
          <a:p>
            <a:pPr lvl="1"/>
            <a:r>
              <a:rPr lang="en-US" dirty="0"/>
              <a:t>Multi Core Processors</a:t>
            </a:r>
          </a:p>
          <a:p>
            <a:r>
              <a:rPr lang="en-US" dirty="0"/>
              <a:t>There is Parallelism </a:t>
            </a:r>
          </a:p>
          <a:p>
            <a:r>
              <a:rPr lang="en-US" dirty="0"/>
              <a:t>If a program is created using i3 processor and later deployed on i7 machine , program must have a ability to scale in and out</a:t>
            </a:r>
          </a:p>
          <a:p>
            <a:r>
              <a:rPr lang="en-US" dirty="0" err="1"/>
              <a:t>System.Threading.Tasks</a:t>
            </a:r>
            <a:r>
              <a:rPr lang="en-US" dirty="0"/>
              <a:t>(Tasks Parallel Library)</a:t>
            </a:r>
          </a:p>
          <a:p>
            <a:pPr lvl="1"/>
            <a:r>
              <a:rPr lang="en-US" dirty="0"/>
              <a:t>Parallel Class</a:t>
            </a:r>
          </a:p>
          <a:p>
            <a:pPr lvl="2"/>
            <a:r>
              <a:rPr lang="en-US" dirty="0"/>
              <a:t>To provide abstractive access to TPL( for, </a:t>
            </a:r>
            <a:r>
              <a:rPr lang="en-US"/>
              <a:t>foreach, invoke</a:t>
            </a:r>
            <a:r>
              <a:rPr lang="en-US" dirty="0"/>
              <a:t>…)</a:t>
            </a:r>
          </a:p>
          <a:p>
            <a:pPr lvl="1"/>
            <a:r>
              <a:rPr lang="en-US" dirty="0"/>
              <a:t>Task Class</a:t>
            </a:r>
          </a:p>
          <a:p>
            <a:endParaRPr lang="en-IN" dirty="0"/>
          </a:p>
        </p:txBody>
      </p:sp>
    </p:spTree>
    <p:extLst>
      <p:ext uri="{BB962C8B-B14F-4D97-AF65-F5344CB8AC3E}">
        <p14:creationId xmlns:p14="http://schemas.microsoft.com/office/powerpoint/2010/main" val="27221002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DAB39-998B-34F1-E7ED-29C19B4AA169}"/>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8A2F274B-F9A5-1248-F1E9-5EB7090A810F}"/>
              </a:ext>
            </a:extLst>
          </p:cNvPr>
          <p:cNvSpPr>
            <a:spLocks noGrp="1"/>
          </p:cNvSpPr>
          <p:nvPr>
            <p:ph idx="1"/>
          </p:nvPr>
        </p:nvSpPr>
        <p:spPr/>
        <p:txBody>
          <a:bodyPr>
            <a:normAutofit fontScale="92500" lnSpcReduction="20000"/>
          </a:bodyPr>
          <a:lstStyle/>
          <a:p>
            <a:r>
              <a:rPr lang="en-US" dirty="0"/>
              <a:t>WEB Service </a:t>
            </a:r>
          </a:p>
          <a:p>
            <a:pPr lvl="1"/>
            <a:r>
              <a:rPr lang="en-US" dirty="0"/>
              <a:t>SOAP Based(SOA)</a:t>
            </a:r>
          </a:p>
          <a:p>
            <a:pPr lvl="1"/>
            <a:r>
              <a:rPr lang="en-US" dirty="0"/>
              <a:t>REST Based</a:t>
            </a:r>
          </a:p>
          <a:p>
            <a:r>
              <a:rPr lang="en-US" dirty="0"/>
              <a:t>What is RESTFul</a:t>
            </a:r>
          </a:p>
          <a:p>
            <a:r>
              <a:rPr lang="en-US" dirty="0"/>
              <a:t>Why RESTFul Service</a:t>
            </a:r>
          </a:p>
          <a:p>
            <a:r>
              <a:rPr lang="en-US" dirty="0"/>
              <a:t>Creating RESTFul Service using ASP.NET Core Web API</a:t>
            </a:r>
          </a:p>
          <a:p>
            <a:pPr lvl="1"/>
            <a:r>
              <a:rPr lang="en-US" dirty="0"/>
              <a:t>Basic Intro</a:t>
            </a:r>
          </a:p>
          <a:p>
            <a:pPr lvl="1"/>
            <a:r>
              <a:rPr lang="en-US" dirty="0"/>
              <a:t>Project Structure</a:t>
            </a:r>
          </a:p>
          <a:p>
            <a:pPr lvl="1"/>
            <a:r>
              <a:rPr lang="en-US" dirty="0"/>
              <a:t>CRUD operations</a:t>
            </a:r>
          </a:p>
          <a:p>
            <a:pPr lvl="1"/>
            <a:r>
              <a:rPr lang="en-US" dirty="0"/>
              <a:t>Content Negotiation (CONNEG)</a:t>
            </a:r>
          </a:p>
          <a:p>
            <a:pPr lvl="2"/>
            <a:r>
              <a:rPr lang="en-US" dirty="0"/>
              <a:t>Custom Formatters </a:t>
            </a:r>
          </a:p>
          <a:p>
            <a:r>
              <a:rPr lang="en-US" dirty="0"/>
              <a:t>Enabling Metadata</a:t>
            </a:r>
          </a:p>
          <a:p>
            <a:pPr lvl="1"/>
            <a:endParaRPr lang="en-US" dirty="0"/>
          </a:p>
          <a:p>
            <a:endParaRPr lang="en-IN" dirty="0"/>
          </a:p>
        </p:txBody>
      </p:sp>
    </p:spTree>
    <p:extLst>
      <p:ext uri="{BB962C8B-B14F-4D97-AF65-F5344CB8AC3E}">
        <p14:creationId xmlns:p14="http://schemas.microsoft.com/office/powerpoint/2010/main" val="7858912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ADD6-8250-8194-545A-9F005574194E}"/>
              </a:ext>
            </a:extLst>
          </p:cNvPr>
          <p:cNvSpPr>
            <a:spLocks noGrp="1"/>
          </p:cNvSpPr>
          <p:nvPr>
            <p:ph type="title"/>
          </p:nvPr>
        </p:nvSpPr>
        <p:spPr/>
        <p:txBody>
          <a:bodyPr/>
          <a:lstStyle/>
          <a:p>
            <a:r>
              <a:rPr lang="en-US" dirty="0"/>
              <a:t>Distributed Computing </a:t>
            </a:r>
            <a:endParaRPr lang="en-IN" dirty="0"/>
          </a:p>
        </p:txBody>
      </p:sp>
      <p:sp>
        <p:nvSpPr>
          <p:cNvPr id="3" name="Content Placeholder 2">
            <a:extLst>
              <a:ext uri="{FF2B5EF4-FFF2-40B4-BE49-F238E27FC236}">
                <a16:creationId xmlns:a16="http://schemas.microsoft.com/office/drawing/2014/main" id="{A7F7F9AF-B5BF-B077-D623-DB714FEA9B97}"/>
              </a:ext>
            </a:extLst>
          </p:cNvPr>
          <p:cNvSpPr>
            <a:spLocks noGrp="1"/>
          </p:cNvSpPr>
          <p:nvPr>
            <p:ph idx="1"/>
          </p:nvPr>
        </p:nvSpPr>
        <p:spPr/>
        <p:txBody>
          <a:bodyPr/>
          <a:lstStyle/>
          <a:p>
            <a:r>
              <a:rPr lang="en-US" dirty="0"/>
              <a:t>IPC (Inter-Process communication(light weight RPC)) </a:t>
            </a:r>
          </a:p>
          <a:p>
            <a:pPr lvl="1"/>
            <a:r>
              <a:rPr lang="en-US" dirty="0"/>
              <a:t>DCOM</a:t>
            </a:r>
          </a:p>
          <a:p>
            <a:pPr lvl="1"/>
            <a:r>
              <a:rPr lang="en-US" dirty="0"/>
              <a:t>REMOTING (.NET)</a:t>
            </a:r>
          </a:p>
          <a:p>
            <a:r>
              <a:rPr lang="en-US" dirty="0"/>
              <a:t>RPC</a:t>
            </a:r>
          </a:p>
          <a:p>
            <a:pPr lvl="1"/>
            <a:r>
              <a:rPr lang="en-US" dirty="0"/>
              <a:t>Intranet</a:t>
            </a:r>
          </a:p>
          <a:p>
            <a:pPr lvl="2"/>
            <a:r>
              <a:rPr lang="en-US" dirty="0"/>
              <a:t>DCOM</a:t>
            </a:r>
          </a:p>
          <a:p>
            <a:pPr lvl="2"/>
            <a:r>
              <a:rPr lang="en-US" dirty="0"/>
              <a:t>REMOTING</a:t>
            </a:r>
          </a:p>
          <a:p>
            <a:pPr lvl="2"/>
            <a:r>
              <a:rPr lang="en-US" dirty="0"/>
              <a:t>MSMQ</a:t>
            </a:r>
          </a:p>
          <a:p>
            <a:pPr lvl="1"/>
            <a:r>
              <a:rPr lang="en-US" dirty="0"/>
              <a:t>Internet</a:t>
            </a:r>
          </a:p>
          <a:p>
            <a:pPr lvl="2"/>
            <a:r>
              <a:rPr lang="en-US" dirty="0"/>
              <a:t>ASP.NET Web Service(WEB SERVICE)</a:t>
            </a:r>
          </a:p>
          <a:p>
            <a:pPr lvl="2"/>
            <a:endParaRPr lang="en-US" dirty="0"/>
          </a:p>
          <a:p>
            <a:pPr lvl="1"/>
            <a:endParaRPr lang="en-IN" dirty="0"/>
          </a:p>
        </p:txBody>
      </p:sp>
    </p:spTree>
    <p:extLst>
      <p:ext uri="{BB962C8B-B14F-4D97-AF65-F5344CB8AC3E}">
        <p14:creationId xmlns:p14="http://schemas.microsoft.com/office/powerpoint/2010/main" val="30847525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27B7D71F-C0DE-CFB2-A169-B2AADF237440}"/>
              </a:ext>
            </a:extLst>
          </p:cNvPr>
          <p:cNvCxnSpPr>
            <a:cxnSpLocks/>
          </p:cNvCxnSpPr>
          <p:nvPr/>
        </p:nvCxnSpPr>
        <p:spPr>
          <a:xfrm>
            <a:off x="2441360" y="1606858"/>
            <a:ext cx="2379216" cy="3826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A74CDE3-C90E-C3CC-FE7C-E0973AAC2082}"/>
              </a:ext>
            </a:extLst>
          </p:cNvPr>
          <p:cNvSpPr txBox="1"/>
          <p:nvPr/>
        </p:nvSpPr>
        <p:spPr>
          <a:xfrm>
            <a:off x="390617" y="2547891"/>
            <a:ext cx="2379215" cy="369332"/>
          </a:xfrm>
          <a:prstGeom prst="rect">
            <a:avLst/>
          </a:prstGeom>
          <a:noFill/>
        </p:spPr>
        <p:txBody>
          <a:bodyPr wrap="square" rtlCol="0">
            <a:spAutoFit/>
          </a:bodyPr>
          <a:lstStyle/>
          <a:p>
            <a:r>
              <a:rPr lang="en-US" dirty="0"/>
              <a:t>INTRANET(Windows)</a:t>
            </a:r>
            <a:endParaRPr lang="en-IN" dirty="0"/>
          </a:p>
        </p:txBody>
      </p:sp>
      <p:sp>
        <p:nvSpPr>
          <p:cNvPr id="9" name="TextBox 8">
            <a:extLst>
              <a:ext uri="{FF2B5EF4-FFF2-40B4-BE49-F238E27FC236}">
                <a16:creationId xmlns:a16="http://schemas.microsoft.com/office/drawing/2014/main" id="{85915EA0-A474-95A0-4501-67D50C2FBF28}"/>
              </a:ext>
            </a:extLst>
          </p:cNvPr>
          <p:cNvSpPr txBox="1"/>
          <p:nvPr/>
        </p:nvSpPr>
        <p:spPr>
          <a:xfrm>
            <a:off x="6652334" y="2917223"/>
            <a:ext cx="2379215" cy="369332"/>
          </a:xfrm>
          <a:prstGeom prst="rect">
            <a:avLst/>
          </a:prstGeom>
          <a:noFill/>
        </p:spPr>
        <p:txBody>
          <a:bodyPr wrap="square" rtlCol="0">
            <a:spAutoFit/>
          </a:bodyPr>
          <a:lstStyle/>
          <a:p>
            <a:r>
              <a:rPr lang="en-US" dirty="0"/>
              <a:t>INTERNET</a:t>
            </a:r>
            <a:endParaRPr lang="en-IN" dirty="0"/>
          </a:p>
        </p:txBody>
      </p:sp>
      <p:cxnSp>
        <p:nvCxnSpPr>
          <p:cNvPr id="11" name="Straight Arrow Connector 10">
            <a:extLst>
              <a:ext uri="{FF2B5EF4-FFF2-40B4-BE49-F238E27FC236}">
                <a16:creationId xmlns:a16="http://schemas.microsoft.com/office/drawing/2014/main" id="{14B3C187-3C55-F4B1-1D3D-C666C47A1624}"/>
              </a:ext>
            </a:extLst>
          </p:cNvPr>
          <p:cNvCxnSpPr>
            <a:cxnSpLocks/>
          </p:cNvCxnSpPr>
          <p:nvPr/>
        </p:nvCxnSpPr>
        <p:spPr>
          <a:xfrm flipH="1">
            <a:off x="5202314" y="3409025"/>
            <a:ext cx="1450020" cy="2024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6208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B6056-68C9-515B-665C-3126CD3721B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B3E41F5-FB2A-DEE0-0EF5-FFA89CCE9FE0}"/>
              </a:ext>
            </a:extLst>
          </p:cNvPr>
          <p:cNvSpPr>
            <a:spLocks noGrp="1"/>
          </p:cNvSpPr>
          <p:nvPr>
            <p:ph idx="1"/>
          </p:nvPr>
        </p:nvSpPr>
        <p:spPr/>
        <p:txBody>
          <a:bodyPr>
            <a:normAutofit fontScale="92500" lnSpcReduction="10000"/>
          </a:bodyPr>
          <a:lstStyle/>
          <a:p>
            <a:r>
              <a:rPr lang="en-US" dirty="0"/>
              <a:t>GDI=&gt;RUBY Engine =&gt; VB </a:t>
            </a:r>
          </a:p>
          <a:p>
            <a:r>
              <a:rPr lang="en-US" dirty="0"/>
              <a:t>GDI=&gt;GDI+ on dot net framework-&gt;Windows form</a:t>
            </a:r>
          </a:p>
          <a:p>
            <a:r>
              <a:rPr lang="en-US" dirty="0"/>
              <a:t>DirectX=&gt;WPF</a:t>
            </a:r>
          </a:p>
          <a:p>
            <a:r>
              <a:rPr lang="en-US" dirty="0"/>
              <a:t>Mobile Device </a:t>
            </a:r>
          </a:p>
          <a:p>
            <a:pPr lvl="1"/>
            <a:r>
              <a:rPr lang="en-US" dirty="0"/>
              <a:t>Android , IOS …</a:t>
            </a:r>
          </a:p>
          <a:p>
            <a:r>
              <a:rPr lang="en-US" dirty="0"/>
              <a:t>Browser=&gt; Silverlight</a:t>
            </a:r>
          </a:p>
          <a:p>
            <a:r>
              <a:rPr lang="en-US" dirty="0"/>
              <a:t>Browser=&gt; Web Application</a:t>
            </a:r>
          </a:p>
          <a:p>
            <a:pPr lvl="1"/>
            <a:r>
              <a:rPr lang="en-US" dirty="0"/>
              <a:t>Client Side</a:t>
            </a:r>
          </a:p>
          <a:p>
            <a:pPr lvl="1"/>
            <a:r>
              <a:rPr lang="en-US" dirty="0"/>
              <a:t>Server Side</a:t>
            </a:r>
          </a:p>
          <a:p>
            <a:r>
              <a:rPr lang="en-US" dirty="0"/>
              <a:t>Windows 10=&gt; UWP (Universal Windows Platform)</a:t>
            </a:r>
          </a:p>
          <a:p>
            <a:endParaRPr lang="en-IN" dirty="0"/>
          </a:p>
        </p:txBody>
      </p:sp>
    </p:spTree>
    <p:extLst>
      <p:ext uri="{BB962C8B-B14F-4D97-AF65-F5344CB8AC3E}">
        <p14:creationId xmlns:p14="http://schemas.microsoft.com/office/powerpoint/2010/main" val="12423590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F9C30-C706-757B-2A7E-44B8A584D0B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CE24F7B-80C2-1025-D54D-31ABCA072AA5}"/>
              </a:ext>
            </a:extLst>
          </p:cNvPr>
          <p:cNvSpPr>
            <a:spLocks noGrp="1"/>
          </p:cNvSpPr>
          <p:nvPr>
            <p:ph idx="1"/>
          </p:nvPr>
        </p:nvSpPr>
        <p:spPr/>
        <p:txBody>
          <a:bodyPr/>
          <a:lstStyle/>
          <a:p>
            <a:r>
              <a:rPr lang="en-US" dirty="0"/>
              <a:t>Service Layer</a:t>
            </a:r>
          </a:p>
          <a:p>
            <a:r>
              <a:rPr lang="en-US" dirty="0"/>
              <a:t>Business Layer</a:t>
            </a:r>
          </a:p>
          <a:p>
            <a:r>
              <a:rPr lang="en-US" dirty="0"/>
              <a:t>Data Layer</a:t>
            </a:r>
            <a:endParaRPr lang="en-IN" dirty="0"/>
          </a:p>
        </p:txBody>
      </p:sp>
    </p:spTree>
    <p:extLst>
      <p:ext uri="{BB962C8B-B14F-4D97-AF65-F5344CB8AC3E}">
        <p14:creationId xmlns:p14="http://schemas.microsoft.com/office/powerpoint/2010/main" val="3122318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318A4E-6C4E-F3C9-233F-B89419B4E608}"/>
              </a:ext>
            </a:extLst>
          </p:cNvPr>
          <p:cNvSpPr/>
          <p:nvPr/>
        </p:nvSpPr>
        <p:spPr>
          <a:xfrm>
            <a:off x="346228" y="1882065"/>
            <a:ext cx="2183907" cy="29296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dirty="0"/>
              <a:t>Single Tier(app.exe)</a:t>
            </a:r>
            <a:endParaRPr lang="en-IN" dirty="0"/>
          </a:p>
        </p:txBody>
      </p:sp>
      <p:sp>
        <p:nvSpPr>
          <p:cNvPr id="2" name="Title 1">
            <a:extLst>
              <a:ext uri="{FF2B5EF4-FFF2-40B4-BE49-F238E27FC236}">
                <a16:creationId xmlns:a16="http://schemas.microsoft.com/office/drawing/2014/main" id="{41F2D4C4-BCA5-5DB2-30D9-04B679F7F80D}"/>
              </a:ext>
            </a:extLst>
          </p:cNvPr>
          <p:cNvSpPr>
            <a:spLocks noGrp="1"/>
          </p:cNvSpPr>
          <p:nvPr>
            <p:ph type="title"/>
          </p:nvPr>
        </p:nvSpPr>
        <p:spPr>
          <a:xfrm>
            <a:off x="904784" y="-69663"/>
            <a:ext cx="10515600" cy="1325563"/>
          </a:xfrm>
        </p:spPr>
        <p:txBody>
          <a:bodyPr/>
          <a:lstStyle/>
          <a:p>
            <a:r>
              <a:rPr lang="en-US" dirty="0"/>
              <a:t>Layer=&gt; Logical ; Tier=&gt; Physical</a:t>
            </a:r>
            <a:endParaRPr lang="en-IN" dirty="0"/>
          </a:p>
        </p:txBody>
      </p:sp>
      <p:sp>
        <p:nvSpPr>
          <p:cNvPr id="4" name="Rectangle 3">
            <a:extLst>
              <a:ext uri="{FF2B5EF4-FFF2-40B4-BE49-F238E27FC236}">
                <a16:creationId xmlns:a16="http://schemas.microsoft.com/office/drawing/2014/main" id="{AC6C51B9-326D-15B2-0520-D243DD0E8FD5}"/>
              </a:ext>
            </a:extLst>
          </p:cNvPr>
          <p:cNvSpPr/>
          <p:nvPr/>
        </p:nvSpPr>
        <p:spPr>
          <a:xfrm>
            <a:off x="630315" y="2618912"/>
            <a:ext cx="1597980" cy="506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t>
            </a:r>
            <a:endParaRPr lang="en-IN" dirty="0"/>
          </a:p>
        </p:txBody>
      </p:sp>
      <p:sp>
        <p:nvSpPr>
          <p:cNvPr id="5" name="Rectangle 4">
            <a:extLst>
              <a:ext uri="{FF2B5EF4-FFF2-40B4-BE49-F238E27FC236}">
                <a16:creationId xmlns:a16="http://schemas.microsoft.com/office/drawing/2014/main" id="{00E0F90F-1878-5988-C619-AA6E13A26F5D}"/>
              </a:ext>
            </a:extLst>
          </p:cNvPr>
          <p:cNvSpPr/>
          <p:nvPr/>
        </p:nvSpPr>
        <p:spPr>
          <a:xfrm>
            <a:off x="630315" y="3251446"/>
            <a:ext cx="1597980" cy="506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a:t>
            </a:r>
            <a:endParaRPr lang="en-IN" dirty="0"/>
          </a:p>
        </p:txBody>
      </p:sp>
      <p:sp>
        <p:nvSpPr>
          <p:cNvPr id="6" name="Rectangle 5">
            <a:extLst>
              <a:ext uri="{FF2B5EF4-FFF2-40B4-BE49-F238E27FC236}">
                <a16:creationId xmlns:a16="http://schemas.microsoft.com/office/drawing/2014/main" id="{A600B853-6FC8-E2EE-BE81-58639C5CEBAD}"/>
              </a:ext>
            </a:extLst>
          </p:cNvPr>
          <p:cNvSpPr/>
          <p:nvPr/>
        </p:nvSpPr>
        <p:spPr>
          <a:xfrm>
            <a:off x="630315" y="3883981"/>
            <a:ext cx="1597980" cy="506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DL</a:t>
            </a:r>
            <a:endParaRPr lang="en-IN" dirty="0"/>
          </a:p>
        </p:txBody>
      </p:sp>
      <p:sp>
        <p:nvSpPr>
          <p:cNvPr id="8" name="Rectangle 7">
            <a:extLst>
              <a:ext uri="{FF2B5EF4-FFF2-40B4-BE49-F238E27FC236}">
                <a16:creationId xmlns:a16="http://schemas.microsoft.com/office/drawing/2014/main" id="{1AF2B522-391B-20CE-97D9-6D60626F1811}"/>
              </a:ext>
            </a:extLst>
          </p:cNvPr>
          <p:cNvSpPr/>
          <p:nvPr/>
        </p:nvSpPr>
        <p:spPr>
          <a:xfrm>
            <a:off x="4719961" y="1882065"/>
            <a:ext cx="2583402" cy="29296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dirty="0"/>
              <a:t>Two Tier(app.exe + </a:t>
            </a:r>
            <a:r>
              <a:rPr lang="en-US" dirty="0" err="1"/>
              <a:t>product.dbf</a:t>
            </a:r>
            <a:r>
              <a:rPr lang="en-US" dirty="0"/>
              <a:t>)</a:t>
            </a:r>
            <a:endParaRPr lang="en-IN" dirty="0"/>
          </a:p>
        </p:txBody>
      </p:sp>
      <p:sp>
        <p:nvSpPr>
          <p:cNvPr id="9" name="Rectangle 8">
            <a:extLst>
              <a:ext uri="{FF2B5EF4-FFF2-40B4-BE49-F238E27FC236}">
                <a16:creationId xmlns:a16="http://schemas.microsoft.com/office/drawing/2014/main" id="{A39534FB-AB35-9DB6-AC2A-EB6EB81BCA5F}"/>
              </a:ext>
            </a:extLst>
          </p:cNvPr>
          <p:cNvSpPr/>
          <p:nvPr/>
        </p:nvSpPr>
        <p:spPr>
          <a:xfrm>
            <a:off x="5004048" y="2483527"/>
            <a:ext cx="1597980" cy="506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t>
            </a:r>
            <a:endParaRPr lang="en-IN" dirty="0"/>
          </a:p>
        </p:txBody>
      </p:sp>
      <p:sp>
        <p:nvSpPr>
          <p:cNvPr id="10" name="Rectangle 9">
            <a:extLst>
              <a:ext uri="{FF2B5EF4-FFF2-40B4-BE49-F238E27FC236}">
                <a16:creationId xmlns:a16="http://schemas.microsoft.com/office/drawing/2014/main" id="{DD9D8F1C-E1CA-6092-5BCA-C0D6BABBB00E}"/>
              </a:ext>
            </a:extLst>
          </p:cNvPr>
          <p:cNvSpPr/>
          <p:nvPr/>
        </p:nvSpPr>
        <p:spPr>
          <a:xfrm>
            <a:off x="6162584" y="2702141"/>
            <a:ext cx="994298" cy="50602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BL</a:t>
            </a:r>
            <a:endParaRPr lang="en-IN" dirty="0"/>
          </a:p>
        </p:txBody>
      </p:sp>
      <p:sp>
        <p:nvSpPr>
          <p:cNvPr id="11" name="Rectangle 10">
            <a:extLst>
              <a:ext uri="{FF2B5EF4-FFF2-40B4-BE49-F238E27FC236}">
                <a16:creationId xmlns:a16="http://schemas.microsoft.com/office/drawing/2014/main" id="{E6049794-FF9B-0CE8-0DF0-1B82AF82E216}"/>
              </a:ext>
            </a:extLst>
          </p:cNvPr>
          <p:cNvSpPr/>
          <p:nvPr/>
        </p:nvSpPr>
        <p:spPr>
          <a:xfrm>
            <a:off x="4924149" y="4028244"/>
            <a:ext cx="2263805" cy="550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DL(DBMS=&gt;RDBMS)</a:t>
            </a:r>
            <a:endParaRPr lang="en-IN" dirty="0"/>
          </a:p>
        </p:txBody>
      </p:sp>
      <p:sp>
        <p:nvSpPr>
          <p:cNvPr id="12" name="Rectangle 11">
            <a:extLst>
              <a:ext uri="{FF2B5EF4-FFF2-40B4-BE49-F238E27FC236}">
                <a16:creationId xmlns:a16="http://schemas.microsoft.com/office/drawing/2014/main" id="{67F831D6-7771-88A6-12FD-5D889D084D2E}"/>
              </a:ext>
            </a:extLst>
          </p:cNvPr>
          <p:cNvSpPr/>
          <p:nvPr/>
        </p:nvSpPr>
        <p:spPr>
          <a:xfrm>
            <a:off x="4418121" y="3663751"/>
            <a:ext cx="994298" cy="5060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BL</a:t>
            </a:r>
            <a:endParaRPr lang="en-IN" dirty="0"/>
          </a:p>
        </p:txBody>
      </p:sp>
      <p:sp>
        <p:nvSpPr>
          <p:cNvPr id="13" name="Rectangle 12">
            <a:extLst>
              <a:ext uri="{FF2B5EF4-FFF2-40B4-BE49-F238E27FC236}">
                <a16:creationId xmlns:a16="http://schemas.microsoft.com/office/drawing/2014/main" id="{A39A5298-1BE8-0A8D-10AE-F956A66A4092}"/>
              </a:ext>
            </a:extLst>
          </p:cNvPr>
          <p:cNvSpPr/>
          <p:nvPr/>
        </p:nvSpPr>
        <p:spPr>
          <a:xfrm>
            <a:off x="9099611" y="1882065"/>
            <a:ext cx="2583402" cy="29296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dirty="0"/>
              <a:t>Three Tier(app.exe + </a:t>
            </a:r>
            <a:r>
              <a:rPr lang="en-US" dirty="0" err="1"/>
              <a:t>dll</a:t>
            </a:r>
            <a:r>
              <a:rPr lang="en-US" dirty="0"/>
              <a:t>(s) + </a:t>
            </a:r>
            <a:r>
              <a:rPr lang="en-US" dirty="0" err="1"/>
              <a:t>product.dbf</a:t>
            </a:r>
            <a:r>
              <a:rPr lang="en-US" dirty="0"/>
              <a:t>)</a:t>
            </a:r>
            <a:endParaRPr lang="en-IN" dirty="0"/>
          </a:p>
        </p:txBody>
      </p:sp>
      <p:sp>
        <p:nvSpPr>
          <p:cNvPr id="14" name="Rectangle 13">
            <a:extLst>
              <a:ext uri="{FF2B5EF4-FFF2-40B4-BE49-F238E27FC236}">
                <a16:creationId xmlns:a16="http://schemas.microsoft.com/office/drawing/2014/main" id="{4CB0ED1A-A243-A6CD-77EC-CC29E32F92F5}"/>
              </a:ext>
            </a:extLst>
          </p:cNvPr>
          <p:cNvSpPr/>
          <p:nvPr/>
        </p:nvSpPr>
        <p:spPr>
          <a:xfrm>
            <a:off x="9383698" y="2483527"/>
            <a:ext cx="1970840" cy="506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t>
            </a:r>
            <a:endParaRPr lang="en-IN" dirty="0"/>
          </a:p>
        </p:txBody>
      </p:sp>
      <p:sp>
        <p:nvSpPr>
          <p:cNvPr id="16" name="Rectangle 15">
            <a:extLst>
              <a:ext uri="{FF2B5EF4-FFF2-40B4-BE49-F238E27FC236}">
                <a16:creationId xmlns:a16="http://schemas.microsoft.com/office/drawing/2014/main" id="{AB0B0E76-3524-AF61-8B81-4482DE1C7F2A}"/>
              </a:ext>
            </a:extLst>
          </p:cNvPr>
          <p:cNvSpPr/>
          <p:nvPr/>
        </p:nvSpPr>
        <p:spPr>
          <a:xfrm>
            <a:off x="9383697" y="4028244"/>
            <a:ext cx="2263805" cy="550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DL(DBMS=&gt;RDBMS)</a:t>
            </a:r>
            <a:endParaRPr lang="en-IN" dirty="0"/>
          </a:p>
        </p:txBody>
      </p:sp>
      <p:sp>
        <p:nvSpPr>
          <p:cNvPr id="17" name="Rectangle 16">
            <a:extLst>
              <a:ext uri="{FF2B5EF4-FFF2-40B4-BE49-F238E27FC236}">
                <a16:creationId xmlns:a16="http://schemas.microsoft.com/office/drawing/2014/main" id="{4B6AA30A-4346-06A5-6233-E8F5B8FE2959}"/>
              </a:ext>
            </a:extLst>
          </p:cNvPr>
          <p:cNvSpPr/>
          <p:nvPr/>
        </p:nvSpPr>
        <p:spPr>
          <a:xfrm>
            <a:off x="9383697" y="3213464"/>
            <a:ext cx="1970841" cy="5060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BL(DLL(s))</a:t>
            </a:r>
            <a:endParaRPr lang="en-IN" dirty="0"/>
          </a:p>
        </p:txBody>
      </p:sp>
      <p:sp>
        <p:nvSpPr>
          <p:cNvPr id="18" name="Arrow: Right 17">
            <a:extLst>
              <a:ext uri="{FF2B5EF4-FFF2-40B4-BE49-F238E27FC236}">
                <a16:creationId xmlns:a16="http://schemas.microsoft.com/office/drawing/2014/main" id="{29C801F0-919F-31B8-C6BA-9354A817D094}"/>
              </a:ext>
            </a:extLst>
          </p:cNvPr>
          <p:cNvSpPr/>
          <p:nvPr/>
        </p:nvSpPr>
        <p:spPr>
          <a:xfrm>
            <a:off x="2728404" y="2678835"/>
            <a:ext cx="1491448" cy="8256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DBMS</a:t>
            </a:r>
            <a:endParaRPr lang="en-IN" dirty="0"/>
          </a:p>
        </p:txBody>
      </p:sp>
      <p:sp>
        <p:nvSpPr>
          <p:cNvPr id="19" name="Arrow: Right 18">
            <a:extLst>
              <a:ext uri="{FF2B5EF4-FFF2-40B4-BE49-F238E27FC236}">
                <a16:creationId xmlns:a16="http://schemas.microsoft.com/office/drawing/2014/main" id="{5D19F141-9398-E0AA-7C14-6782D0BFC4A8}"/>
              </a:ext>
            </a:extLst>
          </p:cNvPr>
          <p:cNvSpPr/>
          <p:nvPr/>
        </p:nvSpPr>
        <p:spPr>
          <a:xfrm>
            <a:off x="7389181" y="2712127"/>
            <a:ext cx="1624612" cy="8256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Dynamic EXE</a:t>
            </a:r>
            <a:endParaRPr lang="en-IN" dirty="0"/>
          </a:p>
        </p:txBody>
      </p:sp>
      <p:sp>
        <p:nvSpPr>
          <p:cNvPr id="20" name="TextBox 19">
            <a:extLst>
              <a:ext uri="{FF2B5EF4-FFF2-40B4-BE49-F238E27FC236}">
                <a16:creationId xmlns:a16="http://schemas.microsoft.com/office/drawing/2014/main" id="{E880BC7F-F24F-5554-67F1-D9D2D7139FBA}"/>
              </a:ext>
            </a:extLst>
          </p:cNvPr>
          <p:cNvSpPr txBox="1"/>
          <p:nvPr/>
        </p:nvSpPr>
        <p:spPr>
          <a:xfrm>
            <a:off x="108765" y="1386225"/>
            <a:ext cx="2845651" cy="369332"/>
          </a:xfrm>
          <a:prstGeom prst="rect">
            <a:avLst/>
          </a:prstGeom>
          <a:noFill/>
        </p:spPr>
        <p:txBody>
          <a:bodyPr wrap="none" rtlCol="0">
            <a:spAutoFit/>
          </a:bodyPr>
          <a:lstStyle/>
          <a:p>
            <a:r>
              <a:rPr lang="en-US" dirty="0"/>
              <a:t>CLI=&gt; DOS App File Handling</a:t>
            </a:r>
            <a:endParaRPr lang="en-IN" dirty="0"/>
          </a:p>
        </p:txBody>
      </p:sp>
      <p:sp>
        <p:nvSpPr>
          <p:cNvPr id="21" name="TextBox 20">
            <a:extLst>
              <a:ext uri="{FF2B5EF4-FFF2-40B4-BE49-F238E27FC236}">
                <a16:creationId xmlns:a16="http://schemas.microsoft.com/office/drawing/2014/main" id="{170B1FCC-ACEF-E8CC-6965-8D7BC76810AD}"/>
              </a:ext>
            </a:extLst>
          </p:cNvPr>
          <p:cNvSpPr txBox="1"/>
          <p:nvPr/>
        </p:nvSpPr>
        <p:spPr>
          <a:xfrm>
            <a:off x="5004048" y="1228703"/>
            <a:ext cx="2989921" cy="369332"/>
          </a:xfrm>
          <a:prstGeom prst="rect">
            <a:avLst/>
          </a:prstGeom>
          <a:noFill/>
        </p:spPr>
        <p:txBody>
          <a:bodyPr wrap="none" rtlCol="0">
            <a:spAutoFit/>
          </a:bodyPr>
          <a:lstStyle/>
          <a:p>
            <a:r>
              <a:rPr lang="en-US" dirty="0"/>
              <a:t>DOS App + GUI based APP(</a:t>
            </a:r>
            <a:r>
              <a:rPr lang="en-US" dirty="0" err="1"/>
              <a:t>vb</a:t>
            </a:r>
            <a:r>
              <a:rPr lang="en-US" dirty="0"/>
              <a:t>)</a:t>
            </a:r>
            <a:endParaRPr lang="en-IN" dirty="0"/>
          </a:p>
        </p:txBody>
      </p:sp>
      <p:sp>
        <p:nvSpPr>
          <p:cNvPr id="22" name="TextBox 21">
            <a:extLst>
              <a:ext uri="{FF2B5EF4-FFF2-40B4-BE49-F238E27FC236}">
                <a16:creationId xmlns:a16="http://schemas.microsoft.com/office/drawing/2014/main" id="{5E76EF24-A639-64BE-AD11-D072F4E4F739}"/>
              </a:ext>
            </a:extLst>
          </p:cNvPr>
          <p:cNvSpPr txBox="1"/>
          <p:nvPr/>
        </p:nvSpPr>
        <p:spPr>
          <a:xfrm>
            <a:off x="8831802" y="800614"/>
            <a:ext cx="3367593" cy="369332"/>
          </a:xfrm>
          <a:prstGeom prst="rect">
            <a:avLst/>
          </a:prstGeom>
          <a:noFill/>
        </p:spPr>
        <p:txBody>
          <a:bodyPr wrap="square" rtlCol="0">
            <a:spAutoFit/>
          </a:bodyPr>
          <a:lstStyle/>
          <a:p>
            <a:r>
              <a:rPr lang="en-US" dirty="0"/>
              <a:t>DOS App + GUI based APP(</a:t>
            </a:r>
            <a:r>
              <a:rPr lang="en-US" dirty="0" err="1"/>
              <a:t>vb</a:t>
            </a:r>
            <a:r>
              <a:rPr lang="en-US" dirty="0"/>
              <a:t>)</a:t>
            </a:r>
            <a:endParaRPr lang="en-IN" dirty="0"/>
          </a:p>
        </p:txBody>
      </p:sp>
    </p:spTree>
    <p:extLst>
      <p:ext uri="{BB962C8B-B14F-4D97-AF65-F5344CB8AC3E}">
        <p14:creationId xmlns:p14="http://schemas.microsoft.com/office/powerpoint/2010/main" val="14669921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214290"/>
            <a:ext cx="7467600" cy="511156"/>
          </a:xfrm>
        </p:spPr>
        <p:txBody>
          <a:bodyPr>
            <a:normAutofit fontScale="90000"/>
          </a:bodyPr>
          <a:lstStyle/>
          <a:p>
            <a:r>
              <a:rPr lang="en-IN" dirty="0"/>
              <a:t>Common Application Architecture</a:t>
            </a:r>
          </a:p>
        </p:txBody>
      </p:sp>
      <p:pic>
        <p:nvPicPr>
          <p:cNvPr id="1026" name="Picture 2"/>
          <p:cNvPicPr>
            <a:picLocks noChangeAspect="1" noChangeArrowheads="1"/>
          </p:cNvPicPr>
          <p:nvPr/>
        </p:nvPicPr>
        <p:blipFill>
          <a:blip r:embed="rId2"/>
          <a:srcRect/>
          <a:stretch>
            <a:fillRect/>
          </a:stretch>
        </p:blipFill>
        <p:spPr bwMode="auto">
          <a:xfrm>
            <a:off x="2423592" y="1124745"/>
            <a:ext cx="6929486" cy="50757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3EA1B-C3BD-1288-62C3-E7204679CB91}"/>
              </a:ext>
            </a:extLst>
          </p:cNvPr>
          <p:cNvSpPr>
            <a:spLocks noGrp="1"/>
          </p:cNvSpPr>
          <p:nvPr>
            <p:ph type="title"/>
          </p:nvPr>
        </p:nvSpPr>
        <p:spPr/>
        <p:txBody>
          <a:bodyPr/>
          <a:lstStyle/>
          <a:p>
            <a:r>
              <a:rPr lang="en-US" dirty="0"/>
              <a:t>Challenge</a:t>
            </a:r>
            <a:endParaRPr lang="en-IN" dirty="0"/>
          </a:p>
        </p:txBody>
      </p:sp>
      <p:sp>
        <p:nvSpPr>
          <p:cNvPr id="3" name="Content Placeholder 2">
            <a:extLst>
              <a:ext uri="{FF2B5EF4-FFF2-40B4-BE49-F238E27FC236}">
                <a16:creationId xmlns:a16="http://schemas.microsoft.com/office/drawing/2014/main" id="{4CA59B54-AF29-E8D8-7CD8-1C04EA1B0493}"/>
              </a:ext>
            </a:extLst>
          </p:cNvPr>
          <p:cNvSpPr>
            <a:spLocks noGrp="1"/>
          </p:cNvSpPr>
          <p:nvPr>
            <p:ph idx="1"/>
          </p:nvPr>
        </p:nvSpPr>
        <p:spPr/>
        <p:txBody>
          <a:bodyPr/>
          <a:lstStyle/>
          <a:p>
            <a:r>
              <a:rPr lang="en-US" dirty="0"/>
              <a:t>Redundancy of Functionality(85%)</a:t>
            </a:r>
          </a:p>
          <a:p>
            <a:pPr lvl="1"/>
            <a:r>
              <a:rPr lang="en-US" dirty="0"/>
              <a:t>Due to various application</a:t>
            </a:r>
          </a:p>
          <a:p>
            <a:pPr lvl="1"/>
            <a:r>
              <a:rPr lang="en-US" dirty="0"/>
              <a:t>Due to various UI technologies</a:t>
            </a:r>
          </a:p>
          <a:p>
            <a:pPr lvl="2"/>
            <a:r>
              <a:rPr lang="en-US" dirty="0"/>
              <a:t>Business Logic and Data Logic Redundancy</a:t>
            </a:r>
          </a:p>
          <a:p>
            <a:r>
              <a:rPr lang="en-US" dirty="0"/>
              <a:t>Automating Integration of Application(15%)</a:t>
            </a:r>
          </a:p>
          <a:p>
            <a:pPr lvl="1"/>
            <a:r>
              <a:rPr lang="en-US" dirty="0"/>
              <a:t>Enabling inter-Comm between Business Application without infrastructure dependency (like Server/Service IP Address/ URL Dependency, Service Provider Dependency..)</a:t>
            </a:r>
          </a:p>
          <a:p>
            <a:endParaRPr lang="en-IN" dirty="0"/>
          </a:p>
        </p:txBody>
      </p:sp>
    </p:spTree>
    <p:extLst>
      <p:ext uri="{BB962C8B-B14F-4D97-AF65-F5344CB8AC3E}">
        <p14:creationId xmlns:p14="http://schemas.microsoft.com/office/powerpoint/2010/main" val="36886658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EAD4A-87D8-DE99-5890-D8448830F96B}"/>
              </a:ext>
            </a:extLst>
          </p:cNvPr>
          <p:cNvSpPr>
            <a:spLocks noGrp="1"/>
          </p:cNvSpPr>
          <p:nvPr>
            <p:ph type="title"/>
          </p:nvPr>
        </p:nvSpPr>
        <p:spPr/>
        <p:txBody>
          <a:bodyPr/>
          <a:lstStyle/>
          <a:p>
            <a:r>
              <a:rPr lang="en-US" dirty="0"/>
              <a:t>SOA</a:t>
            </a:r>
            <a:endParaRPr lang="en-IN" dirty="0"/>
          </a:p>
        </p:txBody>
      </p:sp>
      <p:sp>
        <p:nvSpPr>
          <p:cNvPr id="4" name="Isosceles Triangle 3">
            <a:extLst>
              <a:ext uri="{FF2B5EF4-FFF2-40B4-BE49-F238E27FC236}">
                <a16:creationId xmlns:a16="http://schemas.microsoft.com/office/drawing/2014/main" id="{CC38AD91-C20C-DC57-6D67-CBAFB9A10B8F}"/>
              </a:ext>
            </a:extLst>
          </p:cNvPr>
          <p:cNvSpPr/>
          <p:nvPr/>
        </p:nvSpPr>
        <p:spPr>
          <a:xfrm>
            <a:off x="2982394" y="2336244"/>
            <a:ext cx="4234649" cy="323147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AE8571D9-661A-C6CF-496F-045CFEAD67FD}"/>
              </a:ext>
            </a:extLst>
          </p:cNvPr>
          <p:cNvSpPr txBox="1"/>
          <p:nvPr/>
        </p:nvSpPr>
        <p:spPr>
          <a:xfrm>
            <a:off x="4252404" y="1828800"/>
            <a:ext cx="1694631" cy="369332"/>
          </a:xfrm>
          <a:prstGeom prst="rect">
            <a:avLst/>
          </a:prstGeom>
          <a:noFill/>
        </p:spPr>
        <p:txBody>
          <a:bodyPr wrap="none" rtlCol="0">
            <a:spAutoFit/>
          </a:bodyPr>
          <a:lstStyle/>
          <a:p>
            <a:r>
              <a:rPr lang="en-US" dirty="0"/>
              <a:t>Discovery Agent</a:t>
            </a:r>
            <a:endParaRPr lang="en-IN" dirty="0"/>
          </a:p>
        </p:txBody>
      </p:sp>
      <p:sp>
        <p:nvSpPr>
          <p:cNvPr id="6" name="TextBox 5">
            <a:extLst>
              <a:ext uri="{FF2B5EF4-FFF2-40B4-BE49-F238E27FC236}">
                <a16:creationId xmlns:a16="http://schemas.microsoft.com/office/drawing/2014/main" id="{51176CD0-C92B-6F95-218F-5938822CAF47}"/>
              </a:ext>
            </a:extLst>
          </p:cNvPr>
          <p:cNvSpPr txBox="1"/>
          <p:nvPr/>
        </p:nvSpPr>
        <p:spPr>
          <a:xfrm>
            <a:off x="1280710" y="5705828"/>
            <a:ext cx="1701684" cy="369332"/>
          </a:xfrm>
          <a:prstGeom prst="rect">
            <a:avLst/>
          </a:prstGeom>
          <a:noFill/>
        </p:spPr>
        <p:txBody>
          <a:bodyPr wrap="none" rtlCol="0">
            <a:spAutoFit/>
          </a:bodyPr>
          <a:lstStyle/>
          <a:p>
            <a:r>
              <a:rPr lang="en-US" dirty="0"/>
              <a:t>Service Provider</a:t>
            </a:r>
            <a:endParaRPr lang="en-IN" dirty="0"/>
          </a:p>
        </p:txBody>
      </p:sp>
      <p:sp>
        <p:nvSpPr>
          <p:cNvPr id="7" name="TextBox 6">
            <a:extLst>
              <a:ext uri="{FF2B5EF4-FFF2-40B4-BE49-F238E27FC236}">
                <a16:creationId xmlns:a16="http://schemas.microsoft.com/office/drawing/2014/main" id="{B09E5B99-867E-9E2A-1457-13E77F8643D7}"/>
              </a:ext>
            </a:extLst>
          </p:cNvPr>
          <p:cNvSpPr txBox="1"/>
          <p:nvPr/>
        </p:nvSpPr>
        <p:spPr>
          <a:xfrm>
            <a:off x="7013861" y="5705828"/>
            <a:ext cx="1869935" cy="369332"/>
          </a:xfrm>
          <a:prstGeom prst="rect">
            <a:avLst/>
          </a:prstGeom>
          <a:noFill/>
        </p:spPr>
        <p:txBody>
          <a:bodyPr wrap="none" rtlCol="0">
            <a:spAutoFit/>
          </a:bodyPr>
          <a:lstStyle/>
          <a:p>
            <a:r>
              <a:rPr lang="en-US" dirty="0"/>
              <a:t>Service Consumer</a:t>
            </a:r>
            <a:endParaRPr lang="en-IN" dirty="0"/>
          </a:p>
        </p:txBody>
      </p:sp>
      <p:cxnSp>
        <p:nvCxnSpPr>
          <p:cNvPr id="9" name="Straight Arrow Connector 8">
            <a:extLst>
              <a:ext uri="{FF2B5EF4-FFF2-40B4-BE49-F238E27FC236}">
                <a16:creationId xmlns:a16="http://schemas.microsoft.com/office/drawing/2014/main" id="{3583CBDA-C1EA-F09F-A41D-C9184AD3C0EA}"/>
              </a:ext>
            </a:extLst>
          </p:cNvPr>
          <p:cNvCxnSpPr/>
          <p:nvPr/>
        </p:nvCxnSpPr>
        <p:spPr>
          <a:xfrm flipV="1">
            <a:off x="2574524" y="2627790"/>
            <a:ext cx="1677880" cy="2547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5540755-40DB-13E0-D057-8380ED9EC5F9}"/>
              </a:ext>
            </a:extLst>
          </p:cNvPr>
          <p:cNvCxnSpPr/>
          <p:nvPr/>
        </p:nvCxnSpPr>
        <p:spPr>
          <a:xfrm flipH="1" flipV="1">
            <a:off x="5814874" y="2424312"/>
            <a:ext cx="1704512" cy="2778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6819E92-488E-8A1A-3CFD-8DE78950B827}"/>
              </a:ext>
            </a:extLst>
          </p:cNvPr>
          <p:cNvCxnSpPr/>
          <p:nvPr/>
        </p:nvCxnSpPr>
        <p:spPr>
          <a:xfrm>
            <a:off x="3768067" y="5890494"/>
            <a:ext cx="2663301" cy="0"/>
          </a:xfrm>
          <a:prstGeom prst="straightConnector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4" name="TextBox 13">
            <a:extLst>
              <a:ext uri="{FF2B5EF4-FFF2-40B4-BE49-F238E27FC236}">
                <a16:creationId xmlns:a16="http://schemas.microsoft.com/office/drawing/2014/main" id="{8669CE96-9FC1-B23D-423B-87E11492032C}"/>
              </a:ext>
            </a:extLst>
          </p:cNvPr>
          <p:cNvSpPr txBox="1"/>
          <p:nvPr/>
        </p:nvSpPr>
        <p:spPr>
          <a:xfrm>
            <a:off x="1697001" y="2424312"/>
            <a:ext cx="1525090" cy="1200329"/>
          </a:xfrm>
          <a:prstGeom prst="rect">
            <a:avLst/>
          </a:prstGeom>
          <a:noFill/>
        </p:spPr>
        <p:txBody>
          <a:bodyPr wrap="square" rtlCol="0">
            <a:spAutoFit/>
          </a:bodyPr>
          <a:lstStyle/>
          <a:p>
            <a:r>
              <a:rPr lang="en-US" dirty="0">
                <a:solidFill>
                  <a:srgbClr val="FF0000"/>
                </a:solidFill>
              </a:rPr>
              <a:t>Publish</a:t>
            </a:r>
            <a:r>
              <a:rPr lang="en-US" dirty="0"/>
              <a:t>(Server info / Service Info) (WSDL Doc)</a:t>
            </a:r>
            <a:endParaRPr lang="en-IN" dirty="0"/>
          </a:p>
        </p:txBody>
      </p:sp>
      <p:sp>
        <p:nvSpPr>
          <p:cNvPr id="15" name="TextBox 14">
            <a:extLst>
              <a:ext uri="{FF2B5EF4-FFF2-40B4-BE49-F238E27FC236}">
                <a16:creationId xmlns:a16="http://schemas.microsoft.com/office/drawing/2014/main" id="{E5A0CB6C-0E67-1032-E02D-69643D251BA4}"/>
              </a:ext>
            </a:extLst>
          </p:cNvPr>
          <p:cNvSpPr txBox="1"/>
          <p:nvPr/>
        </p:nvSpPr>
        <p:spPr>
          <a:xfrm>
            <a:off x="7358706" y="2505670"/>
            <a:ext cx="1525090" cy="1200329"/>
          </a:xfrm>
          <a:prstGeom prst="rect">
            <a:avLst/>
          </a:prstGeom>
          <a:noFill/>
        </p:spPr>
        <p:txBody>
          <a:bodyPr wrap="square" rtlCol="0">
            <a:spAutoFit/>
          </a:bodyPr>
          <a:lstStyle/>
          <a:p>
            <a:r>
              <a:rPr lang="en-US" dirty="0">
                <a:solidFill>
                  <a:srgbClr val="FF0000"/>
                </a:solidFill>
              </a:rPr>
              <a:t>Find</a:t>
            </a:r>
            <a:r>
              <a:rPr lang="en-US" dirty="0"/>
              <a:t>(Server info / Service Info) (WSDL Doc)</a:t>
            </a:r>
            <a:endParaRPr lang="en-IN" dirty="0"/>
          </a:p>
        </p:txBody>
      </p:sp>
      <p:sp>
        <p:nvSpPr>
          <p:cNvPr id="16" name="TextBox 15">
            <a:extLst>
              <a:ext uri="{FF2B5EF4-FFF2-40B4-BE49-F238E27FC236}">
                <a16:creationId xmlns:a16="http://schemas.microsoft.com/office/drawing/2014/main" id="{1F2686CE-CEC5-51BF-38AE-3200249793C5}"/>
              </a:ext>
            </a:extLst>
          </p:cNvPr>
          <p:cNvSpPr txBox="1"/>
          <p:nvPr/>
        </p:nvSpPr>
        <p:spPr>
          <a:xfrm>
            <a:off x="3844031" y="5890494"/>
            <a:ext cx="2752077" cy="923330"/>
          </a:xfrm>
          <a:prstGeom prst="rect">
            <a:avLst/>
          </a:prstGeom>
          <a:noFill/>
        </p:spPr>
        <p:txBody>
          <a:bodyPr wrap="square" rtlCol="0">
            <a:spAutoFit/>
          </a:bodyPr>
          <a:lstStyle/>
          <a:p>
            <a:r>
              <a:rPr lang="en-US" dirty="0">
                <a:solidFill>
                  <a:srgbClr val="FF0000"/>
                </a:solidFill>
              </a:rPr>
              <a:t>Interact</a:t>
            </a:r>
            <a:r>
              <a:rPr lang="en-US" dirty="0"/>
              <a:t>(Packaging(SOAP(xml)) &amp; Transporting([HTTP]))</a:t>
            </a:r>
            <a:endParaRPr lang="en-IN" dirty="0"/>
          </a:p>
        </p:txBody>
      </p:sp>
      <p:sp>
        <p:nvSpPr>
          <p:cNvPr id="17" name="TextBox 16">
            <a:extLst>
              <a:ext uri="{FF2B5EF4-FFF2-40B4-BE49-F238E27FC236}">
                <a16:creationId xmlns:a16="http://schemas.microsoft.com/office/drawing/2014/main" id="{F76D0C63-E408-0340-064D-558FF4A5C74E}"/>
              </a:ext>
            </a:extLst>
          </p:cNvPr>
          <p:cNvSpPr txBox="1"/>
          <p:nvPr/>
        </p:nvSpPr>
        <p:spPr>
          <a:xfrm>
            <a:off x="6431368" y="363023"/>
            <a:ext cx="3205236" cy="646331"/>
          </a:xfrm>
          <a:prstGeom prst="rect">
            <a:avLst/>
          </a:prstGeom>
          <a:noFill/>
        </p:spPr>
        <p:txBody>
          <a:bodyPr wrap="none" rtlCol="0">
            <a:spAutoFit/>
          </a:bodyPr>
          <a:lstStyle/>
          <a:p>
            <a:r>
              <a:rPr lang="en-US" dirty="0"/>
              <a:t>Basic Architecture </a:t>
            </a:r>
          </a:p>
          <a:p>
            <a:r>
              <a:rPr lang="en-US" dirty="0"/>
              <a:t>	Extended Architecture</a:t>
            </a:r>
            <a:endParaRPr lang="en-IN" dirty="0"/>
          </a:p>
        </p:txBody>
      </p:sp>
      <p:sp>
        <p:nvSpPr>
          <p:cNvPr id="18" name="TextBox 17">
            <a:extLst>
              <a:ext uri="{FF2B5EF4-FFF2-40B4-BE49-F238E27FC236}">
                <a16:creationId xmlns:a16="http://schemas.microsoft.com/office/drawing/2014/main" id="{BC468F02-3B2F-2E30-C3F9-6011FF4EC00A}"/>
              </a:ext>
            </a:extLst>
          </p:cNvPr>
          <p:cNvSpPr txBox="1"/>
          <p:nvPr/>
        </p:nvSpPr>
        <p:spPr>
          <a:xfrm>
            <a:off x="6649374" y="1296113"/>
            <a:ext cx="2646365" cy="923330"/>
          </a:xfrm>
          <a:prstGeom prst="rect">
            <a:avLst/>
          </a:prstGeom>
          <a:noFill/>
        </p:spPr>
        <p:txBody>
          <a:bodyPr wrap="none" rtlCol="0">
            <a:spAutoFit/>
          </a:bodyPr>
          <a:lstStyle/>
          <a:p>
            <a:r>
              <a:rPr lang="en-US" dirty="0"/>
              <a:t>Web Service </a:t>
            </a:r>
          </a:p>
          <a:p>
            <a:r>
              <a:rPr lang="en-US" dirty="0"/>
              <a:t>	Basic profile 1.1 </a:t>
            </a:r>
          </a:p>
          <a:p>
            <a:r>
              <a:rPr lang="en-IN" dirty="0"/>
              <a:t> 	WS-*</a:t>
            </a:r>
          </a:p>
        </p:txBody>
      </p:sp>
    </p:spTree>
    <p:extLst>
      <p:ext uri="{BB962C8B-B14F-4D97-AF65-F5344CB8AC3E}">
        <p14:creationId xmlns:p14="http://schemas.microsoft.com/office/powerpoint/2010/main" val="32924097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C9C67-BDA9-7A5C-5F14-25A672E2E14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2D6C6CB-2623-699B-A158-6C4D4B18A628}"/>
              </a:ext>
            </a:extLst>
          </p:cNvPr>
          <p:cNvSpPr>
            <a:spLocks noGrp="1"/>
          </p:cNvSpPr>
          <p:nvPr>
            <p:ph idx="1"/>
          </p:nvPr>
        </p:nvSpPr>
        <p:spPr/>
        <p:txBody>
          <a:bodyPr/>
          <a:lstStyle/>
          <a:p>
            <a:r>
              <a:rPr lang="en-US" dirty="0"/>
              <a:t>SOA=&gt; Architectural Pattern</a:t>
            </a:r>
          </a:p>
          <a:p>
            <a:r>
              <a:rPr lang="en-US" dirty="0"/>
              <a:t>WEB Service =&gt; Technology enabling SOA</a:t>
            </a:r>
          </a:p>
          <a:p>
            <a:pPr lvl="1"/>
            <a:r>
              <a:rPr lang="en-US" dirty="0"/>
              <a:t>WSDL,SOAP, [HTTP]</a:t>
            </a:r>
          </a:p>
          <a:p>
            <a:r>
              <a:rPr lang="en-US" dirty="0"/>
              <a:t>WCF =&gt; is API part of .NET Framework based on which we create Web Service</a:t>
            </a:r>
          </a:p>
          <a:p>
            <a:endParaRPr lang="en-IN" dirty="0"/>
          </a:p>
        </p:txBody>
      </p:sp>
    </p:spTree>
    <p:extLst>
      <p:ext uri="{BB962C8B-B14F-4D97-AF65-F5344CB8AC3E}">
        <p14:creationId xmlns:p14="http://schemas.microsoft.com/office/powerpoint/2010/main" val="37845597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61946-119F-CED7-7D12-A860C3A7DBD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AD35136-F998-D67F-A503-42FB82807220}"/>
              </a:ext>
            </a:extLst>
          </p:cNvPr>
          <p:cNvSpPr>
            <a:spLocks noGrp="1"/>
          </p:cNvSpPr>
          <p:nvPr>
            <p:ph idx="1"/>
          </p:nvPr>
        </p:nvSpPr>
        <p:spPr/>
        <p:txBody>
          <a:bodyPr/>
          <a:lstStyle/>
          <a:p>
            <a:r>
              <a:rPr lang="en-US" dirty="0"/>
              <a:t>SOA is Architectural Pattern/Style (Conceptual)</a:t>
            </a:r>
          </a:p>
          <a:p>
            <a:r>
              <a:rPr lang="en-US" dirty="0"/>
              <a:t>Web Service is Technology(implements SOA)</a:t>
            </a:r>
          </a:p>
          <a:p>
            <a:r>
              <a:rPr lang="en-US" dirty="0"/>
              <a:t>APIs</a:t>
            </a:r>
          </a:p>
          <a:p>
            <a:pPr lvl="1"/>
            <a:r>
              <a:rPr lang="en-US" dirty="0"/>
              <a:t>ASP.NET Web Service (1.0, 2.0)</a:t>
            </a:r>
          </a:p>
          <a:p>
            <a:pPr lvl="1"/>
            <a:r>
              <a:rPr lang="en-US" dirty="0"/>
              <a:t>WCF (3.0)</a:t>
            </a:r>
            <a:endParaRPr lang="en-IN" dirty="0"/>
          </a:p>
        </p:txBody>
      </p:sp>
    </p:spTree>
    <p:extLst>
      <p:ext uri="{BB962C8B-B14F-4D97-AF65-F5344CB8AC3E}">
        <p14:creationId xmlns:p14="http://schemas.microsoft.com/office/powerpoint/2010/main" val="11456607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84C4B-DA7C-B6F1-CA6D-59B21FBA167B}"/>
              </a:ext>
            </a:extLst>
          </p:cNvPr>
          <p:cNvSpPr>
            <a:spLocks noGrp="1"/>
          </p:cNvSpPr>
          <p:nvPr>
            <p:ph type="title"/>
          </p:nvPr>
        </p:nvSpPr>
        <p:spPr/>
        <p:txBody>
          <a:bodyPr/>
          <a:lstStyle/>
          <a:p>
            <a:r>
              <a:rPr lang="en-US" dirty="0"/>
              <a:t>WCF one API  for All the Communication Requirement</a:t>
            </a:r>
            <a:endParaRPr lang="en-IN" dirty="0"/>
          </a:p>
        </p:txBody>
      </p:sp>
      <p:sp>
        <p:nvSpPr>
          <p:cNvPr id="3" name="Content Placeholder 2">
            <a:extLst>
              <a:ext uri="{FF2B5EF4-FFF2-40B4-BE49-F238E27FC236}">
                <a16:creationId xmlns:a16="http://schemas.microsoft.com/office/drawing/2014/main" id="{D769624D-9931-5351-11EE-64EB93BDE470}"/>
              </a:ext>
            </a:extLst>
          </p:cNvPr>
          <p:cNvSpPr>
            <a:spLocks noGrp="1"/>
          </p:cNvSpPr>
          <p:nvPr>
            <p:ph idx="1"/>
          </p:nvPr>
        </p:nvSpPr>
        <p:spPr/>
        <p:txBody>
          <a:bodyPr/>
          <a:lstStyle/>
          <a:p>
            <a:r>
              <a:rPr lang="en-US" dirty="0">
                <a:solidFill>
                  <a:srgbClr val="FF0000"/>
                </a:solidFill>
              </a:rPr>
              <a:t>IPC – inter-Process Communication (with in pc)</a:t>
            </a:r>
          </a:p>
          <a:p>
            <a:pPr lvl="1"/>
            <a:r>
              <a:rPr lang="en-IN" dirty="0"/>
              <a:t>DCOM- Distributed Component Object Model</a:t>
            </a:r>
          </a:p>
          <a:p>
            <a:pPr lvl="1"/>
            <a:r>
              <a:rPr lang="en-IN" dirty="0"/>
              <a:t>Remoting(.NET)</a:t>
            </a:r>
          </a:p>
          <a:p>
            <a:r>
              <a:rPr lang="en-IN" dirty="0">
                <a:solidFill>
                  <a:srgbClr val="FF0000"/>
                </a:solidFill>
              </a:rPr>
              <a:t>RPC pc 2 pc</a:t>
            </a:r>
          </a:p>
          <a:p>
            <a:pPr lvl="1"/>
            <a:r>
              <a:rPr lang="en-IN" dirty="0"/>
              <a:t>Intranet</a:t>
            </a:r>
          </a:p>
          <a:p>
            <a:pPr lvl="2"/>
            <a:r>
              <a:rPr lang="en-IN" dirty="0"/>
              <a:t>DCOM</a:t>
            </a:r>
          </a:p>
          <a:p>
            <a:pPr lvl="2"/>
            <a:r>
              <a:rPr lang="en-IN" dirty="0"/>
              <a:t>Remoting</a:t>
            </a:r>
          </a:p>
          <a:p>
            <a:pPr lvl="2"/>
            <a:r>
              <a:rPr lang="en-IN" dirty="0"/>
              <a:t>MSMQ</a:t>
            </a:r>
          </a:p>
          <a:p>
            <a:pPr lvl="1"/>
            <a:r>
              <a:rPr lang="en-IN" dirty="0"/>
              <a:t>Internet</a:t>
            </a:r>
          </a:p>
          <a:p>
            <a:pPr lvl="2"/>
            <a:r>
              <a:rPr lang="en-IN" dirty="0"/>
              <a:t>Web Service</a:t>
            </a:r>
          </a:p>
          <a:p>
            <a:pPr lvl="2"/>
            <a:endParaRPr lang="en-IN" dirty="0"/>
          </a:p>
        </p:txBody>
      </p:sp>
    </p:spTree>
    <p:extLst>
      <p:ext uri="{BB962C8B-B14F-4D97-AF65-F5344CB8AC3E}">
        <p14:creationId xmlns:p14="http://schemas.microsoft.com/office/powerpoint/2010/main" val="10944208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t>Intro to RESTful</a:t>
            </a:r>
          </a:p>
        </p:txBody>
      </p:sp>
    </p:spTree>
    <p:extLst>
      <p:ext uri="{BB962C8B-B14F-4D97-AF65-F5344CB8AC3E}">
        <p14:creationId xmlns:p14="http://schemas.microsoft.com/office/powerpoint/2010/main" val="2176179764"/>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FB891-FACC-7F14-0473-AEFF133E5B3F}"/>
              </a:ext>
            </a:extLst>
          </p:cNvPr>
          <p:cNvSpPr>
            <a:spLocks noGrp="1"/>
          </p:cNvSpPr>
          <p:nvPr>
            <p:ph type="title"/>
          </p:nvPr>
        </p:nvSpPr>
        <p:spPr/>
        <p:txBody>
          <a:bodyPr/>
          <a:lstStyle/>
          <a:p>
            <a:r>
              <a:rPr lang="en-US" dirty="0"/>
              <a:t>Challenge</a:t>
            </a:r>
            <a:endParaRPr lang="en-IN" dirty="0"/>
          </a:p>
        </p:txBody>
      </p:sp>
      <p:sp>
        <p:nvSpPr>
          <p:cNvPr id="3" name="Content Placeholder 2">
            <a:extLst>
              <a:ext uri="{FF2B5EF4-FFF2-40B4-BE49-F238E27FC236}">
                <a16:creationId xmlns:a16="http://schemas.microsoft.com/office/drawing/2014/main" id="{E4B6FA8D-DF2C-39D4-BB6B-DEDF85728B4C}"/>
              </a:ext>
            </a:extLst>
          </p:cNvPr>
          <p:cNvSpPr>
            <a:spLocks noGrp="1"/>
          </p:cNvSpPr>
          <p:nvPr>
            <p:ph idx="1"/>
          </p:nvPr>
        </p:nvSpPr>
        <p:spPr/>
        <p:txBody>
          <a:bodyPr/>
          <a:lstStyle/>
          <a:p>
            <a:r>
              <a:rPr lang="en-US" dirty="0"/>
              <a:t>Browser based App</a:t>
            </a:r>
          </a:p>
          <a:p>
            <a:pPr lvl="1"/>
            <a:r>
              <a:rPr lang="en-US" dirty="0"/>
              <a:t>SPA</a:t>
            </a:r>
            <a:endParaRPr lang="en-IN" dirty="0"/>
          </a:p>
        </p:txBody>
      </p:sp>
    </p:spTree>
    <p:extLst>
      <p:ext uri="{BB962C8B-B14F-4D97-AF65-F5344CB8AC3E}">
        <p14:creationId xmlns:p14="http://schemas.microsoft.com/office/powerpoint/2010/main" val="982932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4C8CF1-0DEC-C70F-5C8B-EB364BEC9CAC}"/>
              </a:ext>
            </a:extLst>
          </p:cNvPr>
          <p:cNvSpPr>
            <a:spLocks noGrp="1"/>
          </p:cNvSpPr>
          <p:nvPr>
            <p:ph type="title"/>
          </p:nvPr>
        </p:nvSpPr>
        <p:spPr/>
        <p:txBody>
          <a:bodyPr/>
          <a:lstStyle/>
          <a:p>
            <a:r>
              <a:rPr lang="en-US" dirty="0"/>
              <a:t>Application Architecture</a:t>
            </a:r>
            <a:endParaRPr lang="en-IN" dirty="0"/>
          </a:p>
        </p:txBody>
      </p:sp>
      <p:sp>
        <p:nvSpPr>
          <p:cNvPr id="5" name="Content Placeholder 4">
            <a:extLst>
              <a:ext uri="{FF2B5EF4-FFF2-40B4-BE49-F238E27FC236}">
                <a16:creationId xmlns:a16="http://schemas.microsoft.com/office/drawing/2014/main" id="{FF3A1154-CBD6-1117-35FF-D7F10CC835E7}"/>
              </a:ext>
            </a:extLst>
          </p:cNvPr>
          <p:cNvSpPr>
            <a:spLocks noGrp="1"/>
          </p:cNvSpPr>
          <p:nvPr>
            <p:ph idx="1"/>
          </p:nvPr>
        </p:nvSpPr>
        <p:spPr>
          <a:xfrm>
            <a:off x="838200" y="1580225"/>
            <a:ext cx="3733800" cy="4596738"/>
          </a:xfrm>
        </p:spPr>
        <p:txBody>
          <a:bodyPr>
            <a:normAutofit fontScale="77500" lnSpcReduction="20000"/>
          </a:bodyPr>
          <a:lstStyle/>
          <a:p>
            <a:r>
              <a:rPr lang="en-US" dirty="0">
                <a:solidFill>
                  <a:srgbClr val="FF0000"/>
                </a:solidFill>
              </a:rPr>
              <a:t>Presentation (UI/VIEW)</a:t>
            </a:r>
          </a:p>
          <a:p>
            <a:pPr lvl="1"/>
            <a:r>
              <a:rPr lang="en-US" dirty="0">
                <a:solidFill>
                  <a:srgbClr val="FF0000"/>
                </a:solidFill>
              </a:rPr>
              <a:t>Win App</a:t>
            </a:r>
          </a:p>
          <a:p>
            <a:pPr lvl="1"/>
            <a:r>
              <a:rPr lang="en-US" dirty="0">
                <a:solidFill>
                  <a:srgbClr val="FF0000"/>
                </a:solidFill>
              </a:rPr>
              <a:t>Mac App</a:t>
            </a:r>
          </a:p>
          <a:p>
            <a:pPr lvl="1"/>
            <a:r>
              <a:rPr lang="en-US" dirty="0">
                <a:solidFill>
                  <a:srgbClr val="FF0000"/>
                </a:solidFill>
              </a:rPr>
              <a:t>Android App</a:t>
            </a:r>
          </a:p>
          <a:p>
            <a:pPr lvl="2"/>
            <a:r>
              <a:rPr lang="en-US" dirty="0"/>
              <a:t>Device Options</a:t>
            </a:r>
          </a:p>
          <a:p>
            <a:pPr lvl="3"/>
            <a:r>
              <a:rPr lang="en-US" dirty="0"/>
              <a:t>PC/Laptop</a:t>
            </a:r>
          </a:p>
          <a:p>
            <a:pPr lvl="3"/>
            <a:r>
              <a:rPr lang="en-US" dirty="0"/>
              <a:t>Hand-held</a:t>
            </a:r>
          </a:p>
          <a:p>
            <a:pPr lvl="4"/>
            <a:r>
              <a:rPr lang="en-US" dirty="0"/>
              <a:t>Mobile Phone</a:t>
            </a:r>
          </a:p>
          <a:p>
            <a:pPr lvl="4"/>
            <a:r>
              <a:rPr lang="en-US" dirty="0"/>
              <a:t>Tab</a:t>
            </a:r>
          </a:p>
          <a:p>
            <a:pPr lvl="3"/>
            <a:r>
              <a:rPr lang="en-US" dirty="0"/>
              <a:t>TV</a:t>
            </a:r>
          </a:p>
          <a:p>
            <a:pPr lvl="2"/>
            <a:r>
              <a:rPr lang="en-US" dirty="0"/>
              <a:t>Application </a:t>
            </a:r>
          </a:p>
          <a:p>
            <a:pPr lvl="3"/>
            <a:r>
              <a:rPr lang="en-US" dirty="0"/>
              <a:t>Native Applications</a:t>
            </a:r>
          </a:p>
          <a:p>
            <a:pPr lvl="4"/>
            <a:r>
              <a:rPr lang="en-US" dirty="0"/>
              <a:t>Windows OS</a:t>
            </a:r>
          </a:p>
          <a:p>
            <a:pPr lvl="4"/>
            <a:r>
              <a:rPr lang="en-US" dirty="0"/>
              <a:t>Mac </a:t>
            </a:r>
            <a:r>
              <a:rPr lang="en-US" dirty="0" err="1"/>
              <a:t>Os</a:t>
            </a:r>
            <a:endParaRPr lang="en-US" dirty="0"/>
          </a:p>
          <a:p>
            <a:pPr lvl="4"/>
            <a:r>
              <a:rPr lang="en-US" dirty="0"/>
              <a:t>Mobile</a:t>
            </a:r>
          </a:p>
          <a:p>
            <a:pPr lvl="5"/>
            <a:r>
              <a:rPr lang="en-US" dirty="0"/>
              <a:t>I </a:t>
            </a:r>
            <a:r>
              <a:rPr lang="en-US" dirty="0" err="1"/>
              <a:t>Os</a:t>
            </a:r>
            <a:endParaRPr lang="en-US" dirty="0"/>
          </a:p>
          <a:p>
            <a:pPr lvl="5"/>
            <a:r>
              <a:rPr lang="en-US" dirty="0"/>
              <a:t>Android</a:t>
            </a:r>
          </a:p>
          <a:p>
            <a:pPr lvl="3"/>
            <a:r>
              <a:rPr lang="en-US" dirty="0"/>
              <a:t>Web Applications</a:t>
            </a:r>
          </a:p>
          <a:p>
            <a:pPr lvl="1"/>
            <a:r>
              <a:rPr lang="en-US" dirty="0">
                <a:solidFill>
                  <a:srgbClr val="FF0000"/>
                </a:solidFill>
              </a:rPr>
              <a:t>…</a:t>
            </a:r>
          </a:p>
          <a:p>
            <a:pPr lvl="1"/>
            <a:endParaRPr lang="en-IN" dirty="0"/>
          </a:p>
        </p:txBody>
      </p:sp>
      <p:sp>
        <p:nvSpPr>
          <p:cNvPr id="6" name="Content Placeholder 4">
            <a:extLst>
              <a:ext uri="{FF2B5EF4-FFF2-40B4-BE49-F238E27FC236}">
                <a16:creationId xmlns:a16="http://schemas.microsoft.com/office/drawing/2014/main" id="{76AF9487-13CA-23A8-B12B-7091FCEA717F}"/>
              </a:ext>
            </a:extLst>
          </p:cNvPr>
          <p:cNvSpPr txBox="1">
            <a:spLocks/>
          </p:cNvSpPr>
          <p:nvPr/>
        </p:nvSpPr>
        <p:spPr>
          <a:xfrm>
            <a:off x="7487575" y="1683776"/>
            <a:ext cx="3733800" cy="20803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Functionalities</a:t>
            </a:r>
          </a:p>
          <a:p>
            <a:pPr lvl="1"/>
            <a:r>
              <a:rPr lang="en-US" dirty="0"/>
              <a:t>Business Logic</a:t>
            </a:r>
          </a:p>
          <a:p>
            <a:pPr lvl="2"/>
            <a:r>
              <a:rPr lang="en-US" dirty="0"/>
              <a:t>Business Workflow</a:t>
            </a:r>
          </a:p>
          <a:p>
            <a:pPr lvl="1"/>
            <a:r>
              <a:rPr lang="en-US" dirty="0"/>
              <a:t>Data Logic</a:t>
            </a:r>
          </a:p>
          <a:p>
            <a:pPr lvl="1"/>
            <a:endParaRPr lang="en-US" dirty="0"/>
          </a:p>
          <a:p>
            <a:pPr lvl="1"/>
            <a:endParaRPr lang="en-IN" dirty="0"/>
          </a:p>
        </p:txBody>
      </p:sp>
      <p:sp>
        <p:nvSpPr>
          <p:cNvPr id="7" name="Content Placeholder 4">
            <a:extLst>
              <a:ext uri="{FF2B5EF4-FFF2-40B4-BE49-F238E27FC236}">
                <a16:creationId xmlns:a16="http://schemas.microsoft.com/office/drawing/2014/main" id="{FB15E363-6F10-8196-3CA7-0D72B9EF42FA}"/>
              </a:ext>
            </a:extLst>
          </p:cNvPr>
          <p:cNvSpPr txBox="1">
            <a:spLocks/>
          </p:cNvSpPr>
          <p:nvPr/>
        </p:nvSpPr>
        <p:spPr>
          <a:xfrm>
            <a:off x="5753102" y="4249421"/>
            <a:ext cx="3733800" cy="20803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Functionalities is Same whereas the way the UI is Created may vary(Win , Mac…)</a:t>
            </a:r>
          </a:p>
          <a:p>
            <a:pPr lvl="1"/>
            <a:endParaRPr lang="en-US" dirty="0"/>
          </a:p>
          <a:p>
            <a:pPr lvl="1"/>
            <a:endParaRPr lang="en-IN" dirty="0"/>
          </a:p>
        </p:txBody>
      </p:sp>
    </p:spTree>
    <p:extLst>
      <p:ext uri="{BB962C8B-B14F-4D97-AF65-F5344CB8AC3E}">
        <p14:creationId xmlns:p14="http://schemas.microsoft.com/office/powerpoint/2010/main" val="22462051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76498-3C4B-7AC7-3AA5-A20A8EAB200A}"/>
              </a:ext>
            </a:extLst>
          </p:cNvPr>
          <p:cNvSpPr>
            <a:spLocks noGrp="1"/>
          </p:cNvSpPr>
          <p:nvPr>
            <p:ph type="title"/>
          </p:nvPr>
        </p:nvSpPr>
        <p:spPr/>
        <p:txBody>
          <a:bodyPr/>
          <a:lstStyle/>
          <a:p>
            <a:r>
              <a:rPr lang="en-US" dirty="0"/>
              <a:t>REST =&gt; Architectural Style/Pattern Ful</a:t>
            </a:r>
            <a:endParaRPr lang="en-IN" dirty="0"/>
          </a:p>
        </p:txBody>
      </p:sp>
      <p:sp>
        <p:nvSpPr>
          <p:cNvPr id="3" name="Content Placeholder 2">
            <a:extLst>
              <a:ext uri="{FF2B5EF4-FFF2-40B4-BE49-F238E27FC236}">
                <a16:creationId xmlns:a16="http://schemas.microsoft.com/office/drawing/2014/main" id="{10B43794-B5D2-4405-F4C4-7F75041D8BC6}"/>
              </a:ext>
            </a:extLst>
          </p:cNvPr>
          <p:cNvSpPr>
            <a:spLocks noGrp="1"/>
          </p:cNvSpPr>
          <p:nvPr>
            <p:ph idx="1"/>
          </p:nvPr>
        </p:nvSpPr>
        <p:spPr/>
        <p:txBody>
          <a:bodyPr/>
          <a:lstStyle/>
          <a:p>
            <a:r>
              <a:rPr lang="en-US" dirty="0"/>
              <a:t>URL </a:t>
            </a:r>
          </a:p>
          <a:p>
            <a:pPr lvl="1"/>
            <a:r>
              <a:rPr lang="en-US" dirty="0"/>
              <a:t>Noun</a:t>
            </a:r>
          </a:p>
          <a:p>
            <a:r>
              <a:rPr lang="en-US" dirty="0"/>
              <a:t>HTTP</a:t>
            </a:r>
          </a:p>
          <a:p>
            <a:pPr lvl="1"/>
            <a:r>
              <a:rPr lang="en-US" dirty="0"/>
              <a:t>Request (Carry Data())</a:t>
            </a:r>
          </a:p>
          <a:p>
            <a:pPr lvl="2"/>
            <a:r>
              <a:rPr lang="en-US" dirty="0"/>
              <a:t>HTTP Verb=&gt; Action (</a:t>
            </a:r>
            <a:r>
              <a:rPr lang="en-US" dirty="0" err="1"/>
              <a:t>Get,Put</a:t>
            </a:r>
            <a:r>
              <a:rPr lang="en-US" dirty="0"/>
              <a:t>…)</a:t>
            </a:r>
          </a:p>
          <a:p>
            <a:pPr lvl="1"/>
            <a:r>
              <a:rPr lang="en-US" dirty="0"/>
              <a:t>Response</a:t>
            </a:r>
          </a:p>
          <a:p>
            <a:pPr lvl="2"/>
            <a:r>
              <a:rPr lang="en-US" dirty="0"/>
              <a:t>HTTP Status Code</a:t>
            </a:r>
          </a:p>
          <a:p>
            <a:pPr lvl="3"/>
            <a:r>
              <a:rPr lang="en-US" dirty="0"/>
              <a:t>200-299 Success</a:t>
            </a:r>
          </a:p>
          <a:p>
            <a:pPr lvl="3"/>
            <a:r>
              <a:rPr lang="en-US" dirty="0"/>
              <a:t>400-499 – user related Error</a:t>
            </a:r>
          </a:p>
          <a:p>
            <a:pPr lvl="3"/>
            <a:r>
              <a:rPr lang="en-US" dirty="0"/>
              <a:t>500-599- Server error (Critical)</a:t>
            </a:r>
          </a:p>
          <a:p>
            <a:r>
              <a:rPr lang="en-US" dirty="0"/>
              <a:t>Hyperlink - Hypermedia</a:t>
            </a:r>
          </a:p>
          <a:p>
            <a:endParaRPr lang="en-IN" dirty="0"/>
          </a:p>
        </p:txBody>
      </p:sp>
    </p:spTree>
    <p:extLst>
      <p:ext uri="{BB962C8B-B14F-4D97-AF65-F5344CB8AC3E}">
        <p14:creationId xmlns:p14="http://schemas.microsoft.com/office/powerpoint/2010/main" val="1482009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8CDDE-276E-F99C-E4D4-EE875B58F95C}"/>
              </a:ext>
            </a:extLst>
          </p:cNvPr>
          <p:cNvSpPr>
            <a:spLocks noGrp="1"/>
          </p:cNvSpPr>
          <p:nvPr>
            <p:ph type="title"/>
          </p:nvPr>
        </p:nvSpPr>
        <p:spPr/>
        <p:txBody>
          <a:bodyPr/>
          <a:lstStyle/>
          <a:p>
            <a:r>
              <a:rPr lang="en-US" dirty="0"/>
              <a:t>In-Process Component</a:t>
            </a:r>
            <a:endParaRPr lang="en-IN" dirty="0"/>
          </a:p>
        </p:txBody>
      </p:sp>
      <p:sp>
        <p:nvSpPr>
          <p:cNvPr id="4" name="Rectangle 3">
            <a:extLst>
              <a:ext uri="{FF2B5EF4-FFF2-40B4-BE49-F238E27FC236}">
                <a16:creationId xmlns:a16="http://schemas.microsoft.com/office/drawing/2014/main" id="{15E33F92-4780-B519-14AA-ED674C0605D7}"/>
              </a:ext>
            </a:extLst>
          </p:cNvPr>
          <p:cNvSpPr/>
          <p:nvPr/>
        </p:nvSpPr>
        <p:spPr>
          <a:xfrm>
            <a:off x="532660" y="1964184"/>
            <a:ext cx="2583402" cy="29296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dirty="0"/>
              <a:t>Three Tier(Invapp.exe + </a:t>
            </a:r>
            <a:r>
              <a:rPr lang="en-US" dirty="0" err="1"/>
              <a:t>product.dbf</a:t>
            </a:r>
            <a:r>
              <a:rPr lang="en-US" dirty="0"/>
              <a:t>)</a:t>
            </a:r>
            <a:endParaRPr lang="en-IN" dirty="0"/>
          </a:p>
        </p:txBody>
      </p:sp>
      <p:sp>
        <p:nvSpPr>
          <p:cNvPr id="5" name="Rectangle 4">
            <a:extLst>
              <a:ext uri="{FF2B5EF4-FFF2-40B4-BE49-F238E27FC236}">
                <a16:creationId xmlns:a16="http://schemas.microsoft.com/office/drawing/2014/main" id="{7DE0AD26-F673-9415-7314-01956C3C494A}"/>
              </a:ext>
            </a:extLst>
          </p:cNvPr>
          <p:cNvSpPr/>
          <p:nvPr/>
        </p:nvSpPr>
        <p:spPr>
          <a:xfrm>
            <a:off x="816747" y="2565646"/>
            <a:ext cx="1970840" cy="506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t>
            </a:r>
            <a:endParaRPr lang="en-IN" dirty="0"/>
          </a:p>
        </p:txBody>
      </p:sp>
      <p:sp>
        <p:nvSpPr>
          <p:cNvPr id="6" name="Rectangle 5">
            <a:extLst>
              <a:ext uri="{FF2B5EF4-FFF2-40B4-BE49-F238E27FC236}">
                <a16:creationId xmlns:a16="http://schemas.microsoft.com/office/drawing/2014/main" id="{3684B88A-88E0-B758-B65D-9DEC9D211E2C}"/>
              </a:ext>
            </a:extLst>
          </p:cNvPr>
          <p:cNvSpPr/>
          <p:nvPr/>
        </p:nvSpPr>
        <p:spPr>
          <a:xfrm>
            <a:off x="816746" y="4110363"/>
            <a:ext cx="2263805" cy="550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DL(DBMS=&gt;RDBMS)</a:t>
            </a:r>
            <a:endParaRPr lang="en-IN" dirty="0"/>
          </a:p>
        </p:txBody>
      </p:sp>
      <p:sp>
        <p:nvSpPr>
          <p:cNvPr id="7" name="Rectangle 6">
            <a:extLst>
              <a:ext uri="{FF2B5EF4-FFF2-40B4-BE49-F238E27FC236}">
                <a16:creationId xmlns:a16="http://schemas.microsoft.com/office/drawing/2014/main" id="{5094A3F1-F126-CC6D-545B-97D816B7499A}"/>
              </a:ext>
            </a:extLst>
          </p:cNvPr>
          <p:cNvSpPr/>
          <p:nvPr/>
        </p:nvSpPr>
        <p:spPr>
          <a:xfrm>
            <a:off x="816746" y="3295583"/>
            <a:ext cx="1970841" cy="5060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BL(invoice.DLL(s))</a:t>
            </a:r>
            <a:endParaRPr lang="en-IN" dirty="0"/>
          </a:p>
        </p:txBody>
      </p:sp>
      <p:sp>
        <p:nvSpPr>
          <p:cNvPr id="8" name="Arrow: Right 7">
            <a:extLst>
              <a:ext uri="{FF2B5EF4-FFF2-40B4-BE49-F238E27FC236}">
                <a16:creationId xmlns:a16="http://schemas.microsoft.com/office/drawing/2014/main" id="{68A81172-93C6-40BD-8D88-C81B1B4F065D}"/>
              </a:ext>
            </a:extLst>
          </p:cNvPr>
          <p:cNvSpPr/>
          <p:nvPr/>
        </p:nvSpPr>
        <p:spPr>
          <a:xfrm>
            <a:off x="3400148" y="2873894"/>
            <a:ext cx="1740023" cy="8433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Execution</a:t>
            </a:r>
            <a:endParaRPr lang="en-IN" dirty="0"/>
          </a:p>
        </p:txBody>
      </p:sp>
      <p:sp>
        <p:nvSpPr>
          <p:cNvPr id="9" name="Oval 8">
            <a:extLst>
              <a:ext uri="{FF2B5EF4-FFF2-40B4-BE49-F238E27FC236}">
                <a16:creationId xmlns:a16="http://schemas.microsoft.com/office/drawing/2014/main" id="{4F3679BD-D5D6-F3F5-CECF-FB45B7483726}"/>
              </a:ext>
            </a:extLst>
          </p:cNvPr>
          <p:cNvSpPr/>
          <p:nvPr/>
        </p:nvSpPr>
        <p:spPr>
          <a:xfrm>
            <a:off x="6418555" y="2379216"/>
            <a:ext cx="3977196" cy="27698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a:t>InvoiceApp.Exe</a:t>
            </a:r>
            <a:r>
              <a:rPr lang="en-US" dirty="0"/>
              <a:t>(Process)</a:t>
            </a:r>
            <a:endParaRPr lang="en-IN" dirty="0"/>
          </a:p>
        </p:txBody>
      </p:sp>
      <p:sp>
        <p:nvSpPr>
          <p:cNvPr id="11" name="Rectangle: Rounded Corners 10">
            <a:extLst>
              <a:ext uri="{FF2B5EF4-FFF2-40B4-BE49-F238E27FC236}">
                <a16:creationId xmlns:a16="http://schemas.microsoft.com/office/drawing/2014/main" id="{C890C75E-0835-0A53-E451-5056BD980772}"/>
              </a:ext>
            </a:extLst>
          </p:cNvPr>
          <p:cNvSpPr/>
          <p:nvPr/>
        </p:nvSpPr>
        <p:spPr>
          <a:xfrm>
            <a:off x="6840245" y="3553037"/>
            <a:ext cx="3204838" cy="55929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a:t>Invoice.Dll.GenerateInvoice</a:t>
            </a:r>
            <a:r>
              <a:rPr lang="en-US" dirty="0"/>
              <a:t>()</a:t>
            </a:r>
            <a:endParaRPr lang="en-IN" dirty="0"/>
          </a:p>
        </p:txBody>
      </p:sp>
    </p:spTree>
    <p:extLst>
      <p:ext uri="{BB962C8B-B14F-4D97-AF65-F5344CB8AC3E}">
        <p14:creationId xmlns:p14="http://schemas.microsoft.com/office/powerpoint/2010/main" val="365467084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DE054-FC4E-A4A3-B7C7-5520E34235DB}"/>
              </a:ext>
            </a:extLst>
          </p:cNvPr>
          <p:cNvSpPr>
            <a:spLocks noGrp="1"/>
          </p:cNvSpPr>
          <p:nvPr>
            <p:ph type="title"/>
          </p:nvPr>
        </p:nvSpPr>
        <p:spPr/>
        <p:txBody>
          <a:bodyPr/>
          <a:lstStyle/>
          <a:p>
            <a:r>
              <a:rPr lang="en-US" dirty="0"/>
              <a:t>RESTFul =&gt; API</a:t>
            </a:r>
            <a:endParaRPr lang="en-IN" dirty="0"/>
          </a:p>
        </p:txBody>
      </p:sp>
      <p:sp>
        <p:nvSpPr>
          <p:cNvPr id="3" name="Content Placeholder 2">
            <a:extLst>
              <a:ext uri="{FF2B5EF4-FFF2-40B4-BE49-F238E27FC236}">
                <a16:creationId xmlns:a16="http://schemas.microsoft.com/office/drawing/2014/main" id="{BFCABA36-6BAA-BE9B-FF1A-503731182264}"/>
              </a:ext>
            </a:extLst>
          </p:cNvPr>
          <p:cNvSpPr>
            <a:spLocks noGrp="1"/>
          </p:cNvSpPr>
          <p:nvPr>
            <p:ph idx="1"/>
          </p:nvPr>
        </p:nvSpPr>
        <p:spPr/>
        <p:txBody>
          <a:bodyPr/>
          <a:lstStyle/>
          <a:p>
            <a:r>
              <a:rPr lang="en-US" dirty="0"/>
              <a:t>If a API confines to REST architectural style then it is called RESTFul API</a:t>
            </a:r>
          </a:p>
          <a:p>
            <a:endParaRPr lang="en-IN" dirty="0"/>
          </a:p>
        </p:txBody>
      </p:sp>
    </p:spTree>
    <p:extLst>
      <p:ext uri="{BB962C8B-B14F-4D97-AF65-F5344CB8AC3E}">
        <p14:creationId xmlns:p14="http://schemas.microsoft.com/office/powerpoint/2010/main" val="399735635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030" y="274638"/>
            <a:ext cx="10969943" cy="725470"/>
          </a:xfrm>
        </p:spPr>
        <p:txBody>
          <a:bodyPr>
            <a:normAutofit/>
          </a:bodyPr>
          <a:lstStyle/>
          <a:p>
            <a:r>
              <a:rPr lang="en-IN" dirty="0"/>
              <a:t>What Is a RESTful Service?</a:t>
            </a:r>
          </a:p>
        </p:txBody>
      </p:sp>
      <p:sp>
        <p:nvSpPr>
          <p:cNvPr id="3" name="Content Placeholder 2"/>
          <p:cNvSpPr>
            <a:spLocks noGrp="1"/>
          </p:cNvSpPr>
          <p:nvPr>
            <p:ph idx="1"/>
          </p:nvPr>
        </p:nvSpPr>
        <p:spPr>
          <a:xfrm>
            <a:off x="572902" y="1285860"/>
            <a:ext cx="11008071" cy="5357850"/>
          </a:xfrm>
        </p:spPr>
        <p:txBody>
          <a:bodyPr>
            <a:normAutofit fontScale="85000" lnSpcReduction="10000"/>
          </a:bodyPr>
          <a:lstStyle/>
          <a:p>
            <a:pPr>
              <a:lnSpc>
                <a:spcPct val="150000"/>
              </a:lnSpc>
              <a:buFont typeface="Wingdings" pitchFamily="2" charset="2"/>
              <a:buChar char="v"/>
            </a:pPr>
            <a:r>
              <a:rPr lang="en-IN" dirty="0"/>
              <a:t>Representational State Transfer (REST) is an architectural style. </a:t>
            </a:r>
          </a:p>
          <a:p>
            <a:pPr>
              <a:lnSpc>
                <a:spcPct val="150000"/>
              </a:lnSpc>
              <a:buFont typeface="Wingdings" pitchFamily="2" charset="2"/>
              <a:buChar char="v"/>
            </a:pPr>
            <a:r>
              <a:rPr lang="en-IN" dirty="0"/>
              <a:t>The term REST was introduced and defined by Roy T. Fielding in his doctoral dissertation in the year 2000. </a:t>
            </a:r>
          </a:p>
          <a:p>
            <a:pPr>
              <a:lnSpc>
                <a:spcPct val="150000"/>
              </a:lnSpc>
              <a:buFont typeface="Wingdings" pitchFamily="2" charset="2"/>
              <a:buChar char="v"/>
            </a:pPr>
            <a:r>
              <a:rPr lang="en-IN" dirty="0"/>
              <a:t>November 2008, Leonard Richardson created a maturity model for REST</a:t>
            </a:r>
          </a:p>
          <a:p>
            <a:pPr>
              <a:lnSpc>
                <a:spcPct val="150000"/>
              </a:lnSpc>
              <a:buFont typeface="Wingdings" pitchFamily="2" charset="2"/>
              <a:buChar char="v"/>
            </a:pPr>
            <a:r>
              <a:rPr lang="en-IN" dirty="0"/>
              <a:t>Richardson’s REST Maturity Model (RMM) provides service API developers the type of improvement map for building RESTful web services.</a:t>
            </a:r>
          </a:p>
          <a:p>
            <a:pPr>
              <a:lnSpc>
                <a:spcPct val="150000"/>
              </a:lnSpc>
              <a:buFont typeface="Wingdings" pitchFamily="2" charset="2"/>
              <a:buChar char="v"/>
            </a:pPr>
            <a:r>
              <a:rPr lang="en-IN" dirty="0"/>
              <a:t>RMM starts at level 0 with a RPC-style interface, and then progresses up through three more levels—at which point you’ve achieved an API interface design that is, at least, according to Roy Fielding pre-condition for a RESTful service.</a:t>
            </a:r>
          </a:p>
          <a:p>
            <a:endParaRPr lang="en-IN" dirty="0"/>
          </a:p>
          <a:p>
            <a:endParaRPr lang="en-IN"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REST Maturity Model (RMM)</a:t>
            </a:r>
          </a:p>
        </p:txBody>
      </p:sp>
      <p:graphicFrame>
        <p:nvGraphicFramePr>
          <p:cNvPr id="5" name="Diagram 4"/>
          <p:cNvGraphicFramePr/>
          <p:nvPr/>
        </p:nvGraphicFramePr>
        <p:xfrm>
          <a:off x="1589" y="1857364"/>
          <a:ext cx="12188825" cy="50006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p:cNvPicPr>
            <a:picLocks noChangeAspect="1" noChangeArrowheads="1"/>
          </p:cNvPicPr>
          <p:nvPr/>
        </p:nvPicPr>
        <p:blipFill>
          <a:blip r:embed="rId3">
            <a:duotone>
              <a:schemeClr val="accent6">
                <a:shade val="45000"/>
                <a:satMod val="135000"/>
              </a:schemeClr>
              <a:prstClr val="white"/>
            </a:duotone>
            <a:lum/>
          </a:blip>
          <a:stretch>
            <a:fillRect/>
          </a:stretch>
        </p:blipFill>
        <p:spPr bwMode="auto">
          <a:xfrm>
            <a:off x="3382140" y="1828800"/>
            <a:ext cx="8252420" cy="4464424"/>
          </a:xfrm>
          <a:prstGeom prst="rect">
            <a:avLst/>
          </a:prstGeom>
          <a:ln w="12700">
            <a:solidFill>
              <a:schemeClr val="tx1"/>
            </a:solidFill>
          </a:ln>
          <a:effectLst>
            <a:softEdge rad="112500"/>
          </a:effectLst>
        </p:spPr>
      </p:pic>
      <p:grpSp>
        <p:nvGrpSpPr>
          <p:cNvPr id="7" name="Diagram group"/>
          <p:cNvGrpSpPr/>
          <p:nvPr/>
        </p:nvGrpSpPr>
        <p:grpSpPr>
          <a:xfrm>
            <a:off x="301766" y="2254061"/>
            <a:ext cx="2874777" cy="2000254"/>
            <a:chOff x="0" y="1500190"/>
            <a:chExt cx="2874777" cy="2000254"/>
          </a:xfrm>
        </p:grpSpPr>
        <p:grpSp>
          <p:nvGrpSpPr>
            <p:cNvPr id="8" name="Group 7"/>
            <p:cNvGrpSpPr/>
            <p:nvPr/>
          </p:nvGrpSpPr>
          <p:grpSpPr>
            <a:xfrm>
              <a:off x="0" y="1500190"/>
              <a:ext cx="2874777" cy="2000254"/>
              <a:chOff x="0" y="1500190"/>
              <a:chExt cx="2874777" cy="2000254"/>
            </a:xfrm>
          </p:grpSpPr>
          <p:sp>
            <p:nvSpPr>
              <p:cNvPr id="9" name="Rounded Rectangle 8"/>
              <p:cNvSpPr/>
              <p:nvPr/>
            </p:nvSpPr>
            <p:spPr>
              <a:xfrm>
                <a:off x="0" y="1500190"/>
                <a:ext cx="2874777" cy="2000254"/>
              </a:xfrm>
              <a:prstGeom prst="roundRect">
                <a:avLst/>
              </a:prstGeom>
              <a:sp3d extrusionH="381000" contourW="38100" prstMaterial="matte">
                <a:contourClr>
                  <a:schemeClr val="lt1"/>
                </a:contourClr>
              </a:sp3d>
            </p:spPr>
            <p:style>
              <a:lnRef idx="0">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0" name="Rounded Rectangle 4"/>
              <p:cNvSpPr/>
              <p:nvPr/>
            </p:nvSpPr>
            <p:spPr>
              <a:xfrm>
                <a:off x="97644" y="1597834"/>
                <a:ext cx="2679489" cy="1804966"/>
              </a:xfrm>
              <a:prstGeom prst="rect">
                <a:avLst/>
              </a:prstGeom>
              <a:ln>
                <a:noFill/>
              </a:ln>
              <a:effectLst/>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algn="ctr" defTabSz="844550">
                  <a:lnSpc>
                    <a:spcPct val="90000"/>
                  </a:lnSpc>
                  <a:spcBef>
                    <a:spcPct val="0"/>
                  </a:spcBef>
                  <a:spcAft>
                    <a:spcPct val="35000"/>
                  </a:spcAft>
                </a:pPr>
                <a:r>
                  <a:rPr lang="en-IN" sz="1900" dirty="0"/>
                  <a:t>Level 0</a:t>
                </a:r>
              </a:p>
              <a:p>
                <a:pPr algn="ctr" defTabSz="844550">
                  <a:lnSpc>
                    <a:spcPct val="90000"/>
                  </a:lnSpc>
                  <a:spcBef>
                    <a:spcPct val="0"/>
                  </a:spcBef>
                  <a:spcAft>
                    <a:spcPct val="35000"/>
                  </a:spcAft>
                </a:pPr>
                <a:r>
                  <a:rPr lang="en-IN" sz="1900" dirty="0"/>
                  <a:t>XML-RPC / SOAP</a:t>
                </a:r>
              </a:p>
              <a:p>
                <a:pPr algn="ctr" defTabSz="844550">
                  <a:lnSpc>
                    <a:spcPct val="90000"/>
                  </a:lnSpc>
                  <a:spcBef>
                    <a:spcPct val="0"/>
                  </a:spcBef>
                  <a:spcAft>
                    <a:spcPct val="35000"/>
                  </a:spcAft>
                </a:pPr>
                <a:r>
                  <a:rPr lang="en-IN" sz="1900" dirty="0"/>
                  <a:t>One URI</a:t>
                </a:r>
              </a:p>
              <a:p>
                <a:pPr algn="ctr" defTabSz="844550">
                  <a:lnSpc>
                    <a:spcPct val="90000"/>
                  </a:lnSpc>
                  <a:spcBef>
                    <a:spcPct val="0"/>
                  </a:spcBef>
                  <a:spcAft>
                    <a:spcPct val="35000"/>
                  </a:spcAft>
                </a:pPr>
                <a:r>
                  <a:rPr lang="en-IN" sz="1900" dirty="0"/>
                  <a:t>One HTTP method</a:t>
                </a:r>
              </a:p>
            </p:txBody>
          </p:sp>
        </p:grpSp>
      </p:grpSp>
      <p:sp>
        <p:nvSpPr>
          <p:cNvPr id="11" name="Rectangle 10"/>
          <p:cNvSpPr/>
          <p:nvPr/>
        </p:nvSpPr>
        <p:spPr>
          <a:xfrm>
            <a:off x="512577" y="529390"/>
            <a:ext cx="10475259" cy="954107"/>
          </a:xfrm>
          <a:prstGeom prst="rect">
            <a:avLst/>
          </a:prstGeom>
        </p:spPr>
        <p:txBody>
          <a:bodyPr wrap="square">
            <a:spAutoFit/>
          </a:bodyPr>
          <a:lstStyle/>
          <a:p>
            <a:r>
              <a:rPr lang="en-IN" sz="2800" dirty="0">
                <a:solidFill>
                  <a:schemeClr val="bg2"/>
                </a:solidFill>
                <a:latin typeface="Agency FB" pitchFamily="34" charset="0"/>
              </a:rPr>
              <a:t>At Level 0, the API resembles most SOAP services. That is, the interface is characterized by having a single URI that supports only a single HTTP method or verb.</a:t>
            </a:r>
          </a:p>
        </p:txBody>
      </p:sp>
    </p:spTree>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Diagram group"/>
          <p:cNvGrpSpPr/>
          <p:nvPr/>
        </p:nvGrpSpPr>
        <p:grpSpPr>
          <a:xfrm>
            <a:off x="441342" y="1844793"/>
            <a:ext cx="3213848" cy="2460811"/>
            <a:chOff x="3011086" y="1232214"/>
            <a:chExt cx="2763686" cy="3115395"/>
          </a:xfrm>
        </p:grpSpPr>
        <p:grpSp>
          <p:nvGrpSpPr>
            <p:cNvPr id="5" name="Group 4"/>
            <p:cNvGrpSpPr/>
            <p:nvPr/>
          </p:nvGrpSpPr>
          <p:grpSpPr>
            <a:xfrm>
              <a:off x="3011086" y="1232214"/>
              <a:ext cx="2763686" cy="3115395"/>
              <a:chOff x="3011086" y="1232214"/>
              <a:chExt cx="2763686" cy="3115395"/>
            </a:xfrm>
          </p:grpSpPr>
          <p:sp>
            <p:nvSpPr>
              <p:cNvPr id="6" name="Rounded Rectangle 5"/>
              <p:cNvSpPr/>
              <p:nvPr/>
            </p:nvSpPr>
            <p:spPr>
              <a:xfrm>
                <a:off x="3011086" y="1232214"/>
                <a:ext cx="2617834" cy="3115395"/>
              </a:xfrm>
              <a:prstGeom prst="roundRect">
                <a:avLst/>
              </a:prstGeom>
            </p:spPr>
            <p:style>
              <a:lnRef idx="0">
                <a:schemeClr val="lt1">
                  <a:hueOff val="0"/>
                  <a:satOff val="0"/>
                  <a:lumOff val="0"/>
                  <a:alphaOff val="0"/>
                </a:schemeClr>
              </a:lnRef>
              <a:fillRef idx="1">
                <a:schemeClr val="accent2">
                  <a:hueOff val="2073641"/>
                  <a:satOff val="0"/>
                  <a:lumOff val="-6144"/>
                  <a:alphaOff val="0"/>
                </a:schemeClr>
              </a:fillRef>
              <a:effectRef idx="0">
                <a:schemeClr val="accent2">
                  <a:hueOff val="2073641"/>
                  <a:satOff val="0"/>
                  <a:lumOff val="-6144"/>
                  <a:alphaOff val="0"/>
                </a:schemeClr>
              </a:effectRef>
              <a:fontRef idx="minor">
                <a:schemeClr val="lt1"/>
              </a:fontRef>
            </p:style>
          </p:sp>
          <p:sp>
            <p:nvSpPr>
              <p:cNvPr id="7" name="Rounded Rectangle 4"/>
              <p:cNvSpPr/>
              <p:nvPr/>
            </p:nvSpPr>
            <p:spPr>
              <a:xfrm>
                <a:off x="3095283" y="1821269"/>
                <a:ext cx="2679489" cy="18049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algn="ctr" defTabSz="844550">
                  <a:lnSpc>
                    <a:spcPct val="90000"/>
                  </a:lnSpc>
                  <a:spcBef>
                    <a:spcPct val="0"/>
                  </a:spcBef>
                  <a:spcAft>
                    <a:spcPct val="35000"/>
                  </a:spcAft>
                </a:pPr>
                <a:r>
                  <a:rPr lang="en-IN" sz="1900" dirty="0"/>
                  <a:t>Level 1 – Add URIs</a:t>
                </a:r>
              </a:p>
              <a:p>
                <a:pPr algn="ctr" defTabSz="844550">
                  <a:lnSpc>
                    <a:spcPct val="90000"/>
                  </a:lnSpc>
                  <a:spcBef>
                    <a:spcPct val="0"/>
                  </a:spcBef>
                  <a:spcAft>
                    <a:spcPct val="35000"/>
                  </a:spcAft>
                </a:pPr>
                <a:r>
                  <a:rPr lang="en-IN" sz="1900" dirty="0"/>
                  <a:t>Many URIs / Resources</a:t>
                </a:r>
              </a:p>
              <a:p>
                <a:pPr algn="ctr" defTabSz="844550">
                  <a:lnSpc>
                    <a:spcPct val="90000"/>
                  </a:lnSpc>
                  <a:spcBef>
                    <a:spcPct val="0"/>
                  </a:spcBef>
                  <a:spcAft>
                    <a:spcPct val="35000"/>
                  </a:spcAft>
                </a:pPr>
                <a:r>
                  <a:rPr lang="en-IN" sz="1900" dirty="0"/>
                  <a:t>One HTTP method</a:t>
                </a:r>
              </a:p>
            </p:txBody>
          </p:sp>
        </p:grpSp>
      </p:grpSp>
      <p:pic>
        <p:nvPicPr>
          <p:cNvPr id="78850" name="Picture 2"/>
          <p:cNvPicPr>
            <a:picLocks noChangeAspect="1" noChangeArrowheads="1"/>
          </p:cNvPicPr>
          <p:nvPr/>
        </p:nvPicPr>
        <p:blipFill>
          <a:blip r:embed="rId3">
            <a:duotone>
              <a:schemeClr val="accent6">
                <a:shade val="45000"/>
                <a:satMod val="135000"/>
              </a:schemeClr>
              <a:prstClr val="white"/>
            </a:duotone>
          </a:blip>
          <a:srcRect/>
          <a:stretch>
            <a:fillRect/>
          </a:stretch>
        </p:blipFill>
        <p:spPr bwMode="auto">
          <a:xfrm>
            <a:off x="4504356" y="1366891"/>
            <a:ext cx="6534150" cy="3562350"/>
          </a:xfrm>
          <a:prstGeom prst="rect">
            <a:avLst/>
          </a:prstGeom>
          <a:ln>
            <a:noFill/>
          </a:ln>
          <a:effectLst>
            <a:softEdge rad="112500"/>
          </a:effectLst>
        </p:spPr>
      </p:pic>
    </p:spTree>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Diagram group"/>
          <p:cNvGrpSpPr/>
          <p:nvPr/>
        </p:nvGrpSpPr>
        <p:grpSpPr>
          <a:xfrm>
            <a:off x="664837" y="2859179"/>
            <a:ext cx="2874777" cy="2000254"/>
            <a:chOff x="6208831" y="1500190"/>
            <a:chExt cx="2874777" cy="2000254"/>
          </a:xfrm>
        </p:grpSpPr>
        <p:grpSp>
          <p:nvGrpSpPr>
            <p:cNvPr id="5" name="Group 4"/>
            <p:cNvGrpSpPr/>
            <p:nvPr/>
          </p:nvGrpSpPr>
          <p:grpSpPr>
            <a:xfrm>
              <a:off x="6208831" y="1500190"/>
              <a:ext cx="2874777" cy="2000254"/>
              <a:chOff x="6208831" y="1500190"/>
              <a:chExt cx="2874777" cy="2000254"/>
            </a:xfrm>
          </p:grpSpPr>
          <p:sp>
            <p:nvSpPr>
              <p:cNvPr id="6" name="Rounded Rectangle 5"/>
              <p:cNvSpPr/>
              <p:nvPr/>
            </p:nvSpPr>
            <p:spPr>
              <a:xfrm>
                <a:off x="6208831" y="1500190"/>
                <a:ext cx="2874777" cy="2000254"/>
              </a:xfrm>
              <a:prstGeom prst="roundRect">
                <a:avLst/>
              </a:prstGeom>
            </p:spPr>
            <p:style>
              <a:lnRef idx="0">
                <a:schemeClr val="lt1">
                  <a:hueOff val="0"/>
                  <a:satOff val="0"/>
                  <a:lumOff val="0"/>
                  <a:alphaOff val="0"/>
                </a:schemeClr>
              </a:lnRef>
              <a:fillRef idx="1">
                <a:schemeClr val="accent2">
                  <a:hueOff val="4147282"/>
                  <a:satOff val="0"/>
                  <a:lumOff val="-12288"/>
                  <a:alphaOff val="0"/>
                </a:schemeClr>
              </a:fillRef>
              <a:effectRef idx="0">
                <a:schemeClr val="accent2">
                  <a:hueOff val="4147282"/>
                  <a:satOff val="0"/>
                  <a:lumOff val="-12288"/>
                  <a:alphaOff val="0"/>
                </a:schemeClr>
              </a:effectRef>
              <a:fontRef idx="minor">
                <a:schemeClr val="lt1"/>
              </a:fontRef>
            </p:style>
          </p:sp>
          <p:sp>
            <p:nvSpPr>
              <p:cNvPr id="7" name="Rounded Rectangle 4"/>
              <p:cNvSpPr/>
              <p:nvPr/>
            </p:nvSpPr>
            <p:spPr>
              <a:xfrm>
                <a:off x="6306475" y="1597834"/>
                <a:ext cx="2679489" cy="180496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algn="ctr" defTabSz="844550">
                  <a:lnSpc>
                    <a:spcPct val="90000"/>
                  </a:lnSpc>
                  <a:spcBef>
                    <a:spcPct val="0"/>
                  </a:spcBef>
                  <a:spcAft>
                    <a:spcPct val="35000"/>
                  </a:spcAft>
                </a:pPr>
                <a:r>
                  <a:rPr lang="en-IN" sz="1900" dirty="0"/>
                  <a:t>Level 2 – Add HTTP</a:t>
                </a:r>
              </a:p>
              <a:p>
                <a:pPr algn="ctr" defTabSz="844550">
                  <a:lnSpc>
                    <a:spcPct val="90000"/>
                  </a:lnSpc>
                  <a:spcBef>
                    <a:spcPct val="0"/>
                  </a:spcBef>
                  <a:spcAft>
                    <a:spcPct val="35000"/>
                  </a:spcAft>
                </a:pPr>
                <a:r>
                  <a:rPr lang="en-IN" sz="1900" dirty="0"/>
                  <a:t>Many URIs / Resources</a:t>
                </a:r>
              </a:p>
              <a:p>
                <a:pPr algn="ctr" defTabSz="844550">
                  <a:lnSpc>
                    <a:spcPct val="90000"/>
                  </a:lnSpc>
                  <a:spcBef>
                    <a:spcPct val="0"/>
                  </a:spcBef>
                  <a:spcAft>
                    <a:spcPct val="35000"/>
                  </a:spcAft>
                </a:pPr>
                <a:r>
                  <a:rPr lang="en-IN" sz="1900" dirty="0"/>
                  <a:t>Use of HTTP verbs</a:t>
                </a:r>
              </a:p>
            </p:txBody>
          </p:sp>
        </p:grpSp>
      </p:grpSp>
      <p:pic>
        <p:nvPicPr>
          <p:cNvPr id="79874" name="Picture 2"/>
          <p:cNvPicPr>
            <a:picLocks noChangeAspect="1" noChangeArrowheads="1"/>
          </p:cNvPicPr>
          <p:nvPr/>
        </p:nvPicPr>
        <p:blipFill>
          <a:blip r:embed="rId3">
            <a:duotone>
              <a:schemeClr val="accent6">
                <a:shade val="45000"/>
                <a:satMod val="135000"/>
              </a:schemeClr>
              <a:prstClr val="white"/>
            </a:duotone>
          </a:blip>
          <a:srcRect/>
          <a:stretch>
            <a:fillRect/>
          </a:stretch>
        </p:blipFill>
        <p:spPr bwMode="auto">
          <a:xfrm>
            <a:off x="4313145" y="2562225"/>
            <a:ext cx="6362700" cy="3562350"/>
          </a:xfrm>
          <a:prstGeom prst="rect">
            <a:avLst/>
          </a:prstGeom>
          <a:ln w="9525">
            <a:solidFill>
              <a:schemeClr val="tx1"/>
            </a:solidFill>
          </a:ln>
          <a:effectLst>
            <a:softEdge rad="112500"/>
          </a:effectLst>
        </p:spPr>
      </p:pic>
    </p:spTree>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Diagram group"/>
          <p:cNvGrpSpPr/>
          <p:nvPr/>
        </p:nvGrpSpPr>
        <p:grpSpPr>
          <a:xfrm>
            <a:off x="322119" y="1030743"/>
            <a:ext cx="2874777" cy="2000254"/>
            <a:chOff x="9312447" y="1500190"/>
            <a:chExt cx="2874777" cy="2000254"/>
          </a:xfrm>
        </p:grpSpPr>
        <p:grpSp>
          <p:nvGrpSpPr>
            <p:cNvPr id="5" name="Group 4"/>
            <p:cNvGrpSpPr/>
            <p:nvPr/>
          </p:nvGrpSpPr>
          <p:grpSpPr>
            <a:xfrm>
              <a:off x="9312447" y="1500190"/>
              <a:ext cx="2874777" cy="2000254"/>
              <a:chOff x="9312447" y="1500190"/>
              <a:chExt cx="2874777" cy="2000254"/>
            </a:xfrm>
          </p:grpSpPr>
          <p:sp>
            <p:nvSpPr>
              <p:cNvPr id="6" name="Rounded Rectangle 5"/>
              <p:cNvSpPr/>
              <p:nvPr/>
            </p:nvSpPr>
            <p:spPr>
              <a:xfrm>
                <a:off x="9312447" y="1500190"/>
                <a:ext cx="2874777" cy="2000254"/>
              </a:xfrm>
              <a:prstGeom prst="roundRect">
                <a:avLst/>
              </a:prstGeom>
            </p:spPr>
            <p:style>
              <a:lnRef idx="0">
                <a:schemeClr val="lt1">
                  <a:hueOff val="0"/>
                  <a:satOff val="0"/>
                  <a:lumOff val="0"/>
                  <a:alphaOff val="0"/>
                </a:schemeClr>
              </a:lnRef>
              <a:fillRef idx="1">
                <a:schemeClr val="accent2">
                  <a:hueOff val="6220922"/>
                  <a:satOff val="0"/>
                  <a:lumOff val="-18432"/>
                  <a:alphaOff val="0"/>
                </a:schemeClr>
              </a:fillRef>
              <a:effectRef idx="0">
                <a:schemeClr val="accent2">
                  <a:hueOff val="6220922"/>
                  <a:satOff val="0"/>
                  <a:lumOff val="-18432"/>
                  <a:alphaOff val="0"/>
                </a:schemeClr>
              </a:effectRef>
              <a:fontRef idx="minor">
                <a:schemeClr val="lt1"/>
              </a:fontRef>
            </p:style>
          </p:sp>
          <p:sp>
            <p:nvSpPr>
              <p:cNvPr id="7" name="Rounded Rectangle 4"/>
              <p:cNvSpPr/>
              <p:nvPr/>
            </p:nvSpPr>
            <p:spPr>
              <a:xfrm>
                <a:off x="9410091" y="1597834"/>
                <a:ext cx="2679489" cy="180496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algn="ctr" defTabSz="844550">
                  <a:lnSpc>
                    <a:spcPct val="90000"/>
                  </a:lnSpc>
                  <a:spcBef>
                    <a:spcPct val="0"/>
                  </a:spcBef>
                  <a:spcAft>
                    <a:spcPct val="35000"/>
                  </a:spcAft>
                </a:pPr>
                <a:r>
                  <a:rPr lang="en-IN" sz="1900" dirty="0"/>
                  <a:t>Level 3 – Add HATEOAS</a:t>
                </a:r>
              </a:p>
              <a:p>
                <a:pPr algn="ctr" defTabSz="844550">
                  <a:lnSpc>
                    <a:spcPct val="90000"/>
                  </a:lnSpc>
                  <a:spcBef>
                    <a:spcPct val="0"/>
                  </a:spcBef>
                  <a:spcAft>
                    <a:spcPct val="35000"/>
                  </a:spcAft>
                </a:pPr>
                <a:r>
                  <a:rPr lang="en-IN" sz="1900" dirty="0"/>
                  <a:t>Many URIs / Resources</a:t>
                </a:r>
              </a:p>
              <a:p>
                <a:pPr algn="ctr" defTabSz="844550">
                  <a:lnSpc>
                    <a:spcPct val="90000"/>
                  </a:lnSpc>
                  <a:spcBef>
                    <a:spcPct val="0"/>
                  </a:spcBef>
                  <a:spcAft>
                    <a:spcPct val="35000"/>
                  </a:spcAft>
                </a:pPr>
                <a:r>
                  <a:rPr lang="en-IN" sz="1900" dirty="0"/>
                  <a:t>Use of HTTP verbs</a:t>
                </a:r>
              </a:p>
              <a:p>
                <a:pPr algn="ctr" defTabSz="844550">
                  <a:lnSpc>
                    <a:spcPct val="90000"/>
                  </a:lnSpc>
                  <a:spcBef>
                    <a:spcPct val="0"/>
                  </a:spcBef>
                  <a:spcAft>
                    <a:spcPct val="35000"/>
                  </a:spcAft>
                </a:pPr>
                <a:r>
                  <a:rPr lang="en-IN" sz="1900" dirty="0"/>
                  <a:t>Hypermedia</a:t>
                </a:r>
              </a:p>
            </p:txBody>
          </p:sp>
        </p:grpSp>
      </p:grpSp>
      <p:pic>
        <p:nvPicPr>
          <p:cNvPr id="80898" name="Picture 2"/>
          <p:cNvPicPr>
            <a:picLocks noChangeAspect="1" noChangeArrowheads="1"/>
          </p:cNvPicPr>
          <p:nvPr/>
        </p:nvPicPr>
        <p:blipFill>
          <a:blip r:embed="rId3">
            <a:duotone>
              <a:schemeClr val="accent6">
                <a:shade val="45000"/>
                <a:satMod val="135000"/>
              </a:schemeClr>
              <a:prstClr val="white"/>
            </a:duotone>
          </a:blip>
          <a:srcRect/>
          <a:stretch>
            <a:fillRect/>
          </a:stretch>
        </p:blipFill>
        <p:spPr bwMode="auto">
          <a:xfrm>
            <a:off x="5344107" y="399712"/>
            <a:ext cx="6391275" cy="3524250"/>
          </a:xfrm>
          <a:prstGeom prst="rect">
            <a:avLst/>
          </a:prstGeom>
          <a:ln w="9525">
            <a:solidFill>
              <a:schemeClr val="tx1"/>
            </a:solidFill>
          </a:ln>
          <a:effectLst>
            <a:softEdge rad="112500"/>
          </a:effectLst>
        </p:spPr>
      </p:pic>
      <p:pic>
        <p:nvPicPr>
          <p:cNvPr id="80899" name="Picture 3"/>
          <p:cNvPicPr>
            <a:picLocks noChangeAspect="1" noChangeArrowheads="1"/>
          </p:cNvPicPr>
          <p:nvPr/>
        </p:nvPicPr>
        <p:blipFill>
          <a:blip r:embed="rId4"/>
          <a:srcRect l="10329" t="13258" r="45907" b="58144"/>
          <a:stretch>
            <a:fillRect/>
          </a:stretch>
        </p:blipFill>
        <p:spPr bwMode="auto">
          <a:xfrm>
            <a:off x="965415" y="4209909"/>
            <a:ext cx="5694218" cy="2092037"/>
          </a:xfrm>
          <a:prstGeom prst="rect">
            <a:avLst/>
          </a:prstGeom>
          <a:ln w="9525">
            <a:solidFill>
              <a:schemeClr val="tx1"/>
            </a:solidFill>
          </a:ln>
          <a:effectLst>
            <a:softEdge rad="112500"/>
          </a:effectLst>
        </p:spPr>
      </p:pic>
    </p:spTree>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5751" y="3076577"/>
            <a:ext cx="10360501" cy="1470025"/>
          </a:xfrm>
        </p:spPr>
        <p:txBody>
          <a:bodyPr>
            <a:normAutofit fontScale="90000"/>
          </a:bodyPr>
          <a:lstStyle/>
          <a:p>
            <a:r>
              <a:rPr lang="sv-SE" sz="6500" dirty="0"/>
              <a:t>HATEOAS</a:t>
            </a:r>
            <a:br>
              <a:rPr lang="sv-SE" dirty="0"/>
            </a:br>
            <a:r>
              <a:rPr lang="sv-SE" dirty="0"/>
              <a:t>Hypermedia as the </a:t>
            </a:r>
            <a:r>
              <a:rPr lang="sv-SE" dirty="0" err="1"/>
              <a:t>engine</a:t>
            </a:r>
            <a:r>
              <a:rPr lang="sv-SE" dirty="0"/>
              <a:t> </a:t>
            </a:r>
            <a:r>
              <a:rPr lang="sv-SE" dirty="0" err="1"/>
              <a:t>of</a:t>
            </a:r>
            <a:r>
              <a:rPr lang="sv-SE" dirty="0"/>
              <a:t> </a:t>
            </a:r>
            <a:r>
              <a:rPr lang="sv-SE" dirty="0" err="1"/>
              <a:t>application</a:t>
            </a:r>
            <a:r>
              <a:rPr lang="sv-SE" dirty="0"/>
              <a:t> </a:t>
            </a:r>
            <a:r>
              <a:rPr lang="sv-SE" dirty="0" err="1"/>
              <a:t>state</a:t>
            </a:r>
            <a:endParaRPr lang="en-US" dirty="0"/>
          </a:p>
        </p:txBody>
      </p:sp>
    </p:spTree>
    <p:extLst>
      <p:ext uri="{BB962C8B-B14F-4D97-AF65-F5344CB8AC3E}">
        <p14:creationId xmlns:p14="http://schemas.microsoft.com/office/powerpoint/2010/main" val="26371395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2"/>
          <p:cNvPicPr>
            <a:picLocks noChangeAspect="1" noChangeArrowheads="1"/>
          </p:cNvPicPr>
          <p:nvPr/>
        </p:nvPicPr>
        <p:blipFill>
          <a:blip r:embed="rId3">
            <a:duotone>
              <a:schemeClr val="accent2">
                <a:shade val="45000"/>
                <a:satMod val="135000"/>
              </a:schemeClr>
              <a:prstClr val="white"/>
            </a:duotone>
          </a:blip>
          <a:srcRect/>
          <a:stretch>
            <a:fillRect/>
          </a:stretch>
        </p:blipFill>
        <p:spPr bwMode="auto">
          <a:xfrm>
            <a:off x="2015738" y="190227"/>
            <a:ext cx="8043006" cy="6482422"/>
          </a:xfrm>
          <a:prstGeom prst="rect">
            <a:avLst/>
          </a:prstGeom>
          <a:ln>
            <a:noFill/>
          </a:ln>
          <a:effectLst>
            <a:softEdge rad="112500"/>
          </a:effectLst>
        </p:spPr>
      </p:pic>
    </p:spTree>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444F3B7-B3DF-DC68-6CEE-15536B5F616D}"/>
              </a:ext>
            </a:extLst>
          </p:cNvPr>
          <p:cNvSpPr>
            <a:spLocks noGrp="1"/>
          </p:cNvSpPr>
          <p:nvPr>
            <p:ph type="title"/>
          </p:nvPr>
        </p:nvSpPr>
        <p:spPr/>
        <p:txBody>
          <a:bodyPr/>
          <a:lstStyle/>
          <a:p>
            <a:r>
              <a:rPr lang="en-US" dirty="0"/>
              <a:t>Web Service</a:t>
            </a:r>
            <a:endParaRPr lang="en-IN" dirty="0"/>
          </a:p>
        </p:txBody>
      </p:sp>
      <p:sp>
        <p:nvSpPr>
          <p:cNvPr id="10" name="Text Placeholder 9">
            <a:extLst>
              <a:ext uri="{FF2B5EF4-FFF2-40B4-BE49-F238E27FC236}">
                <a16:creationId xmlns:a16="http://schemas.microsoft.com/office/drawing/2014/main" id="{BFD1A4E1-404A-A4D2-3582-02098BE71573}"/>
              </a:ext>
            </a:extLst>
          </p:cNvPr>
          <p:cNvSpPr>
            <a:spLocks noGrp="1"/>
          </p:cNvSpPr>
          <p:nvPr>
            <p:ph type="body" idx="1"/>
          </p:nvPr>
        </p:nvSpPr>
        <p:spPr/>
        <p:txBody>
          <a:bodyPr/>
          <a:lstStyle/>
          <a:p>
            <a:r>
              <a:rPr lang="en-US" dirty="0"/>
              <a:t>SOAP Based</a:t>
            </a:r>
            <a:endParaRPr lang="en-IN" dirty="0"/>
          </a:p>
        </p:txBody>
      </p:sp>
      <p:sp>
        <p:nvSpPr>
          <p:cNvPr id="11" name="Content Placeholder 10">
            <a:extLst>
              <a:ext uri="{FF2B5EF4-FFF2-40B4-BE49-F238E27FC236}">
                <a16:creationId xmlns:a16="http://schemas.microsoft.com/office/drawing/2014/main" id="{988403A9-C453-A8D7-E381-0A8A7BED1A76}"/>
              </a:ext>
            </a:extLst>
          </p:cNvPr>
          <p:cNvSpPr>
            <a:spLocks noGrp="1"/>
          </p:cNvSpPr>
          <p:nvPr>
            <p:ph sz="half" idx="2"/>
          </p:nvPr>
        </p:nvSpPr>
        <p:spPr/>
        <p:txBody>
          <a:bodyPr>
            <a:normAutofit/>
          </a:bodyPr>
          <a:lstStyle/>
          <a:p>
            <a:r>
              <a:rPr lang="en-US" dirty="0"/>
              <a:t>Any Transport protocol that supports Text Format</a:t>
            </a:r>
          </a:p>
          <a:p>
            <a:r>
              <a:rPr lang="en-US" dirty="0"/>
              <a:t>IDKUUDKM</a:t>
            </a:r>
          </a:p>
          <a:p>
            <a:r>
              <a:rPr lang="en-US" dirty="0"/>
              <a:t>Data format any </a:t>
            </a:r>
          </a:p>
          <a:p>
            <a:r>
              <a:rPr lang="en-US" dirty="0"/>
              <a:t>Industry Standard Features </a:t>
            </a:r>
          </a:p>
          <a:p>
            <a:pPr lvl="1"/>
            <a:r>
              <a:rPr lang="en-US" dirty="0"/>
              <a:t>Security, Transaction, Metadata, Routing, Disco….</a:t>
            </a:r>
          </a:p>
          <a:p>
            <a:r>
              <a:rPr lang="en-US" dirty="0"/>
              <a:t>Truly Service infrastructure</a:t>
            </a:r>
            <a:endParaRPr lang="en-IN" dirty="0"/>
          </a:p>
        </p:txBody>
      </p:sp>
      <p:sp>
        <p:nvSpPr>
          <p:cNvPr id="12" name="Text Placeholder 11">
            <a:extLst>
              <a:ext uri="{FF2B5EF4-FFF2-40B4-BE49-F238E27FC236}">
                <a16:creationId xmlns:a16="http://schemas.microsoft.com/office/drawing/2014/main" id="{844669F8-D4B2-6C7F-AEFD-62F63FF46D74}"/>
              </a:ext>
            </a:extLst>
          </p:cNvPr>
          <p:cNvSpPr>
            <a:spLocks noGrp="1"/>
          </p:cNvSpPr>
          <p:nvPr>
            <p:ph type="body" sz="quarter" idx="3"/>
          </p:nvPr>
        </p:nvSpPr>
        <p:spPr/>
        <p:txBody>
          <a:bodyPr/>
          <a:lstStyle/>
          <a:p>
            <a:r>
              <a:rPr lang="en-US" dirty="0"/>
              <a:t>REST Based</a:t>
            </a:r>
            <a:endParaRPr lang="en-IN" dirty="0"/>
          </a:p>
        </p:txBody>
      </p:sp>
      <p:sp>
        <p:nvSpPr>
          <p:cNvPr id="13" name="Content Placeholder 12">
            <a:extLst>
              <a:ext uri="{FF2B5EF4-FFF2-40B4-BE49-F238E27FC236}">
                <a16:creationId xmlns:a16="http://schemas.microsoft.com/office/drawing/2014/main" id="{E462F6C9-0A98-DBE2-C037-5A4C9E6236B0}"/>
              </a:ext>
            </a:extLst>
          </p:cNvPr>
          <p:cNvSpPr>
            <a:spLocks noGrp="1"/>
          </p:cNvSpPr>
          <p:nvPr>
            <p:ph sz="quarter" idx="4"/>
          </p:nvPr>
        </p:nvSpPr>
        <p:spPr/>
        <p:txBody>
          <a:bodyPr>
            <a:normAutofit/>
          </a:bodyPr>
          <a:lstStyle/>
          <a:p>
            <a:r>
              <a:rPr lang="en-US" dirty="0"/>
              <a:t>Only HTTP</a:t>
            </a:r>
          </a:p>
          <a:p>
            <a:r>
              <a:rPr lang="en-US" dirty="0"/>
              <a:t>Usually it is IKUUKM</a:t>
            </a:r>
          </a:p>
          <a:p>
            <a:r>
              <a:rPr lang="en-US" dirty="0"/>
              <a:t>Usually XML &amp; JSON</a:t>
            </a:r>
          </a:p>
          <a:p>
            <a:r>
              <a:rPr lang="en-US" dirty="0"/>
              <a:t>API Vendor Specific</a:t>
            </a:r>
          </a:p>
          <a:p>
            <a:r>
              <a:rPr lang="en-IN" dirty="0"/>
              <a:t>Mostly used for SPA and Mobile </a:t>
            </a:r>
          </a:p>
        </p:txBody>
      </p:sp>
    </p:spTree>
    <p:extLst>
      <p:ext uri="{BB962C8B-B14F-4D97-AF65-F5344CB8AC3E}">
        <p14:creationId xmlns:p14="http://schemas.microsoft.com/office/powerpoint/2010/main" val="2114371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F91E7-0887-538A-D6A4-F5481FC71F3B}"/>
              </a:ext>
            </a:extLst>
          </p:cNvPr>
          <p:cNvSpPr>
            <a:spLocks noGrp="1"/>
          </p:cNvSpPr>
          <p:nvPr>
            <p:ph type="title"/>
          </p:nvPr>
        </p:nvSpPr>
        <p:spPr/>
        <p:txBody>
          <a:bodyPr/>
          <a:lstStyle/>
          <a:p>
            <a:r>
              <a:rPr lang="en-US" dirty="0"/>
              <a:t>Out-Process Component</a:t>
            </a:r>
            <a:endParaRPr lang="en-IN" dirty="0"/>
          </a:p>
        </p:txBody>
      </p:sp>
      <p:sp>
        <p:nvSpPr>
          <p:cNvPr id="4" name="Rectangle 3">
            <a:extLst>
              <a:ext uri="{FF2B5EF4-FFF2-40B4-BE49-F238E27FC236}">
                <a16:creationId xmlns:a16="http://schemas.microsoft.com/office/drawing/2014/main" id="{6992AA95-5545-83DB-E59C-57E14192CBA0}"/>
              </a:ext>
            </a:extLst>
          </p:cNvPr>
          <p:cNvSpPr/>
          <p:nvPr/>
        </p:nvSpPr>
        <p:spPr>
          <a:xfrm>
            <a:off x="532660" y="1964184"/>
            <a:ext cx="2583402" cy="348670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dirty="0"/>
              <a:t>NTier(Invapp.exe +</a:t>
            </a:r>
          </a:p>
          <a:p>
            <a:pPr algn="ctr"/>
            <a:r>
              <a:rPr lang="en-US" dirty="0"/>
              <a:t>InvoiceComponent.exe </a:t>
            </a:r>
            <a:r>
              <a:rPr lang="en-US" dirty="0" err="1"/>
              <a:t>product.dbf</a:t>
            </a:r>
            <a:r>
              <a:rPr lang="en-US" dirty="0"/>
              <a:t>)</a:t>
            </a:r>
            <a:endParaRPr lang="en-IN" dirty="0"/>
          </a:p>
        </p:txBody>
      </p:sp>
      <p:sp>
        <p:nvSpPr>
          <p:cNvPr id="5" name="Rectangle 4">
            <a:extLst>
              <a:ext uri="{FF2B5EF4-FFF2-40B4-BE49-F238E27FC236}">
                <a16:creationId xmlns:a16="http://schemas.microsoft.com/office/drawing/2014/main" id="{1CECA2EF-B32D-D99B-BB3A-2E75E2184865}"/>
              </a:ext>
            </a:extLst>
          </p:cNvPr>
          <p:cNvSpPr/>
          <p:nvPr/>
        </p:nvSpPr>
        <p:spPr>
          <a:xfrm>
            <a:off x="701337" y="3094219"/>
            <a:ext cx="2263805" cy="506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t>
            </a:r>
            <a:endParaRPr lang="en-IN" dirty="0"/>
          </a:p>
        </p:txBody>
      </p:sp>
      <p:sp>
        <p:nvSpPr>
          <p:cNvPr id="6" name="Rectangle 5">
            <a:extLst>
              <a:ext uri="{FF2B5EF4-FFF2-40B4-BE49-F238E27FC236}">
                <a16:creationId xmlns:a16="http://schemas.microsoft.com/office/drawing/2014/main" id="{FB297E2B-BEAB-F923-917F-F1337C429F48}"/>
              </a:ext>
            </a:extLst>
          </p:cNvPr>
          <p:cNvSpPr/>
          <p:nvPr/>
        </p:nvSpPr>
        <p:spPr>
          <a:xfrm>
            <a:off x="701338" y="4435380"/>
            <a:ext cx="2263805" cy="550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DL(DBMS=&gt;RDBMS)</a:t>
            </a:r>
            <a:endParaRPr lang="en-IN" dirty="0"/>
          </a:p>
        </p:txBody>
      </p:sp>
      <p:sp>
        <p:nvSpPr>
          <p:cNvPr id="7" name="Rectangle 6">
            <a:extLst>
              <a:ext uri="{FF2B5EF4-FFF2-40B4-BE49-F238E27FC236}">
                <a16:creationId xmlns:a16="http://schemas.microsoft.com/office/drawing/2014/main" id="{4CD1EE88-E7B6-C648-56E9-53D0CCDE90A4}"/>
              </a:ext>
            </a:extLst>
          </p:cNvPr>
          <p:cNvSpPr/>
          <p:nvPr/>
        </p:nvSpPr>
        <p:spPr>
          <a:xfrm>
            <a:off x="701338" y="3736994"/>
            <a:ext cx="2263804" cy="5060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BL(invoiceLib.EXE)</a:t>
            </a:r>
            <a:endParaRPr lang="en-IN" dirty="0"/>
          </a:p>
        </p:txBody>
      </p:sp>
      <p:sp>
        <p:nvSpPr>
          <p:cNvPr id="8" name="Arrow: Right 7">
            <a:extLst>
              <a:ext uri="{FF2B5EF4-FFF2-40B4-BE49-F238E27FC236}">
                <a16:creationId xmlns:a16="http://schemas.microsoft.com/office/drawing/2014/main" id="{77B67247-0B10-096C-849C-D6BAA867ACCA}"/>
              </a:ext>
            </a:extLst>
          </p:cNvPr>
          <p:cNvSpPr/>
          <p:nvPr/>
        </p:nvSpPr>
        <p:spPr>
          <a:xfrm>
            <a:off x="3400148" y="2873894"/>
            <a:ext cx="1740023" cy="8433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Execution</a:t>
            </a:r>
            <a:endParaRPr lang="en-IN" dirty="0"/>
          </a:p>
        </p:txBody>
      </p:sp>
      <p:sp>
        <p:nvSpPr>
          <p:cNvPr id="9" name="Oval 8">
            <a:extLst>
              <a:ext uri="{FF2B5EF4-FFF2-40B4-BE49-F238E27FC236}">
                <a16:creationId xmlns:a16="http://schemas.microsoft.com/office/drawing/2014/main" id="{23C1E9CE-AB6E-47B7-EE97-7D8838499C6C}"/>
              </a:ext>
            </a:extLst>
          </p:cNvPr>
          <p:cNvSpPr/>
          <p:nvPr/>
        </p:nvSpPr>
        <p:spPr>
          <a:xfrm>
            <a:off x="5548543" y="1910666"/>
            <a:ext cx="2396972" cy="18909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a:t>InvoiceApp.Exe</a:t>
            </a:r>
            <a:endParaRPr lang="en-IN" dirty="0"/>
          </a:p>
        </p:txBody>
      </p:sp>
      <p:sp>
        <p:nvSpPr>
          <p:cNvPr id="10" name="Oval 9">
            <a:extLst>
              <a:ext uri="{FF2B5EF4-FFF2-40B4-BE49-F238E27FC236}">
                <a16:creationId xmlns:a16="http://schemas.microsoft.com/office/drawing/2014/main" id="{AA65AD9F-DA5A-5BC0-DA94-776D1C028065}"/>
              </a:ext>
            </a:extLst>
          </p:cNvPr>
          <p:cNvSpPr/>
          <p:nvPr/>
        </p:nvSpPr>
        <p:spPr>
          <a:xfrm>
            <a:off x="5331041" y="4358938"/>
            <a:ext cx="2703250" cy="178441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DCOM(</a:t>
            </a:r>
            <a:r>
              <a:rPr lang="en-US" dirty="0" err="1"/>
              <a:t>outprocess</a:t>
            </a:r>
            <a:r>
              <a:rPr lang="en-US" dirty="0"/>
              <a:t> Component).</a:t>
            </a:r>
            <a:r>
              <a:rPr lang="en-US" dirty="0" err="1"/>
              <a:t>GenerateInvoice</a:t>
            </a:r>
            <a:r>
              <a:rPr lang="en-US" dirty="0"/>
              <a:t>()</a:t>
            </a:r>
            <a:endParaRPr lang="en-IN" dirty="0"/>
          </a:p>
        </p:txBody>
      </p:sp>
      <p:cxnSp>
        <p:nvCxnSpPr>
          <p:cNvPr id="12" name="Straight Arrow Connector 11">
            <a:extLst>
              <a:ext uri="{FF2B5EF4-FFF2-40B4-BE49-F238E27FC236}">
                <a16:creationId xmlns:a16="http://schemas.microsoft.com/office/drawing/2014/main" id="{43EF9C2A-0EA7-7E36-CDD9-792888F1F64E}"/>
              </a:ext>
            </a:extLst>
          </p:cNvPr>
          <p:cNvCxnSpPr/>
          <p:nvPr/>
        </p:nvCxnSpPr>
        <p:spPr>
          <a:xfrm>
            <a:off x="6604986" y="2965142"/>
            <a:ext cx="514905" cy="2254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519A9D1-07C3-F4E5-1C38-2E133A874839}"/>
              </a:ext>
            </a:extLst>
          </p:cNvPr>
          <p:cNvSpPr txBox="1"/>
          <p:nvPr/>
        </p:nvSpPr>
        <p:spPr>
          <a:xfrm>
            <a:off x="8309499" y="2574524"/>
            <a:ext cx="1064202" cy="369332"/>
          </a:xfrm>
          <a:prstGeom prst="rect">
            <a:avLst/>
          </a:prstGeom>
          <a:noFill/>
        </p:spPr>
        <p:txBody>
          <a:bodyPr wrap="none" rtlCol="0">
            <a:spAutoFit/>
          </a:bodyPr>
          <a:lstStyle/>
          <a:p>
            <a:r>
              <a:rPr lang="en-US" dirty="0"/>
              <a:t>Process 1</a:t>
            </a:r>
            <a:endParaRPr lang="en-IN" dirty="0"/>
          </a:p>
        </p:txBody>
      </p:sp>
      <p:sp>
        <p:nvSpPr>
          <p:cNvPr id="11" name="TextBox 10">
            <a:extLst>
              <a:ext uri="{FF2B5EF4-FFF2-40B4-BE49-F238E27FC236}">
                <a16:creationId xmlns:a16="http://schemas.microsoft.com/office/drawing/2014/main" id="{7C5BF4DC-A72E-E26E-A80B-BFBA718D6D2D}"/>
              </a:ext>
            </a:extLst>
          </p:cNvPr>
          <p:cNvSpPr txBox="1"/>
          <p:nvPr/>
        </p:nvSpPr>
        <p:spPr>
          <a:xfrm>
            <a:off x="8678481" y="4843625"/>
            <a:ext cx="1064202" cy="646331"/>
          </a:xfrm>
          <a:prstGeom prst="rect">
            <a:avLst/>
          </a:prstGeom>
          <a:noFill/>
        </p:spPr>
        <p:txBody>
          <a:bodyPr wrap="none" rtlCol="0">
            <a:spAutoFit/>
          </a:bodyPr>
          <a:lstStyle/>
          <a:p>
            <a:r>
              <a:rPr lang="en-US" dirty="0"/>
              <a:t>Process 2</a:t>
            </a:r>
          </a:p>
          <a:p>
            <a:endParaRPr lang="en-IN" dirty="0"/>
          </a:p>
        </p:txBody>
      </p:sp>
    </p:spTree>
    <p:extLst>
      <p:ext uri="{BB962C8B-B14F-4D97-AF65-F5344CB8AC3E}">
        <p14:creationId xmlns:p14="http://schemas.microsoft.com/office/powerpoint/2010/main" val="3311377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94EDE2-56FE-6AD3-AC60-4B03B872F66A}"/>
              </a:ext>
            </a:extLst>
          </p:cNvPr>
          <p:cNvSpPr/>
          <p:nvPr/>
        </p:nvSpPr>
        <p:spPr>
          <a:xfrm>
            <a:off x="5007006" y="2050741"/>
            <a:ext cx="5592932" cy="29296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dirty="0"/>
              <a:t>N-Tier(app.exe + </a:t>
            </a:r>
            <a:r>
              <a:rPr lang="en-US" dirty="0" err="1"/>
              <a:t>product.dbf</a:t>
            </a:r>
            <a:r>
              <a:rPr lang="en-US" dirty="0"/>
              <a:t>)</a:t>
            </a:r>
            <a:endParaRPr lang="en-IN" dirty="0"/>
          </a:p>
        </p:txBody>
      </p:sp>
      <p:sp>
        <p:nvSpPr>
          <p:cNvPr id="11" name="Rectangle 10">
            <a:extLst>
              <a:ext uri="{FF2B5EF4-FFF2-40B4-BE49-F238E27FC236}">
                <a16:creationId xmlns:a16="http://schemas.microsoft.com/office/drawing/2014/main" id="{EC646490-9D34-8AB3-9833-AEA59DD90CE8}"/>
              </a:ext>
            </a:extLst>
          </p:cNvPr>
          <p:cNvSpPr/>
          <p:nvPr/>
        </p:nvSpPr>
        <p:spPr>
          <a:xfrm>
            <a:off x="5086905" y="3266983"/>
            <a:ext cx="5122415" cy="79899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CB2504B1-9C37-7EF6-5EC7-DEF06A4C6FF6}"/>
              </a:ext>
            </a:extLst>
          </p:cNvPr>
          <p:cNvSpPr>
            <a:spLocks noGrp="1"/>
          </p:cNvSpPr>
          <p:nvPr>
            <p:ph idx="1"/>
          </p:nvPr>
        </p:nvSpPr>
        <p:spPr>
          <a:xfrm>
            <a:off x="838200" y="568171"/>
            <a:ext cx="10515600" cy="5608792"/>
          </a:xfrm>
        </p:spPr>
        <p:txBody>
          <a:bodyPr/>
          <a:lstStyle/>
          <a:p>
            <a:r>
              <a:rPr lang="en-US" dirty="0"/>
              <a:t>N-Tier is Extension to 3-tier where Middle Tier is Distributed</a:t>
            </a:r>
            <a:endParaRPr lang="en-IN" dirty="0"/>
          </a:p>
        </p:txBody>
      </p:sp>
      <p:sp>
        <p:nvSpPr>
          <p:cNvPr id="5" name="Rectangle 4">
            <a:extLst>
              <a:ext uri="{FF2B5EF4-FFF2-40B4-BE49-F238E27FC236}">
                <a16:creationId xmlns:a16="http://schemas.microsoft.com/office/drawing/2014/main" id="{3AB171E4-20B6-B8F6-DE83-46170D21CA5B}"/>
              </a:ext>
            </a:extLst>
          </p:cNvPr>
          <p:cNvSpPr/>
          <p:nvPr/>
        </p:nvSpPr>
        <p:spPr>
          <a:xfrm>
            <a:off x="5291092" y="2652203"/>
            <a:ext cx="4829451" cy="506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t>
            </a:r>
            <a:endParaRPr lang="en-IN" dirty="0"/>
          </a:p>
        </p:txBody>
      </p:sp>
      <p:sp>
        <p:nvSpPr>
          <p:cNvPr id="6" name="Rectangle 5">
            <a:extLst>
              <a:ext uri="{FF2B5EF4-FFF2-40B4-BE49-F238E27FC236}">
                <a16:creationId xmlns:a16="http://schemas.microsoft.com/office/drawing/2014/main" id="{1C66BF3A-A2DF-E711-FAAA-69B523650B95}"/>
              </a:ext>
            </a:extLst>
          </p:cNvPr>
          <p:cNvSpPr/>
          <p:nvPr/>
        </p:nvSpPr>
        <p:spPr>
          <a:xfrm>
            <a:off x="5291092" y="4196920"/>
            <a:ext cx="4759909" cy="550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DL(DBMS=&gt;RDBMS)</a:t>
            </a:r>
            <a:endParaRPr lang="en-IN" dirty="0"/>
          </a:p>
        </p:txBody>
      </p:sp>
      <p:sp>
        <p:nvSpPr>
          <p:cNvPr id="7" name="Rectangle 6">
            <a:extLst>
              <a:ext uri="{FF2B5EF4-FFF2-40B4-BE49-F238E27FC236}">
                <a16:creationId xmlns:a16="http://schemas.microsoft.com/office/drawing/2014/main" id="{64DE3D8F-32E2-CC50-6EEB-6B63C8F3F14D}"/>
              </a:ext>
            </a:extLst>
          </p:cNvPr>
          <p:cNvSpPr/>
          <p:nvPr/>
        </p:nvSpPr>
        <p:spPr>
          <a:xfrm>
            <a:off x="5291092" y="3382140"/>
            <a:ext cx="1393793" cy="5060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BL(Com Exe)</a:t>
            </a:r>
            <a:endParaRPr lang="en-IN" dirty="0"/>
          </a:p>
        </p:txBody>
      </p:sp>
      <p:sp>
        <p:nvSpPr>
          <p:cNvPr id="8" name="Arrow: Right 7">
            <a:extLst>
              <a:ext uri="{FF2B5EF4-FFF2-40B4-BE49-F238E27FC236}">
                <a16:creationId xmlns:a16="http://schemas.microsoft.com/office/drawing/2014/main" id="{D6B000AC-25DB-F6A5-DDCC-28291293650D}"/>
              </a:ext>
            </a:extLst>
          </p:cNvPr>
          <p:cNvSpPr/>
          <p:nvPr/>
        </p:nvSpPr>
        <p:spPr>
          <a:xfrm>
            <a:off x="2441359" y="2652203"/>
            <a:ext cx="2479829" cy="10542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Distributed Computing</a:t>
            </a:r>
            <a:endParaRPr lang="en-IN" dirty="0"/>
          </a:p>
        </p:txBody>
      </p:sp>
      <p:sp>
        <p:nvSpPr>
          <p:cNvPr id="9" name="Rectangle 8">
            <a:extLst>
              <a:ext uri="{FF2B5EF4-FFF2-40B4-BE49-F238E27FC236}">
                <a16:creationId xmlns:a16="http://schemas.microsoft.com/office/drawing/2014/main" id="{CFB17FD3-6F4C-7480-6B82-1307E6DA5EE3}"/>
              </a:ext>
            </a:extLst>
          </p:cNvPr>
          <p:cNvSpPr/>
          <p:nvPr/>
        </p:nvSpPr>
        <p:spPr>
          <a:xfrm>
            <a:off x="6979329" y="3372567"/>
            <a:ext cx="1393793" cy="5060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BL(Com Exe)</a:t>
            </a:r>
            <a:endParaRPr lang="en-IN" dirty="0"/>
          </a:p>
        </p:txBody>
      </p:sp>
      <p:sp>
        <p:nvSpPr>
          <p:cNvPr id="10" name="Rectangle 9">
            <a:extLst>
              <a:ext uri="{FF2B5EF4-FFF2-40B4-BE49-F238E27FC236}">
                <a16:creationId xmlns:a16="http://schemas.microsoft.com/office/drawing/2014/main" id="{015910E6-1786-B6EC-A56D-27D9C4C4E359}"/>
              </a:ext>
            </a:extLst>
          </p:cNvPr>
          <p:cNvSpPr/>
          <p:nvPr/>
        </p:nvSpPr>
        <p:spPr>
          <a:xfrm>
            <a:off x="8657208" y="3382140"/>
            <a:ext cx="1393793" cy="5060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BL(Com Exe)</a:t>
            </a:r>
            <a:endParaRPr lang="en-IN" dirty="0"/>
          </a:p>
        </p:txBody>
      </p:sp>
    </p:spTree>
    <p:extLst>
      <p:ext uri="{BB962C8B-B14F-4D97-AF65-F5344CB8AC3E}">
        <p14:creationId xmlns:p14="http://schemas.microsoft.com/office/powerpoint/2010/main" val="18414814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1886</TotalTime>
  <Words>3313</Words>
  <Application>Microsoft Office PowerPoint</Application>
  <PresentationFormat>Widescreen</PresentationFormat>
  <Paragraphs>767</Paragraphs>
  <Slides>79</Slides>
  <Notes>12</Notes>
  <HiddenSlides>0</HiddenSlides>
  <MMClips>2</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79</vt:i4>
      </vt:variant>
    </vt:vector>
  </HeadingPairs>
  <TitlesOfParts>
    <vt:vector size="88" baseType="lpstr">
      <vt:lpstr>Agency FB</vt:lpstr>
      <vt:lpstr>Arial</vt:lpstr>
      <vt:lpstr>Arial Narrow</vt:lpstr>
      <vt:lpstr>Calibri</vt:lpstr>
      <vt:lpstr>Calibri Light</vt:lpstr>
      <vt:lpstr>Cascadia Mono</vt:lpstr>
      <vt:lpstr>Segoe UI Light</vt:lpstr>
      <vt:lpstr>Wingdings</vt:lpstr>
      <vt:lpstr>Office Theme</vt:lpstr>
      <vt:lpstr>Agenda</vt:lpstr>
      <vt:lpstr>PowerPoint Presentation</vt:lpstr>
      <vt:lpstr>PowerPoint Presentation</vt:lpstr>
      <vt:lpstr>PowerPoint Presentation</vt:lpstr>
      <vt:lpstr>PowerPoint Presentation</vt:lpstr>
      <vt:lpstr>Layer=&gt; Logical ; Tier=&gt; Physical</vt:lpstr>
      <vt:lpstr>In-Process Component</vt:lpstr>
      <vt:lpstr>Out-Process Component</vt:lpstr>
      <vt:lpstr>PowerPoint Presentation</vt:lpstr>
      <vt:lpstr>PowerPoint Presentation</vt:lpstr>
      <vt:lpstr>PowerPoint Presentation</vt:lpstr>
      <vt:lpstr>Complier</vt:lpstr>
      <vt:lpstr>PowerPoint Presentation</vt:lpstr>
      <vt:lpstr>.Net Framework</vt:lpstr>
      <vt:lpstr>PowerPoint Presentation</vt:lpstr>
      <vt:lpstr>.NET Frameworks and the Common Language Runtime</vt:lpstr>
      <vt:lpstr>PowerPoint Presentation</vt:lpstr>
      <vt:lpstr>.NET Framework </vt:lpstr>
      <vt:lpstr>Version History</vt:lpstr>
      <vt:lpstr>The .NET Framework The .NET Framework and Visual Studio.NET</vt:lpstr>
      <vt:lpstr>Common Language Runtime Compilation</vt:lpstr>
      <vt:lpstr>Common Language Runtime Assemblies</vt:lpstr>
      <vt:lpstr>PowerPoint Presentation</vt:lpstr>
      <vt:lpstr>PowerPoint Presentation</vt:lpstr>
      <vt:lpstr>Common Language Runtime Execution Model</vt:lpstr>
      <vt:lpstr>Main method</vt:lpstr>
      <vt:lpstr>Agenda</vt:lpstr>
      <vt:lpstr>Datatypes</vt:lpstr>
      <vt:lpstr>Datatypes</vt:lpstr>
      <vt:lpstr>PowerPoint Presentation</vt:lpstr>
      <vt:lpstr>Compare</vt:lpstr>
      <vt:lpstr>VS Modes</vt:lpstr>
      <vt:lpstr>Object Oriented Programming</vt:lpstr>
      <vt:lpstr>Specialization to=&gt; Generalization</vt:lpstr>
      <vt:lpstr>Scenarios</vt:lpstr>
      <vt:lpstr>In nutshell</vt:lpstr>
      <vt:lpstr>Properties </vt:lpstr>
      <vt:lpstr>Interface</vt:lpstr>
      <vt:lpstr>Agenda</vt:lpstr>
      <vt:lpstr>Generic</vt:lpstr>
      <vt:lpstr>Agenda – D3</vt:lpstr>
      <vt:lpstr>Delegates</vt:lpstr>
      <vt:lpstr>PowerPoint Presentation</vt:lpstr>
      <vt:lpstr>Collection</vt:lpstr>
      <vt:lpstr>2.0 Class </vt:lpstr>
      <vt:lpstr>Type Inference</vt:lpstr>
      <vt:lpstr>Extension Method</vt:lpstr>
      <vt:lpstr>Language INtegrated Query</vt:lpstr>
      <vt:lpstr>LINQ</vt:lpstr>
      <vt:lpstr>PowerPoint Presentation</vt:lpstr>
      <vt:lpstr>Standard Operations /Operators</vt:lpstr>
      <vt:lpstr>Threading</vt:lpstr>
      <vt:lpstr>Thread Synchronization </vt:lpstr>
      <vt:lpstr>PowerPoint Presentation</vt:lpstr>
      <vt:lpstr>Agenda</vt:lpstr>
      <vt:lpstr>Distributed Computing </vt:lpstr>
      <vt:lpstr>PowerPoint Presentation</vt:lpstr>
      <vt:lpstr>PowerPoint Presentation</vt:lpstr>
      <vt:lpstr>PowerPoint Presentation</vt:lpstr>
      <vt:lpstr>Common Application Architecture</vt:lpstr>
      <vt:lpstr>Challenge</vt:lpstr>
      <vt:lpstr>SOA</vt:lpstr>
      <vt:lpstr>PowerPoint Presentation</vt:lpstr>
      <vt:lpstr>PowerPoint Presentation</vt:lpstr>
      <vt:lpstr>WCF one API  for All the Communication Requirement</vt:lpstr>
      <vt:lpstr>PowerPoint Presentation</vt:lpstr>
      <vt:lpstr>Challenge</vt:lpstr>
      <vt:lpstr>Application Architecture</vt:lpstr>
      <vt:lpstr>REST =&gt; Architectural Style/Pattern Ful</vt:lpstr>
      <vt:lpstr>RESTFul =&gt; API</vt:lpstr>
      <vt:lpstr>What Is a RESTful Service?</vt:lpstr>
      <vt:lpstr>REST Maturity Model (RMM)</vt:lpstr>
      <vt:lpstr>PowerPoint Presentation</vt:lpstr>
      <vt:lpstr>PowerPoint Presentation</vt:lpstr>
      <vt:lpstr>PowerPoint Presentation</vt:lpstr>
      <vt:lpstr>PowerPoint Presentation</vt:lpstr>
      <vt:lpstr>HATEOAS Hypermedia as the engine of application state</vt:lpstr>
      <vt:lpstr>PowerPoint Presentation</vt:lpstr>
      <vt:lpstr>Web Service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elang</dc:creator>
  <cp:lastModifiedBy>elang</cp:lastModifiedBy>
  <cp:revision>32</cp:revision>
  <dcterms:created xsi:type="dcterms:W3CDTF">2023-06-27T04:48:57Z</dcterms:created>
  <dcterms:modified xsi:type="dcterms:W3CDTF">2023-07-04T06:47:52Z</dcterms:modified>
</cp:coreProperties>
</file>