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636" r:id="rId5"/>
    <p:sldId id="628" r:id="rId6"/>
    <p:sldId id="262" r:id="rId7"/>
    <p:sldId id="269" r:id="rId8"/>
    <p:sldId id="270" r:id="rId9"/>
    <p:sldId id="267" r:id="rId10"/>
    <p:sldId id="632" r:id="rId11"/>
    <p:sldId id="263" r:id="rId12"/>
    <p:sldId id="264" r:id="rId13"/>
    <p:sldId id="265" r:id="rId14"/>
    <p:sldId id="631" r:id="rId15"/>
    <p:sldId id="633" r:id="rId16"/>
    <p:sldId id="635" r:id="rId17"/>
    <p:sldId id="285" r:id="rId18"/>
    <p:sldId id="287" r:id="rId19"/>
    <p:sldId id="288" r:id="rId20"/>
    <p:sldId id="289" r:id="rId21"/>
    <p:sldId id="299" r:id="rId22"/>
    <p:sldId id="302" r:id="rId23"/>
    <p:sldId id="277" r:id="rId24"/>
    <p:sldId id="627" r:id="rId25"/>
    <p:sldId id="331" r:id="rId26"/>
    <p:sldId id="281" r:id="rId27"/>
    <p:sldId id="261" r:id="rId28"/>
    <p:sldId id="259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57" r:id="rId50"/>
    <p:sldId id="65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C9C9-63A6-4DB0-A345-53D1D9A2449B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61F2-2D8E-4E42-810C-AADA4A59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6A4A0-EE1F-4507-B40C-6FF6AD696E52}" type="slidenum">
              <a:rPr lang="en-US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 lIns="96658" tIns="48328" rIns="96658" bIns="48328"/>
          <a:lstStyle/>
          <a:p>
            <a:pPr eaLnBrk="1" hangingPunct="1"/>
            <a:r>
              <a:rPr lang="en-US"/>
              <a:t> “Bringing them closer.”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.NET – </a:t>
            </a:r>
          </a:p>
          <a:p>
            <a:pPr eaLnBrk="1" hangingPunct="1">
              <a:buFontTx/>
              <a:buChar char="•"/>
            </a:pPr>
            <a:r>
              <a:rPr lang="en-US"/>
              <a:t>Tools and Frameworks; </a:t>
            </a:r>
          </a:p>
          <a:p>
            <a:pPr eaLnBrk="1" hangingPunct="1">
              <a:buFontTx/>
              <a:buChar char="•"/>
            </a:pPr>
            <a:r>
              <a:rPr lang="en-US"/>
              <a:t>Base Infrastructure – Windows, Servers; </a:t>
            </a:r>
          </a:p>
          <a:p>
            <a:pPr eaLnBrk="1" hangingPunct="1">
              <a:buFontTx/>
              <a:buChar char="•"/>
            </a:pPr>
            <a:r>
              <a:rPr lang="en-US"/>
              <a:t>Building Block Services; </a:t>
            </a:r>
          </a:p>
          <a:p>
            <a:pPr eaLnBrk="1" hangingPunct="1">
              <a:buFontTx/>
              <a:buChar char="•"/>
            </a:pPr>
            <a:r>
              <a:rPr lang="en-US"/>
              <a:t>Internet User Experience – on previous slide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F641B-4003-432F-9A4A-91A69B2C8587}" type="slidenum">
              <a:rPr lang="en-US"/>
              <a:pPr/>
              <a:t>21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" y="4560570"/>
            <a:ext cx="6827520" cy="4320540"/>
          </a:xfrm>
          <a:noFill/>
          <a:ln/>
        </p:spPr>
        <p:txBody>
          <a:bodyPr/>
          <a:lstStyle/>
          <a:p>
            <a:pPr eaLnBrk="1" hangingPunct="1"/>
            <a:r>
              <a:rPr lang="en-GB" dirty="0"/>
              <a:t>The .NET framework exposes numerous classes to the developer. These classes allow the development of rich client applications and Web-based applications alike. The classes are shown here, divided into four areas.</a:t>
            </a:r>
          </a:p>
          <a:p>
            <a:pPr eaLnBrk="1" hangingPunct="1"/>
            <a:endParaRPr lang="en-GB" dirty="0"/>
          </a:p>
          <a:p>
            <a:pPr eaLnBrk="1" hangingPunct="1">
              <a:buFontTx/>
              <a:buChar char="•"/>
            </a:pPr>
            <a:r>
              <a:rPr lang="en-GB" dirty="0"/>
              <a:t>ASP.NET provides the core Web infrastructure, such as Web Forms for UI-based development and Web Services for programmatic interface development.</a:t>
            </a:r>
          </a:p>
          <a:p>
            <a:pPr eaLnBrk="1" hangingPunct="1">
              <a:buFontTx/>
              <a:buChar char="•"/>
            </a:pPr>
            <a:r>
              <a:rPr lang="en-GB" dirty="0"/>
              <a:t>User interface development on the Windows platform can be done using Windows Forms.</a:t>
            </a:r>
          </a:p>
          <a:p>
            <a:pPr eaLnBrk="1" hangingPunct="1">
              <a:buFontTx/>
              <a:buChar char="•"/>
            </a:pPr>
            <a:r>
              <a:rPr lang="en-GB" dirty="0"/>
              <a:t>ADO.NET and XML provide the functionality for data access.</a:t>
            </a:r>
          </a:p>
          <a:p>
            <a:pPr eaLnBrk="1" hangingPunct="1">
              <a:buFontTx/>
              <a:buChar char="•"/>
            </a:pPr>
            <a:r>
              <a:rPr lang="en-GB" dirty="0"/>
              <a:t>The core base classes provide infrastructure services such as security and transaction management.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US" dirty="0"/>
              <a:t>You can create code in any of a large number of languages.  This code will integrate in a deep, seamless manner via a standard called the Common Language Specification.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Visual Studio.NET provides tools that increases your productivity when creating applications.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3F2DB-2255-46AB-AABC-BABCE3ADE426}" type="slidenum">
              <a:rPr lang="en-US"/>
              <a:pPr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" y="4560570"/>
            <a:ext cx="6827520" cy="4320540"/>
          </a:xfrm>
          <a:noFill/>
          <a:ln/>
        </p:spPr>
        <p:txBody>
          <a:bodyPr/>
          <a:lstStyle/>
          <a:p>
            <a:pPr eaLnBrk="1" hangingPunct="1"/>
            <a:r>
              <a:rPr lang="en-GB" sz="1000" dirty="0"/>
              <a:t>As a developer you can write code in the language of your choice.  Your code is compiled into an Assembly, which is represented as a DLL or EXE.</a:t>
            </a:r>
          </a:p>
          <a:p>
            <a:pPr eaLnBrk="1" hangingPunct="1"/>
            <a:endParaRPr lang="en-GB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4B1C3-9B95-4702-8314-C02DCB8E3C90}" type="slidenum">
              <a:rPr lang="en-US"/>
              <a:pPr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" y="4560570"/>
            <a:ext cx="6827520" cy="432054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8834D1-2061-45F9-B5E0-7301ECAAC80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74FAE-9DB8-40CE-AF0C-F9A77828AB9A}" type="slidenum">
              <a:rPr lang="en-US"/>
              <a:pPr/>
              <a:t>26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" y="4560570"/>
            <a:ext cx="6827520" cy="432054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6BCA-DE72-ECB0-6C8F-A7E25F1A7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4CAE-21CB-A297-A23E-3FEAE6B9B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9B70E-D4C5-96D4-DAEA-6024FABD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7A6D6-8DE7-35FE-BB04-B61FEF5A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23F3-47AD-F434-4749-CF371065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9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A721-5EF1-7ECD-2410-15D26AD8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85B75-9DE5-BB92-1AD2-2A96456DD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3ED7-E315-C368-EF4E-22AAB4F4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700B-8828-C275-59F7-8066C5AD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BBEFA-40EF-BAF4-A374-741FC9A2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2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B61BE-4609-8F3A-CFAA-80C76B2A5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0765-2E0C-8A53-7302-8652EA67B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56C-BA45-AC8E-5246-16D5901B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88B2-4BD1-8ACB-CD5C-C7F21123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03F2-2ACA-C974-0398-E161A6B8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03BC-9DC2-71EC-3108-9ACEEA6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E084-8116-EF7C-0A1C-6283D404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F08F-6B75-8114-A769-219644AE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6B97-1CA1-7B92-09CC-8523B981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0906-14D5-9B8A-25E9-66356AB1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4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72F9-9332-AA5C-64CA-F6FD54A6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B12D-A842-3529-E971-C297D363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5688-7FF5-155A-6AEC-89543BDD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3B12-10A6-C177-9685-941FB784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C54C-E888-3F11-9AE2-6F428649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8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5434-868B-0E27-6C71-93DF6DE4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98E1-482F-EA26-B448-EB521204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05FE4-6D14-1DD4-DF2C-E4DEE2CCB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147B6-AEA9-17F6-607C-571D16EA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5AA00-A58B-3C6A-7027-0DC34BEA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A71E8-FF39-9DA2-C1A8-12F0F452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50E1-B385-E5E0-4313-CD4D118A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90F1-8A48-AA96-2C53-CC31F20F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AE97E-FACC-346F-09B2-D1623417A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70A2-8A65-E5DE-C296-0AC696974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99843-264F-76AF-F1F6-E90CA31B2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4F100-425B-D403-94D6-E36A879A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4CB8A-0A79-17C2-8394-E3E49094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6F738-F209-EBE5-E554-0674F69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3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3F7D-F2B7-FEA3-3428-8BEAE22A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C9042-B6A8-37CA-65B4-BF5126F2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A645E-41B5-0D18-5F8E-4C8C4D5C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E13EC-F1CD-0C49-67E2-8792C418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8201A-058C-1C4C-9D47-B49F409B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D80E3-F10C-8E31-2EEF-0706AD69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C8F14-222C-568A-CBB6-11612D6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6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F091-A664-4E8C-1040-6CB9A782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AB6B-99B9-B88A-B393-FDAD1C70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B8925-C1E4-A9A1-4955-6CEEA9D8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4E0DB-FCEF-9083-D4F0-9B151D51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2E927-6A35-B39F-42F1-0E3911C2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398A-2FFA-2FEC-692D-FBD17970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8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8E4D-86D5-9589-3076-9C3B9C6F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F3983-AD97-0977-235D-C07C4469D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0A83-88A7-8FE4-E87B-CC83FDDA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B8B4-D1E9-1AA1-8CD0-8368FB9E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526C-907E-3961-5DF5-955FA135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1374-214E-EB68-F671-29EEF457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6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1776D-6DBE-80E1-3071-3DC9FD8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155F-F6CA-0F47-CC36-278993D5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E046D-362F-9FB7-F234-03579D0C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C66E-C071-4825-8997-93BB4D99EA8D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86C9-CEA1-BE61-8708-FADD3CF1E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2AD4-F44C-90F6-E989-CDD6553ED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17E7-D161-4EB0-819C-62957095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8A7C4-C0B8-FD15-0640-1855C223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99994B-2CAA-2D7F-F74C-8670CEE6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808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</a:t>
            </a:r>
          </a:p>
          <a:p>
            <a:pPr lvl="1"/>
            <a:r>
              <a:rPr lang="en-US" dirty="0"/>
              <a:t>Layered Architecture</a:t>
            </a:r>
          </a:p>
          <a:p>
            <a:pPr lvl="2"/>
            <a:r>
              <a:rPr lang="en-US" dirty="0"/>
              <a:t>Static &amp; Dynamic Exe</a:t>
            </a:r>
          </a:p>
          <a:p>
            <a:pPr lvl="2"/>
            <a:r>
              <a:rPr lang="en-US" dirty="0"/>
              <a:t>Distributed Computing</a:t>
            </a:r>
          </a:p>
          <a:p>
            <a:pPr lvl="2"/>
            <a:r>
              <a:rPr lang="en-US" dirty="0"/>
              <a:t>Cloud Computing</a:t>
            </a:r>
          </a:p>
          <a:p>
            <a:r>
              <a:rPr lang="en-US" dirty="0"/>
              <a:t>Intro to .NET Framework</a:t>
            </a:r>
          </a:p>
          <a:p>
            <a:pPr lvl="1"/>
            <a:r>
              <a:rPr lang="en-US" dirty="0"/>
              <a:t>CLR</a:t>
            </a:r>
          </a:p>
          <a:p>
            <a:pPr lvl="1"/>
            <a:r>
              <a:rPr lang="en-US" dirty="0"/>
              <a:t>BCL</a:t>
            </a:r>
          </a:p>
          <a:p>
            <a:r>
              <a:rPr lang="en-US" dirty="0"/>
              <a:t>Intro to CSharp</a:t>
            </a:r>
          </a:p>
          <a:p>
            <a:pPr lvl="1"/>
            <a:r>
              <a:rPr lang="en-US" dirty="0"/>
              <a:t>Intro VS 2022 </a:t>
            </a:r>
          </a:p>
          <a:p>
            <a:pPr lvl="2"/>
            <a:r>
              <a:rPr lang="en-US" dirty="0"/>
              <a:t>Project Structure</a:t>
            </a:r>
          </a:p>
          <a:p>
            <a:pPr lvl="1"/>
            <a:r>
              <a:rPr lang="en-US" dirty="0"/>
              <a:t>Programming Construct</a:t>
            </a:r>
          </a:p>
          <a:p>
            <a:pPr lvl="2"/>
            <a:r>
              <a:rPr lang="en-US" dirty="0"/>
              <a:t>Sequence</a:t>
            </a:r>
          </a:p>
          <a:p>
            <a:pPr lvl="3"/>
            <a:r>
              <a:rPr lang="en-US" dirty="0"/>
              <a:t>Datatypes </a:t>
            </a:r>
          </a:p>
          <a:p>
            <a:pPr lvl="2"/>
            <a:r>
              <a:rPr lang="en-US" dirty="0"/>
              <a:t>Selection</a:t>
            </a:r>
          </a:p>
          <a:p>
            <a:pPr lvl="3"/>
            <a:r>
              <a:rPr lang="en-US" dirty="0"/>
              <a:t>If, Switch</a:t>
            </a:r>
          </a:p>
          <a:p>
            <a:pPr lvl="2"/>
            <a:r>
              <a:rPr lang="en-US" dirty="0"/>
              <a:t>Iteration</a:t>
            </a:r>
          </a:p>
          <a:p>
            <a:pPr lvl="3"/>
            <a:r>
              <a:rPr lang="en-US" dirty="0"/>
              <a:t>For While ….</a:t>
            </a:r>
          </a:p>
          <a:p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E40BD6-E32F-6F38-0FBA-9977C3AD28E7}"/>
              </a:ext>
            </a:extLst>
          </p:cNvPr>
          <p:cNvSpPr txBox="1">
            <a:spLocks/>
          </p:cNvSpPr>
          <p:nvPr/>
        </p:nvSpPr>
        <p:spPr>
          <a:xfrm>
            <a:off x="4824274" y="1825625"/>
            <a:ext cx="54383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 to CSharp…</a:t>
            </a:r>
          </a:p>
          <a:p>
            <a:pPr lvl="1"/>
            <a:r>
              <a:rPr lang="en-US" dirty="0"/>
              <a:t>OOPS</a:t>
            </a:r>
          </a:p>
          <a:p>
            <a:pPr lvl="1"/>
            <a:r>
              <a:rPr lang="en-US" dirty="0"/>
              <a:t>CSharp Language Features</a:t>
            </a:r>
          </a:p>
          <a:p>
            <a:pPr lvl="2"/>
            <a:r>
              <a:rPr lang="en-US" dirty="0"/>
              <a:t>Version wise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3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ADD6-8250-8194-545A-9F005574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F9AF-B5BF-B077-D623-DB714FEA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IPC (Inter-Process communication(light weight RPC)) </a:t>
            </a:r>
          </a:p>
          <a:p>
            <a:pPr lvl="1"/>
            <a:r>
              <a:rPr lang="en-US" dirty="0"/>
              <a:t>DCOM</a:t>
            </a:r>
          </a:p>
          <a:p>
            <a:pPr lvl="1"/>
            <a:r>
              <a:rPr lang="en-US" dirty="0"/>
              <a:t>REMOTING (.NET)</a:t>
            </a:r>
          </a:p>
          <a:p>
            <a:r>
              <a:rPr lang="en-US" dirty="0"/>
              <a:t>RPC</a:t>
            </a:r>
          </a:p>
          <a:p>
            <a:pPr lvl="1"/>
            <a:r>
              <a:rPr lang="en-US" dirty="0"/>
              <a:t>Intranet</a:t>
            </a:r>
          </a:p>
          <a:p>
            <a:pPr lvl="2"/>
            <a:r>
              <a:rPr lang="en-US" dirty="0"/>
              <a:t>DCOM</a:t>
            </a:r>
          </a:p>
          <a:p>
            <a:pPr lvl="2"/>
            <a:r>
              <a:rPr lang="en-US" dirty="0"/>
              <a:t>REMOTING</a:t>
            </a:r>
          </a:p>
          <a:p>
            <a:pPr lvl="2"/>
            <a:r>
              <a:rPr lang="en-US" dirty="0"/>
              <a:t>MSMQ</a:t>
            </a:r>
          </a:p>
          <a:p>
            <a:pPr lvl="1"/>
            <a:r>
              <a:rPr lang="en-US" dirty="0"/>
              <a:t>Internet</a:t>
            </a:r>
          </a:p>
          <a:p>
            <a:pPr lvl="2"/>
            <a:r>
              <a:rPr lang="en-US" dirty="0"/>
              <a:t>ASP.NET Web Service(WEB SERVICE)</a:t>
            </a:r>
          </a:p>
          <a:p>
            <a:pPr lvl="2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75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61B-2B9B-7179-E183-90480784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E232-A682-1551-DF20-77263D62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Stdio.h</a:t>
            </a:r>
            <a:r>
              <a:rPr lang="en-US" dirty="0"/>
              <a:t>=&gt;stdio.lib</a:t>
            </a:r>
          </a:p>
          <a:p>
            <a:endParaRPr lang="en-US" dirty="0"/>
          </a:p>
          <a:p>
            <a:r>
              <a:rPr lang="en-US" dirty="0"/>
              <a:t>API 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1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E735-C3CA-D37B-2E41-237D9985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E7D9-EF3F-A4B8-B8AB-50399A3A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Dynamic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5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559613-A022-A4A7-A033-EA51D25F7C5F}"/>
              </a:ext>
            </a:extLst>
          </p:cNvPr>
          <p:cNvSpPr/>
          <p:nvPr/>
        </p:nvSpPr>
        <p:spPr>
          <a:xfrm>
            <a:off x="-31811" y="1136016"/>
            <a:ext cx="9463596" cy="1978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6FC97-5428-E35F-C7E6-33861247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1" y="72132"/>
            <a:ext cx="10515600" cy="975434"/>
          </a:xfrm>
        </p:spPr>
        <p:txBody>
          <a:bodyPr/>
          <a:lstStyle/>
          <a:p>
            <a:r>
              <a:rPr lang="en-US" dirty="0"/>
              <a:t>Complier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703750-EB2F-CDB7-6D97-AF97459D56C9}"/>
              </a:ext>
            </a:extLst>
          </p:cNvPr>
          <p:cNvSpPr/>
          <p:nvPr/>
        </p:nvSpPr>
        <p:spPr>
          <a:xfrm>
            <a:off x="314417" y="1315789"/>
            <a:ext cx="376413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1: Check for Syntax &amp; Semantics 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12B0A5-9F27-27DD-C276-9F93C333F21E}"/>
              </a:ext>
            </a:extLst>
          </p:cNvPr>
          <p:cNvSpPr/>
          <p:nvPr/>
        </p:nvSpPr>
        <p:spPr>
          <a:xfrm>
            <a:off x="5099483" y="1404565"/>
            <a:ext cx="2530135" cy="4882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Logic(Your Code)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74DC38-6182-C017-537A-63C2FD264781}"/>
              </a:ext>
            </a:extLst>
          </p:cNvPr>
          <p:cNvSpPr/>
          <p:nvPr/>
        </p:nvSpPr>
        <p:spPr>
          <a:xfrm>
            <a:off x="7638497" y="1565980"/>
            <a:ext cx="1322773" cy="11185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.OBJ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E84D1-3ED9-AB41-DBF9-751370FA2F47}"/>
              </a:ext>
            </a:extLst>
          </p:cNvPr>
          <p:cNvSpPr/>
          <p:nvPr/>
        </p:nvSpPr>
        <p:spPr>
          <a:xfrm>
            <a:off x="314416" y="2245725"/>
            <a:ext cx="376413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2: Linking(</a:t>
            </a:r>
            <a:r>
              <a:rPr lang="en-US" dirty="0">
                <a:solidFill>
                  <a:srgbClr val="FFFF00"/>
                </a:solidFill>
              </a:rPr>
              <a:t>Embedded - 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8F5F0-D323-B6BD-8BDA-C76A515FDF46}"/>
              </a:ext>
            </a:extLst>
          </p:cNvPr>
          <p:cNvSpPr/>
          <p:nvPr/>
        </p:nvSpPr>
        <p:spPr>
          <a:xfrm>
            <a:off x="3284738" y="-50526"/>
            <a:ext cx="2876365" cy="852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Program 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E10C4-8785-4517-D4C9-33C8E6184BD7}"/>
              </a:ext>
            </a:extLst>
          </p:cNvPr>
          <p:cNvSpPr/>
          <p:nvPr/>
        </p:nvSpPr>
        <p:spPr>
          <a:xfrm>
            <a:off x="4428452" y="31788"/>
            <a:ext cx="1500375" cy="2913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Logic</a:t>
            </a:r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7B208-BB6F-C7D5-8742-86A6142446CD}"/>
              </a:ext>
            </a:extLst>
          </p:cNvPr>
          <p:cNvSpPr/>
          <p:nvPr/>
        </p:nvSpPr>
        <p:spPr>
          <a:xfrm>
            <a:off x="4492103" y="441889"/>
            <a:ext cx="1500375" cy="2913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Infra Logic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30170-51CB-51B4-CCDF-8EAF6884E660}"/>
              </a:ext>
            </a:extLst>
          </p:cNvPr>
          <p:cNvSpPr/>
          <p:nvPr/>
        </p:nvSpPr>
        <p:spPr>
          <a:xfrm>
            <a:off x="4460292" y="1386811"/>
            <a:ext cx="319596" cy="58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0663C-9275-02AB-C3BF-D25D5582585C}"/>
              </a:ext>
            </a:extLst>
          </p:cNvPr>
          <p:cNvSpPr/>
          <p:nvPr/>
        </p:nvSpPr>
        <p:spPr>
          <a:xfrm>
            <a:off x="4341921" y="2245725"/>
            <a:ext cx="621437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DF783-8BDD-672A-5541-07D81FCDE880}"/>
              </a:ext>
            </a:extLst>
          </p:cNvPr>
          <p:cNvSpPr/>
          <p:nvPr/>
        </p:nvSpPr>
        <p:spPr>
          <a:xfrm>
            <a:off x="5099483" y="2295661"/>
            <a:ext cx="2530135" cy="565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Updates Code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C07868-E653-B026-050D-9BFAC255DAC8}"/>
              </a:ext>
            </a:extLst>
          </p:cNvPr>
          <p:cNvSpPr/>
          <p:nvPr/>
        </p:nvSpPr>
        <p:spPr>
          <a:xfrm>
            <a:off x="9431785" y="594804"/>
            <a:ext cx="2580444" cy="852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3: System Call Mapping( OS Spec Binding)</a:t>
            </a:r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7426DD7-2B69-DA06-00A0-5660721DF798}"/>
              </a:ext>
            </a:extLst>
          </p:cNvPr>
          <p:cNvSpPr/>
          <p:nvPr/>
        </p:nvSpPr>
        <p:spPr>
          <a:xfrm>
            <a:off x="9578267" y="1704185"/>
            <a:ext cx="1723007" cy="565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BF3735-4D45-0955-BF98-F9535EC31805}"/>
              </a:ext>
            </a:extLst>
          </p:cNvPr>
          <p:cNvSpPr/>
          <p:nvPr/>
        </p:nvSpPr>
        <p:spPr>
          <a:xfrm>
            <a:off x="10107968" y="2192460"/>
            <a:ext cx="1825104" cy="92207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.EXE(Static)</a:t>
            </a:r>
            <a:endParaRPr lang="en-IN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CDF0EC9-814E-2046-2B4B-02139B1D82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3">
        <p:fade/>
      </p:transition>
    </mc:Choice>
    <mc:Fallback xmlns="">
      <p:transition spd="med" advTm="25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04AF-F1F3-99C7-A903-C54F9674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A37-5B34-8FD4-38CD-8F3D116F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A0060-7A5A-EDE5-1FF9-B33B25E20583}"/>
              </a:ext>
            </a:extLst>
          </p:cNvPr>
          <p:cNvSpPr/>
          <p:nvPr/>
        </p:nvSpPr>
        <p:spPr>
          <a:xfrm>
            <a:off x="-31811" y="3544497"/>
            <a:ext cx="9463596" cy="1978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6E595-50BF-F0F9-D675-94990B2F2ECC}"/>
              </a:ext>
            </a:extLst>
          </p:cNvPr>
          <p:cNvSpPr/>
          <p:nvPr/>
        </p:nvSpPr>
        <p:spPr>
          <a:xfrm>
            <a:off x="314417" y="3724270"/>
            <a:ext cx="376413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1: Check for Syntax &amp; Semantics 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E0B08BC-EC8B-1615-44DB-104409D0B634}"/>
              </a:ext>
            </a:extLst>
          </p:cNvPr>
          <p:cNvSpPr/>
          <p:nvPr/>
        </p:nvSpPr>
        <p:spPr>
          <a:xfrm>
            <a:off x="5099483" y="3813046"/>
            <a:ext cx="2530135" cy="4882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Logic(Your Code)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0CD080-8EF7-4D99-503F-85574AF37111}"/>
              </a:ext>
            </a:extLst>
          </p:cNvPr>
          <p:cNvSpPr/>
          <p:nvPr/>
        </p:nvSpPr>
        <p:spPr>
          <a:xfrm>
            <a:off x="7638497" y="3974461"/>
            <a:ext cx="1322773" cy="11185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.OBJ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70BE9-632F-6C3A-F109-A1F1AAAE9231}"/>
              </a:ext>
            </a:extLst>
          </p:cNvPr>
          <p:cNvSpPr/>
          <p:nvPr/>
        </p:nvSpPr>
        <p:spPr>
          <a:xfrm>
            <a:off x="314416" y="4654206"/>
            <a:ext cx="376413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2: Linking(</a:t>
            </a:r>
            <a:r>
              <a:rPr lang="en-US" dirty="0">
                <a:solidFill>
                  <a:srgbClr val="FFFF00"/>
                </a:solidFill>
              </a:rPr>
              <a:t>Truly Linking- Holds Reference to DLL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C0ED7D-7E21-5685-D9B1-270173B4902E}"/>
              </a:ext>
            </a:extLst>
          </p:cNvPr>
          <p:cNvSpPr/>
          <p:nvPr/>
        </p:nvSpPr>
        <p:spPr>
          <a:xfrm>
            <a:off x="4460292" y="3795292"/>
            <a:ext cx="319596" cy="58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589F07-BE90-2377-4275-EF088E180A01}"/>
              </a:ext>
            </a:extLst>
          </p:cNvPr>
          <p:cNvSpPr/>
          <p:nvPr/>
        </p:nvSpPr>
        <p:spPr>
          <a:xfrm>
            <a:off x="4341921" y="4654206"/>
            <a:ext cx="621437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DA1A2E-6DAB-F0A5-38BD-80745CDA495C}"/>
              </a:ext>
            </a:extLst>
          </p:cNvPr>
          <p:cNvSpPr/>
          <p:nvPr/>
        </p:nvSpPr>
        <p:spPr>
          <a:xfrm>
            <a:off x="5099483" y="4704142"/>
            <a:ext cx="2530135" cy="565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Reference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606515-ABD2-A114-1D52-662988E69F7D}"/>
              </a:ext>
            </a:extLst>
          </p:cNvPr>
          <p:cNvSpPr/>
          <p:nvPr/>
        </p:nvSpPr>
        <p:spPr>
          <a:xfrm>
            <a:off x="9446581" y="4473711"/>
            <a:ext cx="1322773" cy="565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MLC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8AB1C9-C4EE-7D5E-E243-DD02D28AE686}"/>
              </a:ext>
            </a:extLst>
          </p:cNvPr>
          <p:cNvSpPr/>
          <p:nvPr/>
        </p:nvSpPr>
        <p:spPr>
          <a:xfrm>
            <a:off x="9695157" y="5153815"/>
            <a:ext cx="2058877" cy="5659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InvApp.EXE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C37E7-5928-2524-BB7E-A91547C73D77}"/>
              </a:ext>
            </a:extLst>
          </p:cNvPr>
          <p:cNvSpPr/>
          <p:nvPr/>
        </p:nvSpPr>
        <p:spPr>
          <a:xfrm>
            <a:off x="9730298" y="3367695"/>
            <a:ext cx="2580444" cy="852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3: System Call Mapping( OS Spec Binding)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F3062-EE69-4722-86D3-B83FF07E4BA6}"/>
              </a:ext>
            </a:extLst>
          </p:cNvPr>
          <p:cNvSpPr/>
          <p:nvPr/>
        </p:nvSpPr>
        <p:spPr>
          <a:xfrm>
            <a:off x="9737327" y="5935926"/>
            <a:ext cx="2260107" cy="4881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Invoice.DLL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C3B26-02CA-1834-69A4-5BACE274D95E}"/>
              </a:ext>
            </a:extLst>
          </p:cNvPr>
          <p:cNvSpPr/>
          <p:nvPr/>
        </p:nvSpPr>
        <p:spPr>
          <a:xfrm>
            <a:off x="7420256" y="5921430"/>
            <a:ext cx="2260107" cy="48819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  <a:endParaRPr lang="en-IN" dirty="0"/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BC80D7E8-3E92-4C0C-8867-252EA03AAC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8706034" y="-42558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0"/>
    </mc:Choice>
    <mc:Fallback xmlns="">
      <p:transition spd="slow" advTm="8340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96E-5885-47FF-E9FA-B8338637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DBCB-F7AB-1C93-7F6F-0230EDE8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Framework</a:t>
            </a:r>
          </a:p>
          <a:p>
            <a:pPr lvl="1"/>
            <a:r>
              <a:rPr lang="en-IN" dirty="0"/>
              <a:t>Infra</a:t>
            </a:r>
          </a:p>
          <a:p>
            <a:r>
              <a:rPr lang="en-IN" dirty="0">
                <a:solidFill>
                  <a:srgbClr val="FF0000"/>
                </a:solidFill>
              </a:rPr>
              <a:t>Intra</a:t>
            </a:r>
            <a:r>
              <a:rPr lang="en-IN" dirty="0"/>
              <a:t>net and </a:t>
            </a:r>
            <a:r>
              <a:rPr lang="en-IN" dirty="0">
                <a:solidFill>
                  <a:srgbClr val="FF0000"/>
                </a:solidFill>
              </a:rPr>
              <a:t>Inter</a:t>
            </a:r>
            <a:r>
              <a:rPr lang="en-IN" dirty="0"/>
              <a:t>net framework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.</a:t>
            </a:r>
            <a:r>
              <a:rPr lang="en-IN" dirty="0"/>
              <a:t>NET Framework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26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A0A3-D4E2-39EC-A507-9931984B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694E6-8597-8DA8-E9D7-D30F96185484}"/>
              </a:ext>
            </a:extLst>
          </p:cNvPr>
          <p:cNvSpPr/>
          <p:nvPr/>
        </p:nvSpPr>
        <p:spPr>
          <a:xfrm>
            <a:off x="1118586" y="3480047"/>
            <a:ext cx="3178205" cy="34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7851D-8C0F-5B9C-3F7C-D077F9534017}"/>
              </a:ext>
            </a:extLst>
          </p:cNvPr>
          <p:cNvSpPr/>
          <p:nvPr/>
        </p:nvSpPr>
        <p:spPr>
          <a:xfrm>
            <a:off x="1118586" y="3081568"/>
            <a:ext cx="3178205" cy="34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FD509-243E-A5D9-6591-9E036CE3982A}"/>
              </a:ext>
            </a:extLst>
          </p:cNvPr>
          <p:cNvSpPr/>
          <p:nvPr/>
        </p:nvSpPr>
        <p:spPr>
          <a:xfrm>
            <a:off x="1118586" y="2223856"/>
            <a:ext cx="3178205" cy="34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507DC-5675-E0EC-0385-59C04EEAFAF2}"/>
              </a:ext>
            </a:extLst>
          </p:cNvPr>
          <p:cNvSpPr/>
          <p:nvPr/>
        </p:nvSpPr>
        <p:spPr>
          <a:xfrm>
            <a:off x="905522" y="2652712"/>
            <a:ext cx="3577701" cy="346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91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28601"/>
            <a:ext cx="8570913" cy="1298575"/>
          </a:xfrm>
        </p:spPr>
        <p:txBody>
          <a:bodyPr/>
          <a:lstStyle/>
          <a:p>
            <a:pPr eaLnBrk="1" hangingPunct="1"/>
            <a:r>
              <a:rPr lang="en-US" sz="3400"/>
              <a:t>.NET Frameworks and the</a:t>
            </a:r>
            <a:br>
              <a:rPr lang="en-US" sz="3400"/>
            </a:br>
            <a:r>
              <a:rPr lang="en-US" sz="3400"/>
              <a:t>Common Language Runtime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 rot="16200000" flipH="1">
            <a:off x="3291682" y="3612357"/>
            <a:ext cx="1295400" cy="2484437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50800">
            <a:solidFill>
              <a:srgbClr val="FFFF00"/>
            </a:solidFill>
            <a:miter lim="800000"/>
            <a:headEnd/>
            <a:tailEnd/>
          </a:ln>
          <a:effectLst>
            <a:prstShdw prst="shdw18" dist="17961" dir="13500000">
              <a:srgbClr val="FFFF00">
                <a:gamma/>
                <a:shade val="60000"/>
                <a:invGamma/>
              </a:srgbClr>
            </a:prstShdw>
          </a:effectLst>
        </p:spPr>
        <p:txBody>
          <a:bodyPr vert="eaVert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.NET </a:t>
            </a:r>
            <a:b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</a:br>
            <a: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Framework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 rot="16200000" flipH="1">
            <a:off x="3565526" y="4694238"/>
            <a:ext cx="777875" cy="2514600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  <a:effectLst>
            <a:prstShdw prst="shdw18" dist="17961" dir="13500000">
              <a:srgbClr val="009999">
                <a:gamma/>
                <a:shade val="60000"/>
                <a:invGamma/>
              </a:srgbClr>
            </a:prstShdw>
          </a:effectLst>
        </p:spPr>
        <p:txBody>
          <a:bodyPr vert="eaVert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Windows </a:t>
            </a:r>
            <a:b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</a:br>
            <a:r>
              <a:rPr lang="en-US" sz="2500" b="1">
                <a:solidFill>
                  <a:srgbClr val="FDFBB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CE, ME, 2000, .NET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2667000" y="1676400"/>
            <a:ext cx="7473950" cy="3810000"/>
            <a:chOff x="720" y="1056"/>
            <a:chExt cx="4708" cy="2400"/>
          </a:xfrm>
        </p:grpSpPr>
        <p:pic>
          <p:nvPicPr>
            <p:cNvPr id="2560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0" y="1056"/>
              <a:ext cx="4675" cy="24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grpSp>
          <p:nvGrpSpPr>
            <p:cNvPr id="25607" name="Group 7"/>
            <p:cNvGrpSpPr>
              <a:grpSpLocks/>
            </p:cNvGrpSpPr>
            <p:nvPr/>
          </p:nvGrpSpPr>
          <p:grpSpPr bwMode="auto">
            <a:xfrm>
              <a:off x="2448" y="1056"/>
              <a:ext cx="2980" cy="1847"/>
              <a:chOff x="2448" y="768"/>
              <a:chExt cx="2980" cy="1847"/>
            </a:xfrm>
          </p:grpSpPr>
          <p:sp>
            <p:nvSpPr>
              <p:cNvPr id="48136" name="Rectangle 8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2980" cy="1847"/>
              </a:xfrm>
              <a:prstGeom prst="rect">
                <a:avLst/>
              </a:prstGeom>
              <a:gradFill rotWithShape="0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prstShdw prst="shdw18" dist="17961" dir="13500000">
                  <a:schemeClr val="bg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2490" y="2100"/>
                <a:ext cx="2896" cy="4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/>
            </p:nvSpPr>
            <p:spPr bwMode="auto">
              <a:xfrm rot="16200000" flipH="1">
                <a:off x="3797" y="468"/>
                <a:ext cx="281" cy="2896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009999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Base Classes</a:t>
                </a:r>
              </a:p>
            </p:txBody>
          </p:sp>
          <p:sp>
            <p:nvSpPr>
              <p:cNvPr id="48139" name="Rectangle 11"/>
              <p:cNvSpPr>
                <a:spLocks noChangeArrowheads="1"/>
              </p:cNvSpPr>
              <p:nvPr/>
            </p:nvSpPr>
            <p:spPr bwMode="auto">
              <a:xfrm rot="16200000" flipH="1">
                <a:off x="3802" y="138"/>
                <a:ext cx="271" cy="2896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009999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Data &amp; XML</a:t>
                </a:r>
              </a:p>
            </p:txBody>
          </p:sp>
          <p:sp>
            <p:nvSpPr>
              <p:cNvPr id="48140" name="Rectangle 12"/>
              <p:cNvSpPr>
                <a:spLocks noChangeArrowheads="1"/>
              </p:cNvSpPr>
              <p:nvPr/>
            </p:nvSpPr>
            <p:spPr bwMode="auto">
              <a:xfrm rot="5400000" flipV="1">
                <a:off x="4392" y="408"/>
                <a:ext cx="576" cy="1392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009999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Win Forms/</a:t>
                </a:r>
              </a:p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Console </a:t>
                </a:r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/>
            </p:nvSpPr>
            <p:spPr bwMode="auto">
              <a:xfrm rot="16200000" flipH="1">
                <a:off x="3738" y="938"/>
                <a:ext cx="399" cy="2896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44450">
                <a:solidFill>
                  <a:srgbClr val="FFFF00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FFFF00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 dirty="0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Common Language Runtime</a:t>
                </a:r>
              </a:p>
            </p:txBody>
          </p:sp>
          <p:sp>
            <p:nvSpPr>
              <p:cNvPr id="48142" name="Rectangle 14"/>
              <p:cNvSpPr>
                <a:spLocks noChangeArrowheads="1"/>
              </p:cNvSpPr>
              <p:nvPr/>
            </p:nvSpPr>
            <p:spPr bwMode="auto">
              <a:xfrm rot="5400000" flipV="1">
                <a:off x="2904" y="408"/>
                <a:ext cx="576" cy="1392"/>
              </a:xfrm>
              <a:prstGeom prst="rect">
                <a:avLst/>
              </a:prstGeom>
              <a:gradFill rotWithShape="0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009999">
                    <a:gamma/>
                    <a:shade val="60000"/>
                    <a:invGamma/>
                  </a:srgbClr>
                </a:prstShdw>
              </a:effectLst>
            </p:spPr>
            <p:txBody>
              <a:bodyPr vert="eaVert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sz="2500" b="1">
                    <a:solidFill>
                      <a:srgbClr val="FDFBB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ASP.NET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20EB-4CDB-DF73-E6C6-B5F631B6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32442-C688-F10B-1B31-0CD906FFE2A0}"/>
              </a:ext>
            </a:extLst>
          </p:cNvPr>
          <p:cNvSpPr/>
          <p:nvPr/>
        </p:nvSpPr>
        <p:spPr>
          <a:xfrm>
            <a:off x="2183907" y="4882719"/>
            <a:ext cx="1855433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0A008-2185-711B-474B-8BFEDB189804}"/>
              </a:ext>
            </a:extLst>
          </p:cNvPr>
          <p:cNvSpPr/>
          <p:nvPr/>
        </p:nvSpPr>
        <p:spPr>
          <a:xfrm>
            <a:off x="2183907" y="4270159"/>
            <a:ext cx="1855433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0EA19-6710-8368-2EC4-E44838AA8A83}"/>
              </a:ext>
            </a:extLst>
          </p:cNvPr>
          <p:cNvSpPr/>
          <p:nvPr/>
        </p:nvSpPr>
        <p:spPr>
          <a:xfrm>
            <a:off x="2183907" y="3062795"/>
            <a:ext cx="1855433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F4977-6A7D-4172-BBF9-9AF371F284D6}"/>
              </a:ext>
            </a:extLst>
          </p:cNvPr>
          <p:cNvSpPr/>
          <p:nvPr/>
        </p:nvSpPr>
        <p:spPr>
          <a:xfrm>
            <a:off x="2183906" y="3675355"/>
            <a:ext cx="1855434" cy="408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3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68F5-EBF9-489A-8F10-D5AD7553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174"/>
            <a:ext cx="9905998" cy="1050715"/>
          </a:xfrm>
        </p:spPr>
        <p:txBody>
          <a:bodyPr/>
          <a:lstStyle/>
          <a:p>
            <a:r>
              <a:rPr lang="en-US" dirty="0"/>
              <a:t>.NET Framework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B25B2C-C8BA-4F78-9062-FA867C030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13039" r="1427" b="4855"/>
          <a:stretch/>
        </p:blipFill>
        <p:spPr>
          <a:xfrm>
            <a:off x="1424763" y="1212111"/>
            <a:ext cx="9624236" cy="5416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30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FA8A-6030-F4A2-6196-44C15C7C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44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BE7B6-8432-BCD3-8C0F-32747EF3615E}"/>
              </a:ext>
            </a:extLst>
          </p:cNvPr>
          <p:cNvSpPr/>
          <p:nvPr/>
        </p:nvSpPr>
        <p:spPr>
          <a:xfrm>
            <a:off x="1633491" y="3968318"/>
            <a:ext cx="2095130" cy="6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3C55F-F27F-30F2-8E8A-6E98FDC7AFC0}"/>
              </a:ext>
            </a:extLst>
          </p:cNvPr>
          <p:cNvSpPr/>
          <p:nvPr/>
        </p:nvSpPr>
        <p:spPr>
          <a:xfrm>
            <a:off x="1633491" y="3082770"/>
            <a:ext cx="2095130" cy="6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63321-74A9-4085-415C-E01732AE501C}"/>
              </a:ext>
            </a:extLst>
          </p:cNvPr>
          <p:cNvSpPr/>
          <p:nvPr/>
        </p:nvSpPr>
        <p:spPr>
          <a:xfrm>
            <a:off x="1633491" y="2132860"/>
            <a:ext cx="2095130" cy="6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8190C-D012-F05D-B5DB-56AFB62335B9}"/>
              </a:ext>
            </a:extLst>
          </p:cNvPr>
          <p:cNvSpPr/>
          <p:nvPr/>
        </p:nvSpPr>
        <p:spPr>
          <a:xfrm>
            <a:off x="5299968" y="2977347"/>
            <a:ext cx="2095130" cy="692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A080FC-5884-1548-6D9E-9DC9834157CD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3728621" y="2479090"/>
            <a:ext cx="2618912" cy="34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3B9B69-DA50-9D1E-3F99-6DA9CDF3FB1A}"/>
              </a:ext>
            </a:extLst>
          </p:cNvPr>
          <p:cNvCxnSpPr/>
          <p:nvPr/>
        </p:nvCxnSpPr>
        <p:spPr>
          <a:xfrm flipV="1">
            <a:off x="3977196" y="4181383"/>
            <a:ext cx="62144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E13F33-6A11-189F-E1AB-6D54CDF64941}"/>
              </a:ext>
            </a:extLst>
          </p:cNvPr>
          <p:cNvCxnSpPr/>
          <p:nvPr/>
        </p:nvCxnSpPr>
        <p:spPr>
          <a:xfrm flipV="1">
            <a:off x="4039340" y="3190412"/>
            <a:ext cx="62144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05B247-CB1A-7A02-68AE-3A2CDE2430BF}"/>
              </a:ext>
            </a:extLst>
          </p:cNvPr>
          <p:cNvCxnSpPr/>
          <p:nvPr/>
        </p:nvCxnSpPr>
        <p:spPr>
          <a:xfrm flipV="1">
            <a:off x="7679185" y="3102744"/>
            <a:ext cx="62144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1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184E18-A947-4FE6-8214-221D1B61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3F7F2-2329-42EE-A443-D6B89E7F5608}"/>
              </a:ext>
            </a:extLst>
          </p:cNvPr>
          <p:cNvGraphicFramePr>
            <a:graphicFrameLocks noGrp="1"/>
          </p:cNvGraphicFramePr>
          <p:nvPr/>
        </p:nvGraphicFramePr>
        <p:xfrm>
          <a:off x="694586" y="1756846"/>
          <a:ext cx="1750902" cy="370522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0930">
                  <a:extLst>
                    <a:ext uri="{9D8B030D-6E8A-4147-A177-3AD203B41FA5}">
                      <a16:colId xmlns:a16="http://schemas.microsoft.com/office/drawing/2014/main" val="465751481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3479453942"/>
                    </a:ext>
                  </a:extLst>
                </a:gridCol>
              </a:tblGrid>
              <a:tr h="56342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ASP.NET Version </a:t>
                      </a:r>
                    </a:p>
                  </a:txBody>
                  <a:tcPr marL="12327" marR="12327" marT="6163" marB="6163"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VS</a:t>
                      </a:r>
                      <a:endParaRPr lang="en-IN" sz="1600" dirty="0">
                        <a:effectLst/>
                      </a:endParaRPr>
                    </a:p>
                  </a:txBody>
                  <a:tcPr marL="12327" marR="12327" marT="6163" marB="6163" anchor="ctr" anchorCtr="1"/>
                </a:tc>
                <a:extLst>
                  <a:ext uri="{0D108BD9-81ED-4DB2-BD59-A6C34878D82A}">
                    <a16:rowId xmlns:a16="http://schemas.microsoft.com/office/drawing/2014/main" val="3901772274"/>
                  </a:ext>
                </a:extLst>
              </a:tr>
              <a:tr h="51394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1.0 </a:t>
                      </a:r>
                    </a:p>
                  </a:txBody>
                  <a:tcPr marL="12327" marR="12327" marT="6163" marB="6163"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2002</a:t>
                      </a:r>
                    </a:p>
                  </a:txBody>
                  <a:tcPr marL="12327" marR="12327" marT="6163" marB="6163" anchor="ctr" anchorCtr="1"/>
                </a:tc>
                <a:extLst>
                  <a:ext uri="{0D108BD9-81ED-4DB2-BD59-A6C34878D82A}">
                    <a16:rowId xmlns:a16="http://schemas.microsoft.com/office/drawing/2014/main" val="648205108"/>
                  </a:ext>
                </a:extLst>
              </a:tr>
              <a:tr h="30558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1.1 </a:t>
                      </a:r>
                    </a:p>
                  </a:txBody>
                  <a:tcPr marL="12327" marR="12327" marT="6163" marB="6163"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 marL="12327" marR="12327" marT="6163" marB="6163" anchor="ctr" anchorCtr="1"/>
                </a:tc>
                <a:extLst>
                  <a:ext uri="{0D108BD9-81ED-4DB2-BD59-A6C34878D82A}">
                    <a16:rowId xmlns:a16="http://schemas.microsoft.com/office/drawing/2014/main" val="4232088007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2.0 </a:t>
                      </a:r>
                    </a:p>
                  </a:txBody>
                  <a:tcPr marL="12327" marR="12327" marT="6163" marB="6163" anchor="ctr" anchorCtr="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2005</a:t>
                      </a:r>
                    </a:p>
                  </a:txBody>
                  <a:tcPr marL="12327" marR="12327" marT="6163" marB="6163" anchor="ctr" anchorCtr="1"/>
                </a:tc>
                <a:extLst>
                  <a:ext uri="{0D108BD9-81ED-4DB2-BD59-A6C34878D82A}">
                    <a16:rowId xmlns:a16="http://schemas.microsoft.com/office/drawing/2014/main" val="1077906449"/>
                  </a:ext>
                </a:extLst>
              </a:tr>
              <a:tr h="38892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3.5 </a:t>
                      </a:r>
                    </a:p>
                  </a:txBody>
                  <a:tcPr marL="12327" marR="12327" marT="6163" marB="6163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2008</a:t>
                      </a:r>
                      <a:endParaRPr lang="en-US" sz="1600" b="1" dirty="0"/>
                    </a:p>
                  </a:txBody>
                  <a:tcPr marL="12327" marR="12327" marT="6163" marB="6163" anchor="ctr" anchorCtr="1"/>
                </a:tc>
                <a:extLst>
                  <a:ext uri="{0D108BD9-81ED-4DB2-BD59-A6C34878D82A}">
                    <a16:rowId xmlns:a16="http://schemas.microsoft.com/office/drawing/2014/main" val="2908631069"/>
                  </a:ext>
                </a:extLst>
              </a:tr>
              <a:tr h="30558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4.0 </a:t>
                      </a:r>
                    </a:p>
                  </a:txBody>
                  <a:tcPr marL="12327" marR="12327" marT="6163" marB="6163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2010</a:t>
                      </a:r>
                    </a:p>
                  </a:txBody>
                  <a:tcPr marL="12327" marR="12327" marT="6163" marB="6163" anchor="ctr" anchorCtr="1"/>
                </a:tc>
                <a:extLst>
                  <a:ext uri="{0D108BD9-81ED-4DB2-BD59-A6C34878D82A}">
                    <a16:rowId xmlns:a16="http://schemas.microsoft.com/office/drawing/2014/main" val="3387832429"/>
                  </a:ext>
                </a:extLst>
              </a:tr>
              <a:tr h="30558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4.5 </a:t>
                      </a:r>
                    </a:p>
                  </a:txBody>
                  <a:tcPr marL="12327" marR="12327" marT="6163" marB="6163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2012</a:t>
                      </a:r>
                    </a:p>
                  </a:txBody>
                  <a:tcPr marL="12327" marR="12327" marT="6163" marB="6163" anchor="ctr" anchorCtr="1"/>
                </a:tc>
                <a:extLst>
                  <a:ext uri="{0D108BD9-81ED-4DB2-BD59-A6C34878D82A}">
                    <a16:rowId xmlns:a16="http://schemas.microsoft.com/office/drawing/2014/main" val="1713779027"/>
                  </a:ext>
                </a:extLst>
              </a:tr>
              <a:tr h="34725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4.5.1 </a:t>
                      </a:r>
                    </a:p>
                  </a:txBody>
                  <a:tcPr marL="12327" marR="12327" marT="6163" marB="6163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2013</a:t>
                      </a:r>
                    </a:p>
                  </a:txBody>
                  <a:tcPr marL="12327" marR="12327" marT="6163" marB="6163" anchor="ctr" anchorCtr="1"/>
                </a:tc>
                <a:extLst>
                  <a:ext uri="{0D108BD9-81ED-4DB2-BD59-A6C34878D82A}">
                    <a16:rowId xmlns:a16="http://schemas.microsoft.com/office/drawing/2014/main" val="1210010532"/>
                  </a:ext>
                </a:extLst>
              </a:tr>
              <a:tr h="28866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4.6 </a:t>
                      </a:r>
                    </a:p>
                  </a:txBody>
                  <a:tcPr marL="12327" marR="12327" marT="6163" marB="6163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2015</a:t>
                      </a:r>
                      <a:endParaRPr lang="en-US" sz="1600" b="1" dirty="0"/>
                    </a:p>
                  </a:txBody>
                  <a:tcPr marL="12327" marR="12327" marT="6163" marB="6163" anchor="ctr" anchorCtr="1"/>
                </a:tc>
                <a:extLst>
                  <a:ext uri="{0D108BD9-81ED-4DB2-BD59-A6C34878D82A}">
                    <a16:rowId xmlns:a16="http://schemas.microsoft.com/office/drawing/2014/main" val="39712265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F51AB03-48D5-4D32-82F7-B7225D68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45538" y="1756846"/>
            <a:ext cx="86487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0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863850" y="2667000"/>
            <a:ext cx="5562600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Common Language Specification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863850" y="5410200"/>
            <a:ext cx="55626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Common Language Runtime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63850" y="2070100"/>
            <a:ext cx="9144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VB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930650" y="2070100"/>
            <a:ext cx="9144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C++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97450" y="2070100"/>
            <a:ext cx="9144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C#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863850" y="3276601"/>
            <a:ext cx="3689350" cy="822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 dirty="0"/>
              <a:t>ASP.NET: Web Services</a:t>
            </a:r>
          </a:p>
          <a:p>
            <a:pPr algn="ctr"/>
            <a:r>
              <a:rPr lang="en-US" sz="2400" b="1" dirty="0"/>
              <a:t>and Web Forms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064250" y="2070100"/>
            <a:ext cx="11430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JScript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359650" y="2070100"/>
            <a:ext cx="10668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…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673850" y="3276601"/>
            <a:ext cx="1752600" cy="822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 dirty="0"/>
              <a:t>Windows</a:t>
            </a:r>
            <a:br>
              <a:rPr lang="en-US" sz="2400" b="1" dirty="0"/>
            </a:br>
            <a:r>
              <a:rPr lang="en-US" sz="2400" b="1" dirty="0"/>
              <a:t>Forms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63850" y="4800600"/>
            <a:ext cx="5562600" cy="520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.NET Framework Base Classes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863850" y="4191000"/>
            <a:ext cx="5562600" cy="520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ADO.NET: Data and XML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 rot="5400000">
            <a:off x="7018338" y="3589338"/>
            <a:ext cx="3886200" cy="822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Visual Studio.NET</a:t>
            </a:r>
          </a:p>
        </p:txBody>
      </p:sp>
      <p:sp>
        <p:nvSpPr>
          <p:cNvPr id="26638" name="Rectangle 14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The .NET Framework</a:t>
            </a:r>
            <a:br>
              <a:rPr lang="en-US"/>
            </a:br>
            <a:r>
              <a:rPr lang="en-US" sz="2100"/>
              <a:t>The .NET Framework and Visual Studio.NET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1905000" y="2590800"/>
            <a:ext cx="2286000" cy="2927350"/>
            <a:chOff x="240" y="1872"/>
            <a:chExt cx="1440" cy="1844"/>
          </a:xfrm>
        </p:grpSpPr>
        <p:sp>
          <p:nvSpPr>
            <p:cNvPr id="78851" name="Rectangle 3"/>
            <p:cNvSpPr>
              <a:spLocks noChangeArrowheads="1"/>
            </p:cNvSpPr>
            <p:nvPr/>
          </p:nvSpPr>
          <p:spPr bwMode="auto">
            <a:xfrm>
              <a:off x="384" y="1872"/>
              <a:ext cx="1152" cy="14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000" b="1">
                  <a:solidFill>
                    <a:schemeClr val="tx1">
                      <a:lumMod val="95000"/>
                    </a:schemeClr>
                  </a:solidFill>
                </a:rPr>
                <a:t>Source Code</a:t>
              </a:r>
            </a:p>
          </p:txBody>
        </p:sp>
        <p:sp>
          <p:nvSpPr>
            <p:cNvPr id="30736" name="Text Box 4"/>
            <p:cNvSpPr txBox="1">
              <a:spLocks noChangeArrowheads="1"/>
            </p:cNvSpPr>
            <p:nvPr/>
          </p:nvSpPr>
          <p:spPr bwMode="auto">
            <a:xfrm>
              <a:off x="240" y="3312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800" b="1">
                  <a:solidFill>
                    <a:schemeClr val="tx1">
                      <a:lumMod val="95000"/>
                    </a:schemeClr>
                  </a:solidFill>
                </a:rPr>
                <a:t>C++, C#, VB or any .NET language</a:t>
              </a:r>
            </a:p>
          </p:txBody>
        </p:sp>
      </p:grp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4953001" y="4800600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dirty="0"/>
              <a:t>csc.exe or vbc.exe</a:t>
            </a:r>
          </a:p>
        </p:txBody>
      </p:sp>
      <p:grpSp>
        <p:nvGrpSpPr>
          <p:cNvPr id="30724" name="Group 6"/>
          <p:cNvGrpSpPr>
            <a:grpSpLocks/>
          </p:cNvGrpSpPr>
          <p:nvPr/>
        </p:nvGrpSpPr>
        <p:grpSpPr bwMode="auto">
          <a:xfrm>
            <a:off x="5029200" y="2209801"/>
            <a:ext cx="2052638" cy="2043113"/>
            <a:chOff x="1632" y="1248"/>
            <a:chExt cx="2682" cy="2286"/>
          </a:xfrm>
        </p:grpSpPr>
        <p:sp>
          <p:nvSpPr>
            <p:cNvPr id="30732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4 h 21600"/>
                <a:gd name="T4" fmla="*/ 598 w 21600"/>
                <a:gd name="T5" fmla="*/ 1048 h 21600"/>
                <a:gd name="T6" fmla="*/ 0 w 21600"/>
                <a:gd name="T7" fmla="*/ 5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0733" name="AutoShape 8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715 w 21600"/>
                <a:gd name="T1" fmla="*/ 0 h 21600"/>
                <a:gd name="T2" fmla="*/ 1429 w 21600"/>
                <a:gd name="T3" fmla="*/ 627 h 21600"/>
                <a:gd name="T4" fmla="*/ 715 w 21600"/>
                <a:gd name="T5" fmla="*/ 1253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0734" name="AutoShape 9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794 w 21600"/>
                <a:gd name="T1" fmla="*/ 0 h 21600"/>
                <a:gd name="T2" fmla="*/ 1588 w 21600"/>
                <a:gd name="T3" fmla="*/ 696 h 21600"/>
                <a:gd name="T4" fmla="*/ 794 w 21600"/>
                <a:gd name="T5" fmla="*/ 1392 h 21600"/>
                <a:gd name="T6" fmla="*/ 0 w 21600"/>
                <a:gd name="T7" fmla="*/ 69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sp>
        <p:nvSpPr>
          <p:cNvPr id="30725" name="Text Box 10"/>
          <p:cNvSpPr txBox="1">
            <a:spLocks noChangeArrowheads="1"/>
          </p:cNvSpPr>
          <p:nvPr/>
        </p:nvSpPr>
        <p:spPr bwMode="auto">
          <a:xfrm>
            <a:off x="5341939" y="4267200"/>
            <a:ext cx="1944687" cy="579438"/>
          </a:xfrm>
          <a:prstGeom prst="rect">
            <a:avLst/>
          </a:prstGeom>
          <a:noFill/>
          <a:ln w="19050">
            <a:noFill/>
            <a:prstDash val="lg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3200" b="1"/>
              <a:t>Compiler</a:t>
            </a:r>
          </a:p>
        </p:txBody>
      </p:sp>
      <p:sp>
        <p:nvSpPr>
          <p:cNvPr id="30726" name="Line 11"/>
          <p:cNvSpPr>
            <a:spLocks noChangeShapeType="1"/>
          </p:cNvSpPr>
          <p:nvPr/>
        </p:nvSpPr>
        <p:spPr bwMode="auto">
          <a:xfrm>
            <a:off x="4114800" y="3733800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8305800" y="2590800"/>
            <a:ext cx="1981200" cy="2743200"/>
            <a:chOff x="4272" y="1872"/>
            <a:chExt cx="1248" cy="1728"/>
          </a:xfrm>
        </p:grpSpPr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4320" y="1872"/>
              <a:ext cx="1152" cy="14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2000" b="1">
                  <a:solidFill>
                    <a:schemeClr val="tx1">
                      <a:lumMod val="95000"/>
                    </a:schemeClr>
                  </a:solidFill>
                </a:rPr>
                <a:t>Assembly</a:t>
              </a:r>
            </a:p>
          </p:txBody>
        </p:sp>
        <p:sp>
          <p:nvSpPr>
            <p:cNvPr id="30731" name="Text Box 14"/>
            <p:cNvSpPr txBox="1">
              <a:spLocks noChangeArrowheads="1"/>
            </p:cNvSpPr>
            <p:nvPr/>
          </p:nvSpPr>
          <p:spPr bwMode="auto">
            <a:xfrm>
              <a:off x="4272" y="3369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800" b="1">
                  <a:solidFill>
                    <a:schemeClr val="tx1">
                      <a:lumMod val="95000"/>
                    </a:schemeClr>
                  </a:solidFill>
                </a:rPr>
                <a:t>DLL or EXE</a:t>
              </a:r>
            </a:p>
          </p:txBody>
        </p:sp>
      </p:grpSp>
      <p:sp>
        <p:nvSpPr>
          <p:cNvPr id="30728" name="Line 15"/>
          <p:cNvSpPr>
            <a:spLocks noChangeShapeType="1"/>
          </p:cNvSpPr>
          <p:nvPr/>
        </p:nvSpPr>
        <p:spPr bwMode="auto">
          <a:xfrm>
            <a:off x="7239000" y="3733800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16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>
                <a:solidFill>
                  <a:schemeClr val="tx1"/>
                </a:solidFill>
              </a:rPr>
              <a:t>Common Language Runtime</a:t>
            </a:r>
            <a:br>
              <a:rPr lang="en-US" sz="3400">
                <a:solidFill>
                  <a:schemeClr val="tx1"/>
                </a:solidFill>
              </a:rPr>
            </a:br>
            <a:r>
              <a:rPr lang="en-US" sz="2500">
                <a:solidFill>
                  <a:schemeClr val="tx1"/>
                </a:solidFill>
              </a:rPr>
              <a:t>Compilation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en-US" dirty="0"/>
              <a:t>Common Language Runtime</a:t>
            </a:r>
            <a:br>
              <a:rPr lang="en-US" dirty="0"/>
            </a:br>
            <a:r>
              <a:rPr lang="en-US" sz="2500" dirty="0">
                <a:solidFill>
                  <a:schemeClr val="hlink"/>
                </a:solidFill>
              </a:rPr>
              <a:t>Assemblies</a:t>
            </a:r>
          </a:p>
        </p:txBody>
      </p:sp>
      <p:pic>
        <p:nvPicPr>
          <p:cNvPr id="3379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3614" y="1524000"/>
            <a:ext cx="8988066" cy="51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2DC4E3-8F98-5BEE-D453-4BDAED06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647A3-CE36-CE61-1D24-3975A6EC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Machine</a:t>
            </a:r>
          </a:p>
          <a:p>
            <a:endParaRPr lang="en-US" dirty="0"/>
          </a:p>
          <a:p>
            <a:r>
              <a:rPr lang="en-US" dirty="0"/>
              <a:t>Deployed Machine(Client)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87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20" y="355230"/>
            <a:ext cx="6770075" cy="6147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42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429000" y="1905000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/>
              <a:t>VB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057400" y="1752601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Source code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3429000" y="2438400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6781800" y="1905000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/>
              <a:t>C++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5105400" y="1905000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/>
              <a:t>C#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6781800" y="2438400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5105400" y="2438400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5105400" y="3048000"/>
            <a:ext cx="990600" cy="457200"/>
          </a:xfrm>
          <a:prstGeom prst="roundRect">
            <a:avLst>
              <a:gd name="adj" fmla="val 0"/>
            </a:avLst>
          </a:prstGeom>
          <a:solidFill>
            <a:srgbClr val="FF9933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/>
              <a:t>Assembly</a:t>
            </a:r>
          </a:p>
          <a:p>
            <a:pPr algn="ctr">
              <a:defRPr/>
            </a:pPr>
            <a:r>
              <a:rPr lang="en-US" b="1"/>
              <a:t>IL Code</a:t>
            </a:r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6781800" y="3048000"/>
            <a:ext cx="990600" cy="457200"/>
          </a:xfrm>
          <a:prstGeom prst="roundRect">
            <a:avLst>
              <a:gd name="adj" fmla="val 0"/>
            </a:avLst>
          </a:prstGeom>
          <a:solidFill>
            <a:srgbClr val="FF9933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/>
              <a:t>Assembly</a:t>
            </a:r>
          </a:p>
          <a:p>
            <a:pPr algn="ctr">
              <a:defRPr/>
            </a:pPr>
            <a:r>
              <a:rPr lang="en-US" b="1"/>
              <a:t>IL Code</a:t>
            </a: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3429000" y="3048000"/>
            <a:ext cx="990600" cy="457200"/>
          </a:xfrm>
          <a:prstGeom prst="roundRect">
            <a:avLst>
              <a:gd name="adj" fmla="val 0"/>
            </a:avLst>
          </a:prstGeom>
          <a:solidFill>
            <a:srgbClr val="FF9933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/>
              <a:t>Assembly</a:t>
            </a:r>
          </a:p>
          <a:p>
            <a:pPr algn="ctr">
              <a:defRPr/>
            </a:pPr>
            <a:r>
              <a:rPr lang="en-US" b="1"/>
              <a:t>IL Code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2438400" y="5943600"/>
            <a:ext cx="7924800" cy="6858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GB" sz="2000" b="1"/>
              <a:t>Operating System Services</a:t>
            </a:r>
          </a:p>
        </p:txBody>
      </p: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2514600" y="3733800"/>
            <a:ext cx="6248400" cy="16002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GB" sz="2000" b="1"/>
              <a:t>Common Language Runtime</a:t>
            </a: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3962400" y="35052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7315200" y="35052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AutoShape 17"/>
          <p:cNvSpPr>
            <a:spLocks noChangeArrowheads="1"/>
          </p:cNvSpPr>
          <p:nvPr/>
        </p:nvSpPr>
        <p:spPr bwMode="auto">
          <a:xfrm>
            <a:off x="3886200" y="4648200"/>
            <a:ext cx="3048000" cy="609600"/>
          </a:xfrm>
          <a:prstGeom prst="roundRect">
            <a:avLst>
              <a:gd name="adj" fmla="val 7708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800" b="1"/>
              <a:t>JIT Compiler</a:t>
            </a:r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4343400" y="5486400"/>
            <a:ext cx="3276600" cy="3810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/>
              <a:t>Native Code</a:t>
            </a:r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6019800" y="5867400"/>
            <a:ext cx="0" cy="381000"/>
          </a:xfrm>
          <a:prstGeom prst="line">
            <a:avLst/>
          </a:prstGeom>
          <a:noFill/>
          <a:ln w="57150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2057401" y="2971801"/>
            <a:ext cx="1285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Managed</a:t>
            </a:r>
          </a:p>
          <a:p>
            <a:pPr>
              <a:defRPr/>
            </a:pPr>
            <a:r>
              <a:rPr lang="en-GB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code</a:t>
            </a: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3962400" y="2667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5638800" y="2667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7315200" y="2667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7848600" y="2438400"/>
            <a:ext cx="1066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AutoShape 25"/>
          <p:cNvSpPr>
            <a:spLocks noChangeArrowheads="1"/>
          </p:cNvSpPr>
          <p:nvPr/>
        </p:nvSpPr>
        <p:spPr bwMode="auto">
          <a:xfrm>
            <a:off x="8915400" y="2209800"/>
            <a:ext cx="1219200" cy="685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b="1"/>
              <a:t>Unmanaged</a:t>
            </a:r>
          </a:p>
          <a:p>
            <a:pPr algn="ctr">
              <a:defRPr/>
            </a:pPr>
            <a:r>
              <a:rPr lang="en-US" b="1"/>
              <a:t>Component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9448800" y="2895600"/>
            <a:ext cx="0" cy="3124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4876800" y="52578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H="1">
            <a:off x="6858000" y="5334000"/>
            <a:ext cx="0" cy="3048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Rectangle 29"/>
          <p:cNvSpPr>
            <a:spLocks noGrp="1" noChangeArrowheads="1"/>
          </p:cNvSpPr>
          <p:nvPr>
            <p:ph type="title"/>
          </p:nvPr>
        </p:nvSpPr>
        <p:spPr>
          <a:xfrm>
            <a:off x="1906588" y="228600"/>
            <a:ext cx="8532812" cy="1244600"/>
          </a:xfrm>
        </p:spPr>
        <p:txBody>
          <a:bodyPr/>
          <a:lstStyle/>
          <a:p>
            <a:pPr eaLnBrk="1" hangingPunct="1"/>
            <a:r>
              <a:rPr lang="en-US"/>
              <a:t>Common Language Runtime</a:t>
            </a:r>
            <a:br>
              <a:rPr lang="en-US"/>
            </a:br>
            <a:r>
              <a:rPr lang="en-US" sz="2500">
                <a:solidFill>
                  <a:schemeClr val="hlink"/>
                </a:solidFill>
              </a:rPr>
              <a:t>Execution Model</a:t>
            </a:r>
          </a:p>
        </p:txBody>
      </p:sp>
    </p:spTree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46F-E571-3704-71A9-7FF525B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037D-9ABD-5644-0897-FA9886DD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Main(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Main()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9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EC98-9478-31C8-370E-77295465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E0B3-78B8-0B93-1A1B-DE0E10AA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</a:t>
            </a:r>
          </a:p>
          <a:p>
            <a:pPr lvl="2"/>
            <a:r>
              <a:rPr lang="en-US" dirty="0"/>
              <a:t>Value Type </a:t>
            </a:r>
          </a:p>
          <a:p>
            <a:pPr lvl="2"/>
            <a:r>
              <a:rPr lang="en-US" dirty="0"/>
              <a:t>Reference Type</a:t>
            </a:r>
          </a:p>
          <a:p>
            <a:pPr lvl="1"/>
            <a:r>
              <a:rPr lang="en-IN" dirty="0"/>
              <a:t>Conversion</a:t>
            </a:r>
          </a:p>
          <a:p>
            <a:pPr lvl="1"/>
            <a:r>
              <a:rPr lang="en-IN" dirty="0"/>
              <a:t>Boxing and Unboxing</a:t>
            </a:r>
          </a:p>
          <a:p>
            <a:r>
              <a:rPr lang="en-IN" dirty="0"/>
              <a:t>Methods</a:t>
            </a:r>
          </a:p>
          <a:p>
            <a:pPr lvl="1"/>
            <a:r>
              <a:rPr lang="en-IN" dirty="0"/>
              <a:t>By Val</a:t>
            </a:r>
          </a:p>
          <a:p>
            <a:pPr lvl="1"/>
            <a:r>
              <a:rPr lang="en-IN" dirty="0"/>
              <a:t>By Ref</a:t>
            </a:r>
          </a:p>
          <a:p>
            <a:pPr lvl="1"/>
            <a:r>
              <a:rPr lang="en-IN" dirty="0"/>
              <a:t>Out Parameter</a:t>
            </a:r>
          </a:p>
          <a:p>
            <a:pPr lvl="1"/>
            <a:r>
              <a:rPr lang="en-IN" dirty="0"/>
              <a:t>Param Array</a:t>
            </a:r>
          </a:p>
        </p:txBody>
      </p:sp>
    </p:spTree>
    <p:extLst>
      <p:ext uri="{BB962C8B-B14F-4D97-AF65-F5344CB8AC3E}">
        <p14:creationId xmlns:p14="http://schemas.microsoft.com/office/powerpoint/2010/main" val="427434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436B-991F-283A-22D9-0BF3A66A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D8FA-DDAE-E690-4859-190BC2D8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860" cy="36075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Value Type</a:t>
            </a:r>
          </a:p>
          <a:p>
            <a:pPr lvl="1"/>
            <a:r>
              <a:rPr lang="en-US" dirty="0"/>
              <a:t>Inbuilt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Numeric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Alpha-Numeric</a:t>
            </a:r>
          </a:p>
          <a:p>
            <a:pPr lvl="3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Char=&gt; ‘a’=2B</a:t>
            </a:r>
          </a:p>
          <a:p>
            <a:pPr lvl="2"/>
            <a:r>
              <a:rPr lang="en-US" dirty="0"/>
              <a:t>Logical=&gt;4B</a:t>
            </a:r>
          </a:p>
          <a:p>
            <a:pPr lvl="3"/>
            <a:r>
              <a:rPr lang="en-US" dirty="0"/>
              <a:t>Bool/Boolean=true/False</a:t>
            </a:r>
          </a:p>
          <a:p>
            <a:pPr lvl="2"/>
            <a:r>
              <a:rPr lang="en-US" dirty="0"/>
              <a:t>Date &amp; Time</a:t>
            </a:r>
          </a:p>
          <a:p>
            <a:pPr lvl="3"/>
            <a:r>
              <a:rPr lang="en-US" dirty="0" err="1"/>
              <a:t>DateTime</a:t>
            </a:r>
            <a:r>
              <a:rPr lang="en-US" dirty="0"/>
              <a:t> – 8B</a:t>
            </a:r>
          </a:p>
          <a:p>
            <a:pPr lvl="4"/>
            <a:r>
              <a:rPr lang="en-US" dirty="0"/>
              <a:t>1 Jan 0001 to 31 Dec 9999 23:59:59</a:t>
            </a:r>
          </a:p>
          <a:p>
            <a:pPr lvl="1"/>
            <a:r>
              <a:rPr lang="en-US" dirty="0"/>
              <a:t>User Defined</a:t>
            </a:r>
          </a:p>
          <a:p>
            <a:pPr lvl="2"/>
            <a:r>
              <a:rPr lang="en-US" dirty="0"/>
              <a:t>Enum</a:t>
            </a:r>
          </a:p>
          <a:p>
            <a:pPr lvl="2"/>
            <a:r>
              <a:rPr lang="en-US" dirty="0"/>
              <a:t>Struct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A96CD7-6916-507E-4318-EF5A9D67F762}"/>
              </a:ext>
            </a:extLst>
          </p:cNvPr>
          <p:cNvSpPr txBox="1">
            <a:spLocks/>
          </p:cNvSpPr>
          <p:nvPr/>
        </p:nvSpPr>
        <p:spPr>
          <a:xfrm>
            <a:off x="4631926" y="0"/>
            <a:ext cx="5692804" cy="6702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Value Type</a:t>
            </a:r>
          </a:p>
          <a:p>
            <a:pPr lvl="1"/>
            <a:r>
              <a:rPr lang="en-US" dirty="0"/>
              <a:t>Inbuilt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Numeric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Without Decimal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Signed</a:t>
            </a:r>
          </a:p>
          <a:p>
            <a:pPr lvl="5"/>
            <a:r>
              <a:rPr lang="en-US" dirty="0" err="1">
                <a:solidFill>
                  <a:srgbClr val="FF0000"/>
                </a:solidFill>
              </a:rPr>
              <a:t>Sbyte</a:t>
            </a:r>
            <a:r>
              <a:rPr lang="en-US" dirty="0">
                <a:solidFill>
                  <a:srgbClr val="FF0000"/>
                </a:solidFill>
              </a:rPr>
              <a:t>-&gt; 1 byte - -128 +127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Short -&gt; 2B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Int -&gt;4B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Long-8B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Unsigned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Byte-&gt; 1 byte – 0 to 255</a:t>
            </a:r>
          </a:p>
          <a:p>
            <a:pPr lvl="5"/>
            <a:r>
              <a:rPr lang="en-US" dirty="0" err="1">
                <a:solidFill>
                  <a:srgbClr val="FF0000"/>
                </a:solidFill>
              </a:rPr>
              <a:t>UShort</a:t>
            </a:r>
            <a:r>
              <a:rPr lang="en-US" dirty="0">
                <a:solidFill>
                  <a:srgbClr val="FF0000"/>
                </a:solidFill>
              </a:rPr>
              <a:t> -&gt; 2B</a:t>
            </a:r>
          </a:p>
          <a:p>
            <a:pPr lvl="5"/>
            <a:r>
              <a:rPr lang="en-US" dirty="0" err="1">
                <a:solidFill>
                  <a:srgbClr val="FF0000"/>
                </a:solidFill>
              </a:rPr>
              <a:t>UInt</a:t>
            </a:r>
            <a:r>
              <a:rPr lang="en-US" dirty="0">
                <a:solidFill>
                  <a:srgbClr val="FF0000"/>
                </a:solidFill>
              </a:rPr>
              <a:t> -&gt;4B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ULong-8B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With Decimal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Float –&gt; 4B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Double -&gt; 8B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Decimal -&gt; 16B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5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6043-3210-942E-F398-FEF1E2BA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41AE6-197E-F6F6-FBA2-CC3BD6465637}"/>
              </a:ext>
            </a:extLst>
          </p:cNvPr>
          <p:cNvSpPr/>
          <p:nvPr/>
        </p:nvSpPr>
        <p:spPr>
          <a:xfrm>
            <a:off x="3577701" y="4061534"/>
            <a:ext cx="3364637" cy="559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Infra Logic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B55E5-C9D6-FD02-6E8E-EB73CA65BC5E}"/>
              </a:ext>
            </a:extLst>
          </p:cNvPr>
          <p:cNvSpPr/>
          <p:nvPr/>
        </p:nvSpPr>
        <p:spPr>
          <a:xfrm>
            <a:off x="3577701" y="3231472"/>
            <a:ext cx="3364637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Logic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7DAFB-556F-220A-BC71-8C9BC000CC67}"/>
              </a:ext>
            </a:extLst>
          </p:cNvPr>
          <p:cNvSpPr/>
          <p:nvPr/>
        </p:nvSpPr>
        <p:spPr>
          <a:xfrm>
            <a:off x="7261934" y="4061534"/>
            <a:ext cx="3364637" cy="559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STDIO.H=&gt;</a:t>
            </a:r>
            <a:r>
              <a:rPr lang="en-US" dirty="0" err="1"/>
              <a:t>Printf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66B6B-8CA7-8ABF-CBAE-939029359835}"/>
              </a:ext>
            </a:extLst>
          </p:cNvPr>
          <p:cNvSpPr/>
          <p:nvPr/>
        </p:nvSpPr>
        <p:spPr>
          <a:xfrm>
            <a:off x="7261934" y="3231472"/>
            <a:ext cx="3364637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73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44D1-25D1-9F84-8CDF-55CD4DE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FB1850-C552-E0E0-A84E-E717EB8A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Reference Type</a:t>
            </a:r>
          </a:p>
          <a:p>
            <a:pPr lvl="1"/>
            <a:r>
              <a:rPr lang="en-US" dirty="0"/>
              <a:t>Inbuilt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Array</a:t>
            </a:r>
          </a:p>
          <a:p>
            <a:pPr lvl="1"/>
            <a:r>
              <a:rPr lang="en-US" dirty="0"/>
              <a:t>User Defined</a:t>
            </a:r>
          </a:p>
          <a:p>
            <a:pPr lvl="2"/>
            <a:r>
              <a:rPr lang="en-US" dirty="0"/>
              <a:t>Class</a:t>
            </a:r>
          </a:p>
          <a:p>
            <a:pPr lvl="3"/>
            <a:r>
              <a:rPr lang="en-US" dirty="0"/>
              <a:t>Interface</a:t>
            </a:r>
          </a:p>
          <a:p>
            <a:pPr lvl="3"/>
            <a:r>
              <a:rPr lang="en-US" dirty="0"/>
              <a:t>Delegate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3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931F-B2F6-02B9-F062-75BCD6C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C10-F286-E7F6-61F6-4706EC96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</a:t>
            </a:r>
          </a:p>
          <a:p>
            <a:pPr lvl="1"/>
            <a:r>
              <a:rPr lang="en-US" dirty="0"/>
              <a:t>Implicit Conversion</a:t>
            </a:r>
          </a:p>
          <a:p>
            <a:pPr lvl="1"/>
            <a:r>
              <a:rPr lang="en-US" dirty="0"/>
              <a:t>Explicit Conversion</a:t>
            </a:r>
          </a:p>
          <a:p>
            <a:pPr lvl="1"/>
            <a:r>
              <a:rPr lang="en-US" dirty="0"/>
              <a:t>Between String and Primitive Type</a:t>
            </a:r>
          </a:p>
          <a:p>
            <a:pPr lvl="2"/>
            <a:r>
              <a:rPr lang="en-US" dirty="0"/>
              <a:t>Parse()</a:t>
            </a:r>
          </a:p>
          <a:p>
            <a:pPr lvl="2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Between value type and Reference type</a:t>
            </a:r>
          </a:p>
          <a:p>
            <a:pPr lvl="2"/>
            <a:r>
              <a:rPr lang="en-US" dirty="0"/>
              <a:t>Boxing and Unboxing</a:t>
            </a:r>
          </a:p>
          <a:p>
            <a:r>
              <a:rPr lang="en-US" dirty="0"/>
              <a:t>Casting(OOP)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462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7B7454-DF42-1172-8551-2CD065B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4AA31-762C-CBA1-A06A-1F5EE64F8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Type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238E9-F821-E3B5-2B83-4935F04B32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Usually allocated 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STACK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Copying value type to Another Value type will copy VALUE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Cheaper memory management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3DC1EC-95B4-1CA9-D22E-0113E860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 Type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929B3-11A7-7F73-549B-388980D76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857043" cy="3684588"/>
          </a:xfrm>
        </p:spPr>
        <p:txBody>
          <a:bodyPr/>
          <a:lstStyle/>
          <a:p>
            <a:r>
              <a:rPr lang="en-US" dirty="0"/>
              <a:t>Always Allocated 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Copying Reference type to Another Reference type will copy REFERENCE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 defragmented and expensive to manage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73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61A2-30EB-7E8E-1BA9-F1EC3E87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Modes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442D3C-EED1-C774-9E25-27203E98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Mode</a:t>
            </a:r>
          </a:p>
          <a:p>
            <a:r>
              <a:rPr lang="en-US" dirty="0"/>
              <a:t>Execution Mode</a:t>
            </a:r>
          </a:p>
          <a:p>
            <a:r>
              <a:rPr lang="en-US" dirty="0"/>
              <a:t>Debugging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16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20B7-3254-2BF2-9F5E-DFDAE211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n-US" dirty="0"/>
              <a:t>Object Oriented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A1E2-7582-7601-6FFC-D64CCB97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2"/>
            <a:r>
              <a:rPr lang="en-US" dirty="0"/>
              <a:t>Information Hiding</a:t>
            </a:r>
          </a:p>
          <a:p>
            <a:pPr lvl="3"/>
            <a:r>
              <a:rPr lang="en-US" dirty="0"/>
              <a:t>Public , Private</a:t>
            </a:r>
          </a:p>
          <a:p>
            <a:pPr lvl="2"/>
            <a:r>
              <a:rPr lang="en-US" dirty="0"/>
              <a:t>Implementation Hiding</a:t>
            </a:r>
          </a:p>
          <a:p>
            <a:pPr lvl="3"/>
            <a:r>
              <a:rPr lang="en-US" dirty="0"/>
              <a:t>Static Polymorphism</a:t>
            </a:r>
          </a:p>
          <a:p>
            <a:pPr lvl="4"/>
            <a:r>
              <a:rPr lang="en-US" dirty="0"/>
              <a:t>Function/Method/Operator Overloading</a:t>
            </a:r>
          </a:p>
          <a:p>
            <a:pPr lvl="1"/>
            <a:r>
              <a:rPr lang="en-US" dirty="0"/>
              <a:t>Issue with Encapsulation</a:t>
            </a:r>
          </a:p>
          <a:p>
            <a:pPr lvl="2"/>
            <a:r>
              <a:rPr lang="en-US" dirty="0"/>
              <a:t>Brings in Code Redundancy </a:t>
            </a:r>
          </a:p>
          <a:p>
            <a:pPr lvl="2"/>
            <a:r>
              <a:rPr lang="en-US" dirty="0"/>
              <a:t>Solution</a:t>
            </a:r>
          </a:p>
          <a:p>
            <a:pPr lvl="3"/>
            <a:r>
              <a:rPr lang="en-US" dirty="0"/>
              <a:t>Inheritance</a:t>
            </a:r>
          </a:p>
          <a:p>
            <a:pPr lvl="4"/>
            <a:r>
              <a:rPr lang="en-US" dirty="0"/>
              <a:t>Runtime Polymorphism(Overriding)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858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3C03-08A3-085E-1C2F-00B05DD7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Specialization</a:t>
            </a:r>
            <a:r>
              <a:rPr lang="en-US" dirty="0"/>
              <a:t> to</a:t>
            </a:r>
            <a:r>
              <a:rPr lang="en-US"/>
              <a:t>=&gt; </a:t>
            </a:r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Generalization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BED43-3A84-D245-BE96-F58974E26798}"/>
              </a:ext>
            </a:extLst>
          </p:cNvPr>
          <p:cNvSpPr/>
          <p:nvPr/>
        </p:nvSpPr>
        <p:spPr>
          <a:xfrm>
            <a:off x="532660" y="3213717"/>
            <a:ext cx="1242873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3A61A-B0D2-2CB0-FCC4-5AA01C0F39F2}"/>
              </a:ext>
            </a:extLst>
          </p:cNvPr>
          <p:cNvSpPr/>
          <p:nvPr/>
        </p:nvSpPr>
        <p:spPr>
          <a:xfrm>
            <a:off x="1976761" y="3213716"/>
            <a:ext cx="1242873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7CD2B-F7BD-2991-8ED3-9FDBF2584A57}"/>
              </a:ext>
            </a:extLst>
          </p:cNvPr>
          <p:cNvSpPr/>
          <p:nvPr/>
        </p:nvSpPr>
        <p:spPr>
          <a:xfrm>
            <a:off x="3420862" y="3213716"/>
            <a:ext cx="1160015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10B93-B732-46AA-31CF-7BD619CCB476}"/>
              </a:ext>
            </a:extLst>
          </p:cNvPr>
          <p:cNvSpPr/>
          <p:nvPr/>
        </p:nvSpPr>
        <p:spPr>
          <a:xfrm>
            <a:off x="1976760" y="1775533"/>
            <a:ext cx="1242873" cy="630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08A802-EE78-8537-11CE-B00C848AA129}"/>
              </a:ext>
            </a:extLst>
          </p:cNvPr>
          <p:cNvCxnSpPr/>
          <p:nvPr/>
        </p:nvCxnSpPr>
        <p:spPr>
          <a:xfrm flipV="1">
            <a:off x="1411549" y="2494624"/>
            <a:ext cx="1186647" cy="7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4542F9-9C84-05C8-1744-C56C6D2FE665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598196" y="2494623"/>
            <a:ext cx="2" cy="71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462A4-CF2C-7208-CAF2-ED8FB8B15EC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598196" y="2494622"/>
            <a:ext cx="1402674" cy="71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660512D8-17C4-4DAF-B62F-B94B50216484}"/>
              </a:ext>
            </a:extLst>
          </p:cNvPr>
          <p:cNvSpPr/>
          <p:nvPr/>
        </p:nvSpPr>
        <p:spPr>
          <a:xfrm>
            <a:off x="5841507" y="2068497"/>
            <a:ext cx="790112" cy="19442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E8393-F36C-00B3-5712-9349CA4F0644}"/>
              </a:ext>
            </a:extLst>
          </p:cNvPr>
          <p:cNvSpPr txBox="1"/>
          <p:nvPr/>
        </p:nvSpPr>
        <p:spPr>
          <a:xfrm>
            <a:off x="5533008" y="4195559"/>
            <a:ext cx="1578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Specialization</a:t>
            </a:r>
            <a:endParaRPr lang="en-I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272D5-55F8-903D-3016-C161F67305FE}"/>
              </a:ext>
            </a:extLst>
          </p:cNvPr>
          <p:cNvSpPr txBox="1"/>
          <p:nvPr/>
        </p:nvSpPr>
        <p:spPr>
          <a:xfrm>
            <a:off x="5533008" y="16373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39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2C55-939E-D5E9-2E59-8F928F22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02" y="-38333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Scenarios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0D1930-F9CE-F9EC-750B-8C8011825112}"/>
              </a:ext>
            </a:extLst>
          </p:cNvPr>
          <p:cNvGrpSpPr/>
          <p:nvPr/>
        </p:nvGrpSpPr>
        <p:grpSpPr>
          <a:xfrm>
            <a:off x="102559" y="786770"/>
            <a:ext cx="3970006" cy="2258271"/>
            <a:chOff x="133165" y="1642369"/>
            <a:chExt cx="4749751" cy="28842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3EED47-41C9-61A6-6FFE-254520DC391F}"/>
                </a:ext>
              </a:extLst>
            </p:cNvPr>
            <p:cNvSpPr/>
            <p:nvPr/>
          </p:nvSpPr>
          <p:spPr>
            <a:xfrm>
              <a:off x="133165" y="3896343"/>
              <a:ext cx="1242873" cy="630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9648EC-2D6E-E5BC-0E76-DD5BD487766D}"/>
                </a:ext>
              </a:extLst>
            </p:cNvPr>
            <p:cNvSpPr/>
            <p:nvPr/>
          </p:nvSpPr>
          <p:spPr>
            <a:xfrm>
              <a:off x="1577266" y="3896342"/>
              <a:ext cx="1242873" cy="630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7AC9B9-E9D1-39F6-9238-2B5C834AB75B}"/>
                </a:ext>
              </a:extLst>
            </p:cNvPr>
            <p:cNvSpPr/>
            <p:nvPr/>
          </p:nvSpPr>
          <p:spPr>
            <a:xfrm>
              <a:off x="3021367" y="3896342"/>
              <a:ext cx="1160015" cy="630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490461-5D77-AC74-1677-9D6B0E556A45}"/>
                </a:ext>
              </a:extLst>
            </p:cNvPr>
            <p:cNvSpPr/>
            <p:nvPr/>
          </p:nvSpPr>
          <p:spPr>
            <a:xfrm>
              <a:off x="1577265" y="2458159"/>
              <a:ext cx="1242873" cy="6303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</a:t>
              </a:r>
              <a:endParaRPr lang="en-I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D26F69-7D07-F99E-F9C6-0217EF85138A}"/>
                </a:ext>
              </a:extLst>
            </p:cNvPr>
            <p:cNvCxnSpPr/>
            <p:nvPr/>
          </p:nvCxnSpPr>
          <p:spPr>
            <a:xfrm flipV="1">
              <a:off x="1012054" y="3177250"/>
              <a:ext cx="1186647" cy="719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F8FFDB-38E5-1986-F081-B65D28FE42E6}"/>
                </a:ext>
              </a:extLst>
            </p:cNvPr>
            <p:cNvCxnSpPr>
              <a:stCxn id="5" idx="0"/>
            </p:cNvCxnSpPr>
            <p:nvPr/>
          </p:nvCxnSpPr>
          <p:spPr>
            <a:xfrm flipH="1" flipV="1">
              <a:off x="2198701" y="3177249"/>
              <a:ext cx="2" cy="719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E460CC-AF84-7C92-777C-BE83C795D7FC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2198701" y="3177248"/>
              <a:ext cx="1402674" cy="719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2040EA-61F6-ADB1-A55F-95A0E9A33A17}"/>
                </a:ext>
              </a:extLst>
            </p:cNvPr>
            <p:cNvSpPr txBox="1"/>
            <p:nvPr/>
          </p:nvSpPr>
          <p:spPr>
            <a:xfrm>
              <a:off x="3060577" y="2409783"/>
              <a:ext cx="1822339" cy="825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FillTaskSheet</a:t>
              </a:r>
              <a:r>
                <a:rPr lang="en-US" dirty="0"/>
                <a:t>()</a:t>
              </a:r>
            </a:p>
            <a:p>
              <a:r>
                <a:rPr lang="en-US" dirty="0"/>
                <a:t>{ general imp}</a:t>
              </a:r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C32783-147D-1ECC-3E62-808DB57B5C9C}"/>
                </a:ext>
              </a:extLst>
            </p:cNvPr>
            <p:cNvSpPr txBox="1"/>
            <p:nvPr/>
          </p:nvSpPr>
          <p:spPr>
            <a:xfrm>
              <a:off x="1136342" y="1642369"/>
              <a:ext cx="2915051" cy="746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One (Default)</a:t>
              </a:r>
              <a:endParaRPr lang="en-IN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A57994-3BF5-5AC1-91DD-60DAF92F6CF6}"/>
              </a:ext>
            </a:extLst>
          </p:cNvPr>
          <p:cNvGrpSpPr/>
          <p:nvPr/>
        </p:nvGrpSpPr>
        <p:grpSpPr>
          <a:xfrm>
            <a:off x="5245299" y="-34873"/>
            <a:ext cx="5815421" cy="3538901"/>
            <a:chOff x="5542713" y="1535986"/>
            <a:chExt cx="6469331" cy="42897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E2D602-58EE-A9E5-DB5F-99B8E855A968}"/>
                </a:ext>
              </a:extLst>
            </p:cNvPr>
            <p:cNvSpPr/>
            <p:nvPr/>
          </p:nvSpPr>
          <p:spPr>
            <a:xfrm>
              <a:off x="5542713" y="3944720"/>
              <a:ext cx="1242873" cy="630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PM(Daily)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FFCA22-2062-6D6F-043B-D8DBC2859A85}"/>
                </a:ext>
              </a:extLst>
            </p:cNvPr>
            <p:cNvSpPr/>
            <p:nvPr/>
          </p:nvSpPr>
          <p:spPr>
            <a:xfrm>
              <a:off x="6986814" y="3944719"/>
              <a:ext cx="1242873" cy="630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3D457C-117D-F37C-1898-8F935B980730}"/>
                </a:ext>
              </a:extLst>
            </p:cNvPr>
            <p:cNvSpPr/>
            <p:nvPr/>
          </p:nvSpPr>
          <p:spPr>
            <a:xfrm>
              <a:off x="8430915" y="3944719"/>
              <a:ext cx="1160015" cy="630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CC4958-650F-1320-FD04-F4E57E91D308}"/>
                </a:ext>
              </a:extLst>
            </p:cNvPr>
            <p:cNvSpPr/>
            <p:nvPr/>
          </p:nvSpPr>
          <p:spPr>
            <a:xfrm>
              <a:off x="6986813" y="2506536"/>
              <a:ext cx="1242873" cy="6303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</a:t>
              </a:r>
              <a:endParaRPr lang="en-IN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10CE1-699D-61ED-F60B-86F5C967E2B6}"/>
                </a:ext>
              </a:extLst>
            </p:cNvPr>
            <p:cNvCxnSpPr/>
            <p:nvPr/>
          </p:nvCxnSpPr>
          <p:spPr>
            <a:xfrm flipV="1">
              <a:off x="6421602" y="3225627"/>
              <a:ext cx="1186647" cy="719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2284CF-9BC8-1F9E-281F-6400FFBAAFEF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7608249" y="3225626"/>
              <a:ext cx="2" cy="719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E9F550C-AC42-6E7C-6922-5936305A002B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7608249" y="3225625"/>
              <a:ext cx="1402674" cy="719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C9AF99-9ED3-04A5-AFF3-538892A9F70D}"/>
                </a:ext>
              </a:extLst>
            </p:cNvPr>
            <p:cNvSpPr txBox="1"/>
            <p:nvPr/>
          </p:nvSpPr>
          <p:spPr>
            <a:xfrm>
              <a:off x="8470125" y="2458159"/>
              <a:ext cx="2983022" cy="783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Overridable </a:t>
              </a:r>
              <a:r>
                <a:rPr lang="en-US" dirty="0" err="1"/>
                <a:t>FillTaskSheet</a:t>
              </a:r>
              <a:r>
                <a:rPr lang="en-US" dirty="0"/>
                <a:t>()</a:t>
              </a:r>
            </a:p>
            <a:p>
              <a:r>
                <a:rPr lang="en-US" dirty="0"/>
                <a:t>{General imp}</a:t>
              </a:r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9C8184-D4BF-A096-4815-DEF5EEB9780E}"/>
                </a:ext>
              </a:extLst>
            </p:cNvPr>
            <p:cNvSpPr/>
            <p:nvPr/>
          </p:nvSpPr>
          <p:spPr>
            <a:xfrm>
              <a:off x="9833586" y="3944719"/>
              <a:ext cx="1520214" cy="6303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ST(Monthly)</a:t>
              </a:r>
              <a:endParaRPr lang="en-IN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2576E17-7C82-86AB-BAD3-894DAC2659A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7608248" y="3225624"/>
              <a:ext cx="2985445" cy="71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F1F1E7-0078-50BB-E7E7-36EB83EA4830}"/>
                </a:ext>
              </a:extLst>
            </p:cNvPr>
            <p:cNvSpPr txBox="1"/>
            <p:nvPr/>
          </p:nvSpPr>
          <p:spPr>
            <a:xfrm>
              <a:off x="9888620" y="4669184"/>
              <a:ext cx="2123424" cy="1156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Override </a:t>
              </a:r>
              <a:r>
                <a:rPr lang="en-US" sz="1400" dirty="0" err="1"/>
                <a:t>FillTaskSheet</a:t>
              </a:r>
              <a:r>
                <a:rPr lang="en-US" sz="1400" dirty="0"/>
                <a:t>()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Specific Imp for ST</a:t>
              </a:r>
            </a:p>
            <a:p>
              <a:r>
                <a:rPr lang="en-US" sz="1400" dirty="0"/>
                <a:t>}</a:t>
              </a:r>
              <a:endParaRPr lang="en-IN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E793CD-F13E-91D3-220F-C2EA3BA554D7}"/>
                </a:ext>
              </a:extLst>
            </p:cNvPr>
            <p:cNvSpPr txBox="1"/>
            <p:nvPr/>
          </p:nvSpPr>
          <p:spPr>
            <a:xfrm>
              <a:off x="6709004" y="1535986"/>
              <a:ext cx="2491346" cy="70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Two(Virtual)</a:t>
              </a:r>
              <a:endParaRPr lang="en-IN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4B05F7-B43D-DC86-4378-6D7B7136E3D5}"/>
              </a:ext>
            </a:extLst>
          </p:cNvPr>
          <p:cNvGrpSpPr/>
          <p:nvPr/>
        </p:nvGrpSpPr>
        <p:grpSpPr>
          <a:xfrm>
            <a:off x="-12502" y="3292582"/>
            <a:ext cx="8709447" cy="3226320"/>
            <a:chOff x="1385233" y="3281377"/>
            <a:chExt cx="8709447" cy="32263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E93EDE-F1F6-C189-B5A5-775774E15AEB}"/>
                </a:ext>
              </a:extLst>
            </p:cNvPr>
            <p:cNvSpPr txBox="1"/>
            <p:nvPr/>
          </p:nvSpPr>
          <p:spPr>
            <a:xfrm>
              <a:off x="8436790" y="5083469"/>
              <a:ext cx="16578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Override </a:t>
              </a:r>
              <a:r>
                <a:rPr lang="en-US" sz="1200" dirty="0" err="1"/>
                <a:t>FillTaskSheet</a:t>
              </a:r>
              <a:r>
                <a:rPr lang="en-US" sz="1200" dirty="0"/>
                <a:t>()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dirty="0"/>
                <a:t>Specific Imp ST</a:t>
              </a:r>
            </a:p>
            <a:p>
              <a:r>
                <a:rPr lang="en-US" sz="1200" dirty="0"/>
                <a:t>}</a:t>
              </a:r>
              <a:endParaRPr lang="en-IN" sz="12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2A3E04E-158D-0325-77AD-1CA361475548}"/>
                </a:ext>
              </a:extLst>
            </p:cNvPr>
            <p:cNvGrpSpPr/>
            <p:nvPr/>
          </p:nvGrpSpPr>
          <p:grpSpPr>
            <a:xfrm>
              <a:off x="3224810" y="3281377"/>
              <a:ext cx="5138137" cy="2217592"/>
              <a:chOff x="-488272" y="5279884"/>
              <a:chExt cx="6062835" cy="311398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2F4304-9DF5-402C-C6D8-086AECE4A576}"/>
                  </a:ext>
                </a:extLst>
              </p:cNvPr>
              <p:cNvSpPr/>
              <p:nvPr/>
            </p:nvSpPr>
            <p:spPr>
              <a:xfrm>
                <a:off x="-488272" y="7763556"/>
                <a:ext cx="1242873" cy="6303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PM</a:t>
                </a:r>
                <a:endParaRPr lang="en-IN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93822E-B1C1-85FD-A066-9B4CEF8051C5}"/>
                  </a:ext>
                </a:extLst>
              </p:cNvPr>
              <p:cNvSpPr/>
              <p:nvPr/>
            </p:nvSpPr>
            <p:spPr>
              <a:xfrm>
                <a:off x="955829" y="7763555"/>
                <a:ext cx="1242873" cy="63031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</a:t>
                </a:r>
                <a:endParaRPr lang="en-IN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9D2363-6586-3312-D824-12A5A36075D5}"/>
                  </a:ext>
                </a:extLst>
              </p:cNvPr>
              <p:cNvSpPr/>
              <p:nvPr/>
            </p:nvSpPr>
            <p:spPr>
              <a:xfrm>
                <a:off x="2399930" y="7763555"/>
                <a:ext cx="1160015" cy="63031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</a:t>
                </a:r>
                <a:endParaRPr lang="en-IN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814DB-EBA3-E1A6-FC55-EF7F585956ED}"/>
                  </a:ext>
                </a:extLst>
              </p:cNvPr>
              <p:cNvSpPr/>
              <p:nvPr/>
            </p:nvSpPr>
            <p:spPr>
              <a:xfrm>
                <a:off x="955828" y="6325372"/>
                <a:ext cx="1242873" cy="63031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Emp</a:t>
                </a:r>
                <a:endParaRPr lang="en-IN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D71D48-BB2C-176D-1ED5-C30DD9487219}"/>
                  </a:ext>
                </a:extLst>
              </p:cNvPr>
              <p:cNvCxnSpPr/>
              <p:nvPr/>
            </p:nvCxnSpPr>
            <p:spPr>
              <a:xfrm flipV="1">
                <a:off x="390617" y="7044463"/>
                <a:ext cx="1186647" cy="719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C4E271C-D7E6-B3BB-F1CF-482527FD6EC5}"/>
                  </a:ext>
                </a:extLst>
              </p:cNvPr>
              <p:cNvCxnSpPr>
                <a:stCxn id="30" idx="0"/>
              </p:cNvCxnSpPr>
              <p:nvPr/>
            </p:nvCxnSpPr>
            <p:spPr>
              <a:xfrm flipH="1" flipV="1">
                <a:off x="1577264" y="7044462"/>
                <a:ext cx="2" cy="719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667E5FC-65E8-8CCC-D490-2ADCE238D2F8}"/>
                  </a:ext>
                </a:extLst>
              </p:cNvPr>
              <p:cNvCxnSpPr>
                <a:stCxn id="31" idx="0"/>
              </p:cNvCxnSpPr>
              <p:nvPr/>
            </p:nvCxnSpPr>
            <p:spPr>
              <a:xfrm flipH="1" flipV="1">
                <a:off x="1577264" y="7044461"/>
                <a:ext cx="1402674" cy="7190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6D0F4B-7D90-EFC3-EC23-2026C35C225B}"/>
                  </a:ext>
                </a:extLst>
              </p:cNvPr>
              <p:cNvSpPr txBox="1"/>
              <p:nvPr/>
            </p:nvSpPr>
            <p:spPr>
              <a:xfrm>
                <a:off x="2439140" y="6276995"/>
                <a:ext cx="2852218" cy="518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Abstract </a:t>
                </a:r>
                <a:r>
                  <a:rPr lang="en-US" dirty="0" err="1"/>
                  <a:t>FillTaskSheet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9C8F31-F72F-0089-7731-098E37B9E128}"/>
                  </a:ext>
                </a:extLst>
              </p:cNvPr>
              <p:cNvSpPr/>
              <p:nvPr/>
            </p:nvSpPr>
            <p:spPr>
              <a:xfrm>
                <a:off x="3802600" y="7763555"/>
                <a:ext cx="1771963" cy="6303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9FE43E1-92F9-6E73-1AF8-154CA5E415F8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1577264" y="7044461"/>
                <a:ext cx="3111318" cy="7190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05DBC2-1B81-2763-80D3-82B4D056535F}"/>
                  </a:ext>
                </a:extLst>
              </p:cNvPr>
              <p:cNvSpPr txBox="1"/>
              <p:nvPr/>
            </p:nvSpPr>
            <p:spPr>
              <a:xfrm>
                <a:off x="1404836" y="5279884"/>
                <a:ext cx="3284538" cy="821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Three(Abstract)</a:t>
                </a:r>
                <a:endParaRPr lang="en-IN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432D083-A311-4577-49FA-560977AC2099}"/>
                </a:ext>
              </a:extLst>
            </p:cNvPr>
            <p:cNvSpPr txBox="1"/>
            <p:nvPr/>
          </p:nvSpPr>
          <p:spPr>
            <a:xfrm>
              <a:off x="5705736" y="5676700"/>
              <a:ext cx="16578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Override </a:t>
              </a:r>
              <a:r>
                <a:rPr lang="en-US" sz="1200" dirty="0" err="1"/>
                <a:t>FillTaskSheet</a:t>
              </a:r>
              <a:r>
                <a:rPr lang="en-US" sz="1200" dirty="0"/>
                <a:t>()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dirty="0"/>
                <a:t>Specific Imp SE</a:t>
              </a:r>
            </a:p>
            <a:p>
              <a:r>
                <a:rPr lang="en-US" sz="1200" dirty="0"/>
                <a:t>}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B5E9A3-1226-4569-BC5C-0AF51073E5AB}"/>
                </a:ext>
              </a:extLst>
            </p:cNvPr>
            <p:cNvSpPr txBox="1"/>
            <p:nvPr/>
          </p:nvSpPr>
          <p:spPr>
            <a:xfrm>
              <a:off x="1385233" y="5083469"/>
              <a:ext cx="16578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Override </a:t>
              </a:r>
              <a:r>
                <a:rPr lang="en-US" sz="1200" dirty="0" err="1"/>
                <a:t>FillTaskSheet</a:t>
              </a:r>
              <a:r>
                <a:rPr lang="en-US" sz="1200" dirty="0"/>
                <a:t>()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dirty="0"/>
                <a:t>Specific Imp PM</a:t>
              </a:r>
            </a:p>
            <a:p>
              <a:r>
                <a:rPr lang="en-US" sz="1200" dirty="0"/>
                <a:t>}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3D8633-8B36-2057-8E0B-0B8094CF14F0}"/>
                </a:ext>
              </a:extLst>
            </p:cNvPr>
            <p:cNvSpPr txBox="1"/>
            <p:nvPr/>
          </p:nvSpPr>
          <p:spPr>
            <a:xfrm>
              <a:off x="3751465" y="5669760"/>
              <a:ext cx="16578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Override </a:t>
              </a:r>
              <a:r>
                <a:rPr lang="en-US" sz="1200" dirty="0" err="1"/>
                <a:t>FillTaskSheet</a:t>
              </a:r>
              <a:r>
                <a:rPr lang="en-US" sz="1200" dirty="0"/>
                <a:t>()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dirty="0"/>
                <a:t>Specific Imp PA</a:t>
              </a:r>
            </a:p>
            <a:p>
              <a:r>
                <a:rPr lang="en-US" sz="1200" dirty="0"/>
                <a:t>}</a:t>
              </a:r>
              <a:endParaRPr lang="en-IN" sz="12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944756C-2CD9-5D77-2327-40EBAB02EE46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2645546" y="5274532"/>
              <a:ext cx="5792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2D779ED-B8EC-8FC8-A013-E047871F79A6}"/>
              </a:ext>
            </a:extLst>
          </p:cNvPr>
          <p:cNvSpPr txBox="1"/>
          <p:nvPr/>
        </p:nvSpPr>
        <p:spPr>
          <a:xfrm>
            <a:off x="8701262" y="3794502"/>
            <a:ext cx="3417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Incomplete therefore cannot instantiate </a:t>
            </a:r>
          </a:p>
          <a:p>
            <a:pPr marL="342900" indent="-342900">
              <a:buAutoNum type="arabicPeriod"/>
            </a:pPr>
            <a:r>
              <a:rPr lang="en-US" sz="1400" dirty="0"/>
              <a:t>Abstract =&gt; Method imp is resolved in derived class</a:t>
            </a:r>
          </a:p>
          <a:p>
            <a:pPr marL="342900" indent="-342900">
              <a:buAutoNum type="arabicPeriod"/>
            </a:pPr>
            <a:r>
              <a:rPr lang="en-US" sz="1400" dirty="0"/>
              <a:t>Method in base class implementation exists in derived class in many form(polymorphism)</a:t>
            </a:r>
          </a:p>
          <a:p>
            <a:pPr marL="342900" indent="-342900">
              <a:buAutoNum type="arabicPeriod"/>
            </a:pPr>
            <a:r>
              <a:rPr lang="en-IN" sz="1400" dirty="0"/>
              <a:t>Base class abstract method is mapped to derived class implementation at RUNTIME therefor it is RUNTIME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358471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2BBE-F40B-C32A-C788-0B689041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nutshell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F12-813B-0ADF-5B57-0456E7C0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; Modularity</a:t>
            </a:r>
          </a:p>
          <a:p>
            <a:r>
              <a:rPr lang="en-US" dirty="0"/>
              <a:t>Inheritance ; 100% Code Reusability</a:t>
            </a:r>
          </a:p>
          <a:p>
            <a:r>
              <a:rPr lang="en-US" dirty="0"/>
              <a:t>Polymorphism ; 100% Extensibility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049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B8B4-93CA-3C00-91C3-1298FB13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FF2F-96E7-3DA6-089D-8D48BAAB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enclose the data members and provide controlled access</a:t>
            </a:r>
          </a:p>
          <a:p>
            <a:r>
              <a:rPr lang="en-US" dirty="0"/>
              <a:t>What</a:t>
            </a:r>
          </a:p>
          <a:p>
            <a:pPr lvl="1"/>
            <a:r>
              <a:rPr lang="en-US" dirty="0"/>
              <a:t>It behaves like a data member as part of object , internal to a class it is method (Set and Get )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Access control</a:t>
            </a:r>
          </a:p>
          <a:p>
            <a:pPr lvl="2"/>
            <a:r>
              <a:rPr lang="en-US" dirty="0"/>
              <a:t>Read only , Write only  or both</a:t>
            </a:r>
          </a:p>
          <a:p>
            <a:pPr lvl="1"/>
            <a:r>
              <a:rPr lang="en-US" dirty="0"/>
              <a:t>Computed / Calculated member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709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B738-9D6B-D238-9E0C-06880D16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9BDC-0B0A-A59B-B7A7-52E0AC9D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  <a:p>
            <a:pPr lvl="1"/>
            <a:r>
              <a:rPr lang="en-US" dirty="0"/>
              <a:t>To Decouple Provider and Consumer thereby it is Dynamic</a:t>
            </a:r>
          </a:p>
          <a:p>
            <a:pPr lvl="1"/>
            <a:r>
              <a:rPr lang="en-US" dirty="0"/>
              <a:t>When there is Many Consumer to Many Provider </a:t>
            </a:r>
          </a:p>
          <a:p>
            <a:endParaRPr lang="en-US" dirty="0"/>
          </a:p>
          <a:p>
            <a:r>
              <a:rPr lang="en-US" dirty="0"/>
              <a:t>At Design Time (Noun)</a:t>
            </a:r>
          </a:p>
          <a:p>
            <a:pPr lvl="1"/>
            <a:r>
              <a:rPr lang="en-US" dirty="0"/>
              <a:t>Is is a Contract</a:t>
            </a:r>
          </a:p>
          <a:p>
            <a:r>
              <a:rPr lang="en-US" dirty="0"/>
              <a:t>At Runtime (Verb)</a:t>
            </a:r>
          </a:p>
          <a:p>
            <a:pPr lvl="1"/>
            <a:r>
              <a:rPr lang="en-US" dirty="0"/>
              <a:t>A medium of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20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A2B-AB5F-F5DB-25AE-45B181A5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2F59-8D64-7C0A-7857-FE732482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S/W</a:t>
            </a:r>
          </a:p>
          <a:p>
            <a:pPr lvl="1"/>
            <a:r>
              <a:rPr lang="en-US" dirty="0"/>
              <a:t>System -10% </a:t>
            </a:r>
          </a:p>
          <a:p>
            <a:pPr lvl="1"/>
            <a:r>
              <a:rPr lang="en-US" dirty="0"/>
              <a:t>Application – 90%</a:t>
            </a:r>
          </a:p>
          <a:p>
            <a:pPr lvl="2"/>
            <a:r>
              <a:rPr lang="en-US" dirty="0"/>
              <a:t>General-  15%</a:t>
            </a:r>
          </a:p>
          <a:p>
            <a:pPr lvl="3"/>
            <a:r>
              <a:rPr lang="en-US" dirty="0"/>
              <a:t>Word Excel , ppt, Coral Draw</a:t>
            </a:r>
          </a:p>
          <a:p>
            <a:pPr lvl="2"/>
            <a:r>
              <a:rPr lang="en-US" dirty="0"/>
              <a:t>Specific (Business App) – &gt; 85%</a:t>
            </a:r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467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026D-A5B4-30AF-9C9B-86FD3F0B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8B7D-92FE-1534-64B4-BBBB5582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64" y="1798992"/>
            <a:ext cx="36894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1.0</a:t>
            </a:r>
          </a:p>
          <a:p>
            <a:pPr lvl="1"/>
            <a:r>
              <a:rPr lang="en-US" dirty="0"/>
              <a:t>Collections</a:t>
            </a:r>
          </a:p>
          <a:p>
            <a:pPr lvl="2"/>
            <a:r>
              <a:rPr lang="en-US" dirty="0"/>
              <a:t>Ienumerable &amp; ienumerator</a:t>
            </a:r>
          </a:p>
          <a:p>
            <a:pPr lvl="1"/>
            <a:r>
              <a:rPr lang="en-US" dirty="0"/>
              <a:t>Delegates &amp; Events</a:t>
            </a:r>
          </a:p>
          <a:p>
            <a:pPr lvl="1"/>
            <a:r>
              <a:rPr lang="en-US" dirty="0"/>
              <a:t>Threading</a:t>
            </a:r>
          </a:p>
          <a:p>
            <a:r>
              <a:rPr lang="en-IN" dirty="0"/>
              <a:t>2.0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Generic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Type Inference</a:t>
            </a:r>
          </a:p>
          <a:p>
            <a:pPr lvl="1"/>
            <a:r>
              <a:rPr lang="en-IN" dirty="0"/>
              <a:t>Nullable type, Static Type, Partial Type</a:t>
            </a:r>
          </a:p>
          <a:p>
            <a:pPr lvl="1"/>
            <a:r>
              <a:rPr lang="en-IN" dirty="0"/>
              <a:t>Anonymous Block/Method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A04A55-B789-FEFB-5FD7-092836FEB956}"/>
              </a:ext>
            </a:extLst>
          </p:cNvPr>
          <p:cNvSpPr txBox="1">
            <a:spLocks/>
          </p:cNvSpPr>
          <p:nvPr/>
        </p:nvSpPr>
        <p:spPr>
          <a:xfrm>
            <a:off x="3906175" y="1798992"/>
            <a:ext cx="3689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3.0</a:t>
            </a:r>
          </a:p>
          <a:p>
            <a:pPr lvl="1"/>
            <a:r>
              <a:rPr lang="en-US" dirty="0"/>
              <a:t>Local type Inference</a:t>
            </a:r>
          </a:p>
          <a:p>
            <a:pPr lvl="1"/>
            <a:r>
              <a:rPr lang="en-US" dirty="0"/>
              <a:t>Object Initializer and collection Initializer Syntax</a:t>
            </a:r>
          </a:p>
          <a:p>
            <a:pPr lvl="1"/>
            <a:r>
              <a:rPr lang="en-US" dirty="0"/>
              <a:t>Anonymous type</a:t>
            </a:r>
          </a:p>
          <a:p>
            <a:pPr lvl="1"/>
            <a:r>
              <a:rPr lang="en-US" dirty="0"/>
              <a:t>Extension method</a:t>
            </a:r>
          </a:p>
          <a:p>
            <a:r>
              <a:rPr lang="en-US" dirty="0"/>
              <a:t>3.5</a:t>
            </a:r>
          </a:p>
          <a:p>
            <a:pPr lvl="1"/>
            <a:r>
              <a:rPr lang="en-US" dirty="0"/>
              <a:t>LINQ</a:t>
            </a:r>
          </a:p>
          <a:p>
            <a:pPr lvl="2"/>
            <a:r>
              <a:rPr lang="en-US" dirty="0"/>
              <a:t>Standard Operators</a:t>
            </a:r>
          </a:p>
          <a:p>
            <a:pPr lvl="2"/>
            <a:r>
              <a:rPr lang="en-US" dirty="0"/>
              <a:t>Query Expression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1A73A-759B-137B-2A5F-1030FA482D78}"/>
              </a:ext>
            </a:extLst>
          </p:cNvPr>
          <p:cNvSpPr txBox="1">
            <a:spLocks/>
          </p:cNvSpPr>
          <p:nvPr/>
        </p:nvSpPr>
        <p:spPr>
          <a:xfrm>
            <a:off x="7750206" y="1798992"/>
            <a:ext cx="3689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4.0</a:t>
            </a:r>
          </a:p>
          <a:p>
            <a:pPr lvl="1"/>
            <a:r>
              <a:rPr lang="en-US" dirty="0"/>
              <a:t>Parallelism </a:t>
            </a:r>
          </a:p>
          <a:p>
            <a:pPr lvl="2"/>
            <a:r>
              <a:rPr lang="en-US" dirty="0"/>
              <a:t>Tasks Parallel Library</a:t>
            </a:r>
          </a:p>
          <a:p>
            <a:pPr lvl="2"/>
            <a:r>
              <a:rPr lang="en-US" dirty="0"/>
              <a:t>P-LINQ</a:t>
            </a:r>
          </a:p>
          <a:p>
            <a:pPr lvl="1"/>
            <a:r>
              <a:rPr lang="en-US" dirty="0"/>
              <a:t>Dynamic Typing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360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E2EE-70EA-0B95-46FF-D9F2F5CE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1B64-5855-6909-6C8E-46289E88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 Introduced Code Redundancy is addressed by Generic</a:t>
            </a:r>
          </a:p>
          <a:p>
            <a:r>
              <a:rPr lang="en-US" dirty="0"/>
              <a:t>Level</a:t>
            </a:r>
          </a:p>
          <a:p>
            <a:pPr lvl="1"/>
            <a:r>
              <a:rPr lang="en-US" dirty="0"/>
              <a:t>Method Level</a:t>
            </a:r>
          </a:p>
          <a:p>
            <a:pPr lvl="2"/>
            <a:r>
              <a:rPr lang="en-US" dirty="0"/>
              <a:t>Properties</a:t>
            </a:r>
          </a:p>
          <a:p>
            <a:pPr lvl="1"/>
            <a:r>
              <a:rPr lang="en-US" dirty="0"/>
              <a:t>Class Level</a:t>
            </a:r>
          </a:p>
          <a:p>
            <a:pPr lvl="2"/>
            <a:r>
              <a:rPr lang="en-US" dirty="0"/>
              <a:t>Interface</a:t>
            </a:r>
          </a:p>
          <a:p>
            <a:pPr lvl="2"/>
            <a:r>
              <a:rPr lang="en-US" dirty="0"/>
              <a:t>Delegates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298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5BF2-302B-110C-91FA-1CD458A1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5973-4A5A-F5B9-99B1-53C71B91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Delegates &amp; Events</a:t>
            </a:r>
          </a:p>
          <a:p>
            <a:r>
              <a:rPr lang="en-US" dirty="0">
                <a:solidFill>
                  <a:schemeClr val="accent6"/>
                </a:solidFill>
              </a:rPr>
              <a:t>Collections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Ienumerable &amp; ienumerator</a:t>
            </a:r>
          </a:p>
          <a:p>
            <a:r>
              <a:rPr lang="en-US" dirty="0">
                <a:solidFill>
                  <a:schemeClr val="accent6"/>
                </a:solidFill>
              </a:rPr>
              <a:t>Nullable type, Static Type, Partial Type</a:t>
            </a:r>
          </a:p>
          <a:p>
            <a:r>
              <a:rPr lang="en-US" dirty="0">
                <a:solidFill>
                  <a:schemeClr val="accent6"/>
                </a:solidFill>
              </a:rPr>
              <a:t>Anonymous Block/Method</a:t>
            </a:r>
          </a:p>
          <a:p>
            <a:pPr lvl="1"/>
            <a:r>
              <a:rPr lang="en-US" dirty="0"/>
              <a:t>Local type Inference</a:t>
            </a:r>
          </a:p>
          <a:p>
            <a:pPr lvl="1"/>
            <a:r>
              <a:rPr lang="en-US" dirty="0"/>
              <a:t>Object Initializer and collection Initializer Syntax</a:t>
            </a:r>
          </a:p>
          <a:p>
            <a:pPr lvl="1"/>
            <a:r>
              <a:rPr lang="en-US" dirty="0"/>
              <a:t>Anonymous type</a:t>
            </a:r>
          </a:p>
          <a:p>
            <a:pPr lvl="1"/>
            <a:r>
              <a:rPr lang="en-US" dirty="0"/>
              <a:t>Extension method</a:t>
            </a:r>
          </a:p>
          <a:p>
            <a:r>
              <a:rPr lang="en-US" dirty="0"/>
              <a:t>3.5</a:t>
            </a:r>
          </a:p>
          <a:p>
            <a:pPr lvl="1"/>
            <a:r>
              <a:rPr lang="en-US" dirty="0"/>
              <a:t>LINQ</a:t>
            </a:r>
          </a:p>
          <a:p>
            <a:pPr lvl="2"/>
            <a:r>
              <a:rPr lang="en-US" dirty="0"/>
              <a:t>Standard Operators</a:t>
            </a:r>
          </a:p>
          <a:p>
            <a:pPr lvl="2"/>
            <a:r>
              <a:rPr lang="en-US" dirty="0"/>
              <a:t>Query Expression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853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8CCD-7C1B-C93C-5404-298D4D72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F62B-9F56-E087-56FA-9BC4307A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</a:p>
          <a:p>
            <a:pPr lvl="1"/>
            <a:r>
              <a:rPr lang="en-US" dirty="0"/>
              <a:t>Conceptually </a:t>
            </a:r>
          </a:p>
          <a:p>
            <a:pPr lvl="2"/>
            <a:r>
              <a:rPr lang="en-US" dirty="0"/>
              <a:t>It is similar to Function pointer in other programming languages</a:t>
            </a:r>
          </a:p>
          <a:p>
            <a:pPr lvl="2"/>
            <a:r>
              <a:rPr lang="en-US" dirty="0"/>
              <a:t>To Decouple Caller from the Called Function/Method</a:t>
            </a:r>
          </a:p>
          <a:p>
            <a:pPr lvl="1"/>
            <a:r>
              <a:rPr lang="en-US" dirty="0"/>
              <a:t>Technically </a:t>
            </a:r>
          </a:p>
          <a:p>
            <a:pPr lvl="2"/>
            <a:r>
              <a:rPr lang="en-US" dirty="0"/>
              <a:t>It is a class</a:t>
            </a:r>
          </a:p>
          <a:p>
            <a:pPr lvl="2"/>
            <a:r>
              <a:rPr lang="en-US" dirty="0"/>
              <a:t>That can hold 0..n number of Method References</a:t>
            </a:r>
          </a:p>
          <a:p>
            <a:pPr lvl="2"/>
            <a:r>
              <a:rPr lang="en-US" dirty="0"/>
              <a:t>Must inherit from </a:t>
            </a:r>
            <a:r>
              <a:rPr lang="en-US" dirty="0" err="1"/>
              <a:t>System.MultiCastDelegate</a:t>
            </a:r>
            <a:r>
              <a:rPr lang="en-US" dirty="0"/>
              <a:t> =&gt;</a:t>
            </a:r>
            <a:r>
              <a:rPr lang="en-US" dirty="0" err="1"/>
              <a:t>System.Delegate</a:t>
            </a:r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4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604D-1264-6F72-2BB2-09FE2B6A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9D02-4A02-1BA7-AC9A-E0BB62B6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Main()</a:t>
            </a:r>
          </a:p>
          <a:p>
            <a:pPr lvl="1"/>
            <a:r>
              <a:rPr lang="en-US" dirty="0"/>
              <a:t>Void()</a:t>
            </a:r>
          </a:p>
          <a:p>
            <a:r>
              <a:rPr lang="en-US" dirty="0"/>
              <a:t>Int Add(int a, int b)</a:t>
            </a:r>
          </a:p>
          <a:p>
            <a:pPr lvl="1"/>
            <a:endParaRPr lang="en-US" dirty="0"/>
          </a:p>
          <a:p>
            <a:r>
              <a:rPr lang="en-IN" dirty="0"/>
              <a:t>String </a:t>
            </a:r>
            <a:r>
              <a:rPr lang="en-IN" dirty="0" err="1"/>
              <a:t>SomeMethod</a:t>
            </a:r>
            <a:r>
              <a:rPr lang="en-IN" dirty="0"/>
              <a:t>(employee[] emps, department dept)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359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D59A-7951-C73B-B103-146F6FDD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2D59-B09E-A021-B025-067CED5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5411680" cy="47565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Conceptual</a:t>
            </a:r>
          </a:p>
          <a:p>
            <a:pPr lvl="1"/>
            <a:r>
              <a:rPr lang="en-US" dirty="0"/>
              <a:t>Is a Class</a:t>
            </a:r>
          </a:p>
          <a:p>
            <a:pPr lvl="1"/>
            <a:r>
              <a:rPr lang="en-US" dirty="0"/>
              <a:t>That holds 0..n number of Object Reference</a:t>
            </a:r>
          </a:p>
          <a:p>
            <a:pPr lvl="1"/>
            <a:r>
              <a:rPr lang="en-IN" dirty="0"/>
              <a:t>To Represent Object Models</a:t>
            </a:r>
          </a:p>
          <a:p>
            <a:r>
              <a:rPr lang="en-IN" dirty="0"/>
              <a:t>Technically</a:t>
            </a:r>
          </a:p>
          <a:p>
            <a:pPr lvl="1"/>
            <a:r>
              <a:rPr lang="en-IN" dirty="0"/>
              <a:t>Must Implement ICollection </a:t>
            </a:r>
          </a:p>
          <a:p>
            <a:pPr lvl="2"/>
            <a:r>
              <a:rPr lang="en-IN" dirty="0"/>
              <a:t>Must Provide Sequential Access</a:t>
            </a:r>
          </a:p>
          <a:p>
            <a:pPr lvl="3"/>
            <a:r>
              <a:rPr lang="en-IN" dirty="0"/>
              <a:t>IEnumerable</a:t>
            </a:r>
          </a:p>
          <a:p>
            <a:pPr lvl="4"/>
            <a:r>
              <a:rPr lang="en-IN" dirty="0"/>
              <a:t>IEnumerator</a:t>
            </a:r>
          </a:p>
          <a:p>
            <a:pPr lvl="1"/>
            <a:r>
              <a:rPr lang="en-IN" dirty="0"/>
              <a:t>Object Access</a:t>
            </a:r>
          </a:p>
          <a:p>
            <a:pPr lvl="2"/>
            <a:r>
              <a:rPr lang="en-IN" dirty="0"/>
              <a:t>Sequential</a:t>
            </a:r>
          </a:p>
          <a:p>
            <a:pPr lvl="3"/>
            <a:r>
              <a:rPr lang="en-IN" dirty="0"/>
              <a:t>IEnumerable</a:t>
            </a:r>
          </a:p>
          <a:p>
            <a:pPr lvl="2"/>
            <a:r>
              <a:rPr lang="en-IN" dirty="0"/>
              <a:t>Random</a:t>
            </a:r>
          </a:p>
          <a:p>
            <a:pPr lvl="3"/>
            <a:r>
              <a:rPr lang="en-IN" dirty="0"/>
              <a:t>Index based</a:t>
            </a:r>
          </a:p>
          <a:p>
            <a:pPr lvl="4"/>
            <a:r>
              <a:rPr lang="en-IN" dirty="0" err="1"/>
              <a:t>IList</a:t>
            </a:r>
            <a:endParaRPr lang="en-IN" dirty="0"/>
          </a:p>
          <a:p>
            <a:pPr lvl="3"/>
            <a:r>
              <a:rPr lang="en-IN" dirty="0"/>
              <a:t>Key Based</a:t>
            </a:r>
          </a:p>
          <a:p>
            <a:pPr lvl="4"/>
            <a:r>
              <a:rPr lang="en-IN" dirty="0" err="1"/>
              <a:t>IDictionary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21BBA1-392A-DDD2-126D-AD4469360F4F}"/>
              </a:ext>
            </a:extLst>
          </p:cNvPr>
          <p:cNvSpPr txBox="1">
            <a:spLocks/>
          </p:cNvSpPr>
          <p:nvPr/>
        </p:nvSpPr>
        <p:spPr>
          <a:xfrm>
            <a:off x="6431132" y="1420427"/>
            <a:ext cx="5411680" cy="475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Technically</a:t>
            </a:r>
          </a:p>
          <a:p>
            <a:pPr lvl="1"/>
            <a:r>
              <a:rPr lang="en-IN" dirty="0"/>
              <a:t>Dot net </a:t>
            </a:r>
            <a:r>
              <a:rPr lang="en-IN" dirty="0" err="1"/>
              <a:t>ver</a:t>
            </a:r>
            <a:r>
              <a:rPr lang="en-IN" dirty="0"/>
              <a:t> 1.0</a:t>
            </a:r>
          </a:p>
          <a:p>
            <a:pPr lvl="2"/>
            <a:r>
              <a:rPr lang="en-IN" dirty="0" err="1"/>
              <a:t>System.Collections</a:t>
            </a:r>
            <a:endParaRPr lang="en-IN" dirty="0"/>
          </a:p>
          <a:p>
            <a:pPr lvl="1"/>
            <a:r>
              <a:rPr lang="en-IN" dirty="0"/>
              <a:t>Dot Net </a:t>
            </a:r>
            <a:r>
              <a:rPr lang="en-IN" dirty="0" err="1"/>
              <a:t>ver</a:t>
            </a:r>
            <a:r>
              <a:rPr lang="en-IN" dirty="0"/>
              <a:t> 2.0</a:t>
            </a:r>
          </a:p>
          <a:p>
            <a:pPr lvl="2"/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System.Collections.Generic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956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6F29-91A3-01BB-760B-A292965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2.0 Class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7964-BE1B-B4AC-099C-38039669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</a:t>
            </a:r>
          </a:p>
          <a:p>
            <a:r>
              <a:rPr lang="en-US" dirty="0"/>
              <a:t>Nullable Type</a:t>
            </a:r>
          </a:p>
          <a:p>
            <a:r>
              <a:rPr lang="en-US" dirty="0"/>
              <a:t>Partial Class</a:t>
            </a:r>
          </a:p>
          <a:p>
            <a:pPr lvl="1"/>
            <a:r>
              <a:rPr lang="en-US" dirty="0"/>
              <a:t>Single class content Spans across multiple file but in that project compiler will compile it as single class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445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DC7E-CC41-9DF7-08AC-2B5F3F15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58CE-7AC8-EB64-BF73-A9500631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Value type will be inferred (understood)</a:t>
            </a:r>
          </a:p>
          <a:p>
            <a:pPr lvl="1"/>
            <a:r>
              <a:rPr lang="en-US" dirty="0"/>
              <a:t>For instance if I=100 ; where I is set with the value 100 and 100 is integer therefore I is Inferred it to be Integer type variable.</a:t>
            </a:r>
          </a:p>
          <a:p>
            <a:r>
              <a:rPr lang="en-US" dirty="0"/>
              <a:t>Type can be Inferred at</a:t>
            </a:r>
          </a:p>
          <a:p>
            <a:pPr lvl="1"/>
            <a:r>
              <a:rPr lang="en-US" dirty="0"/>
              <a:t>Compilation Time (static type Inference)</a:t>
            </a:r>
          </a:p>
          <a:p>
            <a:pPr lvl="1"/>
            <a:r>
              <a:rPr lang="en-US" dirty="0"/>
              <a:t>Runtime (Dynamic type Inference)</a:t>
            </a:r>
          </a:p>
          <a:p>
            <a:pPr lvl="2"/>
            <a:r>
              <a:rPr lang="en-US" dirty="0"/>
              <a:t>Dot net version 4.0 onwards it is DLR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531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A9EC-5284-8906-1A9C-57008ACE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ECC8-8D6A-782E-0ABB-86BC8218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static , public declared inside Static class</a:t>
            </a:r>
          </a:p>
          <a:p>
            <a:r>
              <a:rPr lang="en-US" dirty="0"/>
              <a:t>Must have ‘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’ keyword before the </a:t>
            </a:r>
            <a:r>
              <a:rPr lang="en-US" dirty="0">
                <a:solidFill>
                  <a:srgbClr val="FF0000"/>
                </a:solidFill>
              </a:rPr>
              <a:t>FIRST Arguments Type to Which the given method is Syntactically Extended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07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2976-32DF-255E-4537-7199FA28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tegrated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1463-E215-EF26-EC54-F9DA046B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ONE API to Query various Data Source</a:t>
            </a:r>
          </a:p>
          <a:p>
            <a:pPr lvl="1"/>
            <a:r>
              <a:rPr lang="en-IN" dirty="0"/>
              <a:t>Data source</a:t>
            </a:r>
          </a:p>
          <a:p>
            <a:pPr lvl="2"/>
            <a:r>
              <a:rPr lang="en-IN" dirty="0"/>
              <a:t>They way we retrieve (Filtering, Grouping, Sorting, Joining) will vary from one data source to another, leading to Redundancy of API Learning, developers needs to learn again and again.</a:t>
            </a:r>
          </a:p>
          <a:p>
            <a:pPr lvl="3"/>
            <a:r>
              <a:rPr lang="en-IN" dirty="0"/>
              <a:t>The way we Filtering, Grouping, Sorting, Joining using Array is Different from List Collection is different from Dictionary Collection…</a:t>
            </a:r>
          </a:p>
          <a:p>
            <a:pPr lvl="2"/>
            <a:r>
              <a:rPr lang="en-IN" dirty="0"/>
              <a:t>Objects </a:t>
            </a:r>
          </a:p>
          <a:p>
            <a:pPr lvl="3"/>
            <a:r>
              <a:rPr lang="en-IN" dirty="0"/>
              <a:t>Array, </a:t>
            </a:r>
            <a:r>
              <a:rPr lang="en-IN" dirty="0" err="1"/>
              <a:t>List,Dictionary</a:t>
            </a:r>
            <a:r>
              <a:rPr lang="en-IN" dirty="0"/>
              <a:t>,….</a:t>
            </a:r>
          </a:p>
          <a:p>
            <a:pPr lvl="2"/>
            <a:r>
              <a:rPr lang="en-IN" dirty="0"/>
              <a:t>(ADO.NET) Dataset</a:t>
            </a:r>
          </a:p>
          <a:p>
            <a:pPr lvl="3"/>
            <a:r>
              <a:rPr lang="en-IN" dirty="0" err="1"/>
              <a:t>Datatable</a:t>
            </a:r>
            <a:endParaRPr lang="en-IN" dirty="0"/>
          </a:p>
          <a:p>
            <a:pPr lvl="2"/>
            <a:r>
              <a:rPr lang="en-IN" dirty="0"/>
              <a:t>XML </a:t>
            </a:r>
          </a:p>
          <a:p>
            <a:pPr lvl="2"/>
            <a:r>
              <a:rPr lang="en-IN" dirty="0"/>
              <a:t>Database</a:t>
            </a:r>
          </a:p>
          <a:p>
            <a:pPr lvl="3"/>
            <a:r>
              <a:rPr lang="en-IN" dirty="0"/>
              <a:t>Every database has its own dialect of SQL </a:t>
            </a:r>
          </a:p>
        </p:txBody>
      </p:sp>
    </p:spTree>
    <p:extLst>
      <p:ext uri="{BB962C8B-B14F-4D97-AF65-F5344CB8AC3E}">
        <p14:creationId xmlns:p14="http://schemas.microsoft.com/office/powerpoint/2010/main" val="134797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F6E-CFE2-626A-09DF-67EB7287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F962-0F9E-5B77-7227-A309705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is Logical =&gt; Tier  is Physical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50CB6-C5FF-AFE5-6CF0-27E403CBF9B0}"/>
              </a:ext>
            </a:extLst>
          </p:cNvPr>
          <p:cNvSpPr/>
          <p:nvPr/>
        </p:nvSpPr>
        <p:spPr>
          <a:xfrm>
            <a:off x="2476869" y="2707688"/>
            <a:ext cx="2183907" cy="2929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Single Tier(app.exe)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5E764-20AF-692C-0882-C0AE8D708051}"/>
              </a:ext>
            </a:extLst>
          </p:cNvPr>
          <p:cNvSpPr/>
          <p:nvPr/>
        </p:nvSpPr>
        <p:spPr>
          <a:xfrm>
            <a:off x="2760956" y="3444535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A7E7F-F4D5-6314-DCB9-C3F2FC51FE9E}"/>
              </a:ext>
            </a:extLst>
          </p:cNvPr>
          <p:cNvSpPr/>
          <p:nvPr/>
        </p:nvSpPr>
        <p:spPr>
          <a:xfrm>
            <a:off x="2760956" y="4077069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E6BCB5-105B-6DE0-5647-60DC393BA593}"/>
              </a:ext>
            </a:extLst>
          </p:cNvPr>
          <p:cNvSpPr/>
          <p:nvPr/>
        </p:nvSpPr>
        <p:spPr>
          <a:xfrm>
            <a:off x="2760956" y="4709604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CA22E-5297-F830-6407-EC7C4B06470F}"/>
              </a:ext>
            </a:extLst>
          </p:cNvPr>
          <p:cNvSpPr/>
          <p:nvPr/>
        </p:nvSpPr>
        <p:spPr>
          <a:xfrm>
            <a:off x="8309500" y="2812000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0D7BE-04E8-0102-B46A-799C9C80A222}"/>
              </a:ext>
            </a:extLst>
          </p:cNvPr>
          <p:cNvSpPr/>
          <p:nvPr/>
        </p:nvSpPr>
        <p:spPr>
          <a:xfrm>
            <a:off x="8309500" y="3444534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8D373-A30F-4207-AE46-225B600223F5}"/>
              </a:ext>
            </a:extLst>
          </p:cNvPr>
          <p:cNvSpPr/>
          <p:nvPr/>
        </p:nvSpPr>
        <p:spPr>
          <a:xfrm>
            <a:off x="8309500" y="4077069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429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524E-480B-F18B-F82F-19C22A54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4408-00CE-A76A-B8DD-1ADDF5AB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</a:t>
            </a:r>
            <a:r>
              <a:rPr lang="en-US"/>
              <a:t>Net </a:t>
            </a:r>
            <a:r>
              <a:rPr lang="en-US" dirty="0"/>
              <a:t>V</a:t>
            </a:r>
            <a:r>
              <a:rPr lang="en-US"/>
              <a:t>er </a:t>
            </a:r>
            <a:r>
              <a:rPr lang="en-US" dirty="0"/>
              <a:t>3.5</a:t>
            </a:r>
          </a:p>
          <a:p>
            <a:pPr lvl="1"/>
            <a:r>
              <a:rPr lang="en-US" dirty="0"/>
              <a:t>LINQ For Objects</a:t>
            </a:r>
          </a:p>
          <a:p>
            <a:pPr lvl="1"/>
            <a:r>
              <a:rPr lang="en-US" dirty="0"/>
              <a:t>LINQ for ADO.NET</a:t>
            </a:r>
          </a:p>
          <a:p>
            <a:pPr lvl="1"/>
            <a:r>
              <a:rPr lang="en-US" dirty="0"/>
              <a:t>LINQ to XML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LINQ to SQL</a:t>
            </a:r>
          </a:p>
          <a:p>
            <a:r>
              <a:rPr lang="en-US" dirty="0"/>
              <a:t>4.0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LINQ to Entities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318A4E-6C4E-F3C9-233F-B89419B4E608}"/>
              </a:ext>
            </a:extLst>
          </p:cNvPr>
          <p:cNvSpPr/>
          <p:nvPr/>
        </p:nvSpPr>
        <p:spPr>
          <a:xfrm>
            <a:off x="346228" y="1882065"/>
            <a:ext cx="2183907" cy="2929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Single Tier(app.exe)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2D4C4-BCA5-5DB2-30D9-04B679F7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4" y="-69663"/>
            <a:ext cx="10515600" cy="1325563"/>
          </a:xfrm>
        </p:spPr>
        <p:txBody>
          <a:bodyPr/>
          <a:lstStyle/>
          <a:p>
            <a:r>
              <a:rPr lang="en-US" dirty="0"/>
              <a:t>Layer=&gt; Logical ; Tier=&gt; Physical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C51B9-326D-15B2-0520-D243DD0E8FD5}"/>
              </a:ext>
            </a:extLst>
          </p:cNvPr>
          <p:cNvSpPr/>
          <p:nvPr/>
        </p:nvSpPr>
        <p:spPr>
          <a:xfrm>
            <a:off x="630315" y="2618912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0F90F-1878-5988-C619-AA6E13A26F5D}"/>
              </a:ext>
            </a:extLst>
          </p:cNvPr>
          <p:cNvSpPr/>
          <p:nvPr/>
        </p:nvSpPr>
        <p:spPr>
          <a:xfrm>
            <a:off x="630315" y="3251446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0B853-6FC8-E2EE-BE81-58639C5CEBAD}"/>
              </a:ext>
            </a:extLst>
          </p:cNvPr>
          <p:cNvSpPr/>
          <p:nvPr/>
        </p:nvSpPr>
        <p:spPr>
          <a:xfrm>
            <a:off x="630315" y="3883981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F2B522-391B-20CE-97D9-6D60626F1811}"/>
              </a:ext>
            </a:extLst>
          </p:cNvPr>
          <p:cNvSpPr/>
          <p:nvPr/>
        </p:nvSpPr>
        <p:spPr>
          <a:xfrm>
            <a:off x="4719961" y="1882065"/>
            <a:ext cx="2583402" cy="2929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Two Tier(app.exe + </a:t>
            </a:r>
            <a:r>
              <a:rPr lang="en-US" dirty="0" err="1"/>
              <a:t>product.dbf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534FB-AB35-9DB6-AC2A-EB6EB81BCA5F}"/>
              </a:ext>
            </a:extLst>
          </p:cNvPr>
          <p:cNvSpPr/>
          <p:nvPr/>
        </p:nvSpPr>
        <p:spPr>
          <a:xfrm>
            <a:off x="5004048" y="2483527"/>
            <a:ext cx="159798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D8F1C-E1CA-6092-5BCA-C0D6BABBB00E}"/>
              </a:ext>
            </a:extLst>
          </p:cNvPr>
          <p:cNvSpPr/>
          <p:nvPr/>
        </p:nvSpPr>
        <p:spPr>
          <a:xfrm>
            <a:off x="6162584" y="2702141"/>
            <a:ext cx="994298" cy="506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49794-FF9B-0CE8-0DF0-1B82AF82E216}"/>
              </a:ext>
            </a:extLst>
          </p:cNvPr>
          <p:cNvSpPr/>
          <p:nvPr/>
        </p:nvSpPr>
        <p:spPr>
          <a:xfrm>
            <a:off x="4924149" y="4028244"/>
            <a:ext cx="2263805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DL(DBMS=&gt;RDBMS)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831D6-7771-88A6-12FD-5D889D084D2E}"/>
              </a:ext>
            </a:extLst>
          </p:cNvPr>
          <p:cNvSpPr/>
          <p:nvPr/>
        </p:nvSpPr>
        <p:spPr>
          <a:xfrm>
            <a:off x="4418121" y="3663751"/>
            <a:ext cx="994298" cy="50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A5298-1BE8-0A8D-10AE-F956A66A4092}"/>
              </a:ext>
            </a:extLst>
          </p:cNvPr>
          <p:cNvSpPr/>
          <p:nvPr/>
        </p:nvSpPr>
        <p:spPr>
          <a:xfrm>
            <a:off x="9099611" y="1882065"/>
            <a:ext cx="2583402" cy="2929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Three Tier(app.exe + </a:t>
            </a:r>
            <a:r>
              <a:rPr lang="en-US" dirty="0" err="1"/>
              <a:t>dll</a:t>
            </a:r>
            <a:r>
              <a:rPr lang="en-US" dirty="0"/>
              <a:t>(s) + </a:t>
            </a:r>
            <a:r>
              <a:rPr lang="en-US" dirty="0" err="1"/>
              <a:t>product.dbf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0ED1A-A243-A6CD-77EC-CC29E32F92F5}"/>
              </a:ext>
            </a:extLst>
          </p:cNvPr>
          <p:cNvSpPr/>
          <p:nvPr/>
        </p:nvSpPr>
        <p:spPr>
          <a:xfrm>
            <a:off x="9383698" y="2483527"/>
            <a:ext cx="197084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B0E76-3524-AF61-8B81-4482DE1C7F2A}"/>
              </a:ext>
            </a:extLst>
          </p:cNvPr>
          <p:cNvSpPr/>
          <p:nvPr/>
        </p:nvSpPr>
        <p:spPr>
          <a:xfrm>
            <a:off x="9383697" y="4028244"/>
            <a:ext cx="2263805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DL(DBMS=&gt;RDBMS)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AA30A-4346-06A5-6233-E8F5B8FE2959}"/>
              </a:ext>
            </a:extLst>
          </p:cNvPr>
          <p:cNvSpPr/>
          <p:nvPr/>
        </p:nvSpPr>
        <p:spPr>
          <a:xfrm>
            <a:off x="9383697" y="3213464"/>
            <a:ext cx="1970841" cy="50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BL(DLL(s))</a:t>
            </a:r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9C801F0-919F-31B8-C6BA-9354A817D094}"/>
              </a:ext>
            </a:extLst>
          </p:cNvPr>
          <p:cNvSpPr/>
          <p:nvPr/>
        </p:nvSpPr>
        <p:spPr>
          <a:xfrm>
            <a:off x="2728404" y="2678835"/>
            <a:ext cx="1491448" cy="82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D19F141-9398-E0AA-7C14-6782D0BFC4A8}"/>
              </a:ext>
            </a:extLst>
          </p:cNvPr>
          <p:cNvSpPr/>
          <p:nvPr/>
        </p:nvSpPr>
        <p:spPr>
          <a:xfrm>
            <a:off x="7389181" y="2712127"/>
            <a:ext cx="1624612" cy="82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EXE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80BC7F-F24F-5554-67F1-D9D2D7139FBA}"/>
              </a:ext>
            </a:extLst>
          </p:cNvPr>
          <p:cNvSpPr txBox="1"/>
          <p:nvPr/>
        </p:nvSpPr>
        <p:spPr>
          <a:xfrm>
            <a:off x="108765" y="1386225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CLI=&gt; DOS App File Handling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B1FCC-ACEF-E8CC-6965-8D7BC76810AD}"/>
              </a:ext>
            </a:extLst>
          </p:cNvPr>
          <p:cNvSpPr txBox="1"/>
          <p:nvPr/>
        </p:nvSpPr>
        <p:spPr>
          <a:xfrm>
            <a:off x="5004048" y="1228703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 App + GUI based APP(</a:t>
            </a:r>
            <a:r>
              <a:rPr lang="en-US" dirty="0" err="1"/>
              <a:t>vb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6EF24-A639-64BE-AD11-D072F4E4F739}"/>
              </a:ext>
            </a:extLst>
          </p:cNvPr>
          <p:cNvSpPr txBox="1"/>
          <p:nvPr/>
        </p:nvSpPr>
        <p:spPr>
          <a:xfrm>
            <a:off x="8831802" y="800614"/>
            <a:ext cx="33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 App + GUI based APP(</a:t>
            </a:r>
            <a:r>
              <a:rPr lang="en-US" dirty="0" err="1"/>
              <a:t>vb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9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CDDE-276E-F99C-E4D4-EE875B58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In-Process Component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E33F92-4780-B519-14AA-ED674C0605D7}"/>
              </a:ext>
            </a:extLst>
          </p:cNvPr>
          <p:cNvSpPr/>
          <p:nvPr/>
        </p:nvSpPr>
        <p:spPr>
          <a:xfrm>
            <a:off x="532660" y="1964184"/>
            <a:ext cx="2583402" cy="2929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Three Tier(Invapp.exe + </a:t>
            </a:r>
            <a:r>
              <a:rPr lang="en-US" dirty="0" err="1"/>
              <a:t>product.dbf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0AD26-F673-9415-7314-01956C3C494A}"/>
              </a:ext>
            </a:extLst>
          </p:cNvPr>
          <p:cNvSpPr/>
          <p:nvPr/>
        </p:nvSpPr>
        <p:spPr>
          <a:xfrm>
            <a:off x="816747" y="2565646"/>
            <a:ext cx="197084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4B88A-88E0-B758-B65D-9DEC9D211E2C}"/>
              </a:ext>
            </a:extLst>
          </p:cNvPr>
          <p:cNvSpPr/>
          <p:nvPr/>
        </p:nvSpPr>
        <p:spPr>
          <a:xfrm>
            <a:off x="816746" y="4110363"/>
            <a:ext cx="2263805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DL(DBMS=&gt;RDBMS)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4A3F1-F126-CC6D-545B-97D816B7499A}"/>
              </a:ext>
            </a:extLst>
          </p:cNvPr>
          <p:cNvSpPr/>
          <p:nvPr/>
        </p:nvSpPr>
        <p:spPr>
          <a:xfrm>
            <a:off x="816746" y="3295583"/>
            <a:ext cx="1970841" cy="50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BL(invoice.DLL(s))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8A81172-93C6-40BD-8D88-C81B1B4F065D}"/>
              </a:ext>
            </a:extLst>
          </p:cNvPr>
          <p:cNvSpPr/>
          <p:nvPr/>
        </p:nvSpPr>
        <p:spPr>
          <a:xfrm>
            <a:off x="3400148" y="2873894"/>
            <a:ext cx="1740023" cy="84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3679BD-D5D6-F3F5-CECF-FB45B7483726}"/>
              </a:ext>
            </a:extLst>
          </p:cNvPr>
          <p:cNvSpPr/>
          <p:nvPr/>
        </p:nvSpPr>
        <p:spPr>
          <a:xfrm>
            <a:off x="6418555" y="2379216"/>
            <a:ext cx="3977196" cy="2769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InvoiceApp.Exe</a:t>
            </a:r>
            <a:r>
              <a:rPr lang="en-US" dirty="0"/>
              <a:t>(Process)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90C75E-0835-0A53-E451-5056BD980772}"/>
              </a:ext>
            </a:extLst>
          </p:cNvPr>
          <p:cNvSpPr/>
          <p:nvPr/>
        </p:nvSpPr>
        <p:spPr>
          <a:xfrm>
            <a:off x="6840245" y="3553037"/>
            <a:ext cx="3204838" cy="5592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Invoice.Dll.GenerateInvoice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67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91E7-0887-538A-D6A4-F5481FC7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Out-Process Component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2AA95-5545-83DB-E59C-57E14192CBA0}"/>
              </a:ext>
            </a:extLst>
          </p:cNvPr>
          <p:cNvSpPr/>
          <p:nvPr/>
        </p:nvSpPr>
        <p:spPr>
          <a:xfrm>
            <a:off x="532660" y="1964184"/>
            <a:ext cx="2583402" cy="3486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NTier(Invapp.exe +</a:t>
            </a:r>
          </a:p>
          <a:p>
            <a:pPr algn="ctr"/>
            <a:r>
              <a:rPr lang="en-US" dirty="0"/>
              <a:t>InvoiceComponent.exe </a:t>
            </a:r>
            <a:r>
              <a:rPr lang="en-US" dirty="0" err="1"/>
              <a:t>product.dbf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CA2EF-B32D-D99B-BB3A-2E75E2184865}"/>
              </a:ext>
            </a:extLst>
          </p:cNvPr>
          <p:cNvSpPr/>
          <p:nvPr/>
        </p:nvSpPr>
        <p:spPr>
          <a:xfrm>
            <a:off x="701337" y="3094219"/>
            <a:ext cx="2263805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97E2B-BEAB-F923-917F-F1337C429F48}"/>
              </a:ext>
            </a:extLst>
          </p:cNvPr>
          <p:cNvSpPr/>
          <p:nvPr/>
        </p:nvSpPr>
        <p:spPr>
          <a:xfrm>
            <a:off x="701338" y="4435380"/>
            <a:ext cx="2263805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DL(DBMS=&gt;RDBMS)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1EE88-E7B6-C648-56E9-53D0CCDE90A4}"/>
              </a:ext>
            </a:extLst>
          </p:cNvPr>
          <p:cNvSpPr/>
          <p:nvPr/>
        </p:nvSpPr>
        <p:spPr>
          <a:xfrm>
            <a:off x="701338" y="3736994"/>
            <a:ext cx="2263804" cy="50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BL(invoiceLib.EXE)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7B67247-0B10-096C-849C-D6BAA867ACCA}"/>
              </a:ext>
            </a:extLst>
          </p:cNvPr>
          <p:cNvSpPr/>
          <p:nvPr/>
        </p:nvSpPr>
        <p:spPr>
          <a:xfrm>
            <a:off x="3400148" y="2873894"/>
            <a:ext cx="1740023" cy="84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C1E9CE-AB6E-47B7-EE97-7D8838499C6C}"/>
              </a:ext>
            </a:extLst>
          </p:cNvPr>
          <p:cNvSpPr/>
          <p:nvPr/>
        </p:nvSpPr>
        <p:spPr>
          <a:xfrm>
            <a:off x="5548543" y="1910666"/>
            <a:ext cx="2396972" cy="1890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InvoiceApp.Exe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65AD9F-DA5A-5BC0-DA94-776D1C028065}"/>
              </a:ext>
            </a:extLst>
          </p:cNvPr>
          <p:cNvSpPr/>
          <p:nvPr/>
        </p:nvSpPr>
        <p:spPr>
          <a:xfrm>
            <a:off x="5331041" y="4358938"/>
            <a:ext cx="2703250" cy="1784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DCOM(</a:t>
            </a:r>
            <a:r>
              <a:rPr lang="en-US" dirty="0" err="1"/>
              <a:t>outprocess</a:t>
            </a:r>
            <a:r>
              <a:rPr lang="en-US" dirty="0"/>
              <a:t> Component).</a:t>
            </a:r>
            <a:r>
              <a:rPr lang="en-US" dirty="0" err="1"/>
              <a:t>GenerateInvoice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F9C2A-0EA7-7E36-CDD9-792888F1F64E}"/>
              </a:ext>
            </a:extLst>
          </p:cNvPr>
          <p:cNvCxnSpPr/>
          <p:nvPr/>
        </p:nvCxnSpPr>
        <p:spPr>
          <a:xfrm>
            <a:off x="6604986" y="2965142"/>
            <a:ext cx="514905" cy="225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19A9D1-07C3-F4E5-1C38-2E133A874839}"/>
              </a:ext>
            </a:extLst>
          </p:cNvPr>
          <p:cNvSpPr txBox="1"/>
          <p:nvPr/>
        </p:nvSpPr>
        <p:spPr>
          <a:xfrm>
            <a:off x="8309499" y="2574524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BF4DC-A72E-E26E-A80B-BFBA718D6D2D}"/>
              </a:ext>
            </a:extLst>
          </p:cNvPr>
          <p:cNvSpPr txBox="1"/>
          <p:nvPr/>
        </p:nvSpPr>
        <p:spPr>
          <a:xfrm>
            <a:off x="8678481" y="4843625"/>
            <a:ext cx="10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37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94EDE2-56FE-6AD3-AC60-4B03B872F66A}"/>
              </a:ext>
            </a:extLst>
          </p:cNvPr>
          <p:cNvSpPr/>
          <p:nvPr/>
        </p:nvSpPr>
        <p:spPr>
          <a:xfrm>
            <a:off x="5007006" y="2050741"/>
            <a:ext cx="5592932" cy="2929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N-Tier(app.exe + </a:t>
            </a:r>
            <a:r>
              <a:rPr lang="en-US" dirty="0" err="1"/>
              <a:t>product.dbf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46490-9D34-8AB3-9833-AEA59DD90CE8}"/>
              </a:ext>
            </a:extLst>
          </p:cNvPr>
          <p:cNvSpPr/>
          <p:nvPr/>
        </p:nvSpPr>
        <p:spPr>
          <a:xfrm>
            <a:off x="5086905" y="3266983"/>
            <a:ext cx="5122415" cy="7989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04B1-9C37-7EF6-5EC7-DEF06A4C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/>
          <a:lstStyle/>
          <a:p>
            <a:r>
              <a:rPr lang="en-US" dirty="0"/>
              <a:t>N-Tier is Extension to 3-tier where Middle Tier is Distributed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171E4-20B6-B8F6-DE83-46170D21CA5B}"/>
              </a:ext>
            </a:extLst>
          </p:cNvPr>
          <p:cNvSpPr/>
          <p:nvPr/>
        </p:nvSpPr>
        <p:spPr>
          <a:xfrm>
            <a:off x="5291092" y="2652203"/>
            <a:ext cx="4829451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6BF3A-A2DF-E711-FAAA-69B523650B95}"/>
              </a:ext>
            </a:extLst>
          </p:cNvPr>
          <p:cNvSpPr/>
          <p:nvPr/>
        </p:nvSpPr>
        <p:spPr>
          <a:xfrm>
            <a:off x="5291092" y="4196920"/>
            <a:ext cx="4759909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DL(DBMS=&gt;RDBMS)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E3D8F-32E2-CC50-6EEB-6B63C8F3F14D}"/>
              </a:ext>
            </a:extLst>
          </p:cNvPr>
          <p:cNvSpPr/>
          <p:nvPr/>
        </p:nvSpPr>
        <p:spPr>
          <a:xfrm>
            <a:off x="5291092" y="3382140"/>
            <a:ext cx="1393793" cy="50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BL(Com Exe)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6B000AC-25DB-F6A5-DDCC-28291293650D}"/>
              </a:ext>
            </a:extLst>
          </p:cNvPr>
          <p:cNvSpPr/>
          <p:nvPr/>
        </p:nvSpPr>
        <p:spPr>
          <a:xfrm>
            <a:off x="2441359" y="2652203"/>
            <a:ext cx="2479829" cy="1054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Computing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B17FD3-6F4C-7480-6B82-1307E6DA5EE3}"/>
              </a:ext>
            </a:extLst>
          </p:cNvPr>
          <p:cNvSpPr/>
          <p:nvPr/>
        </p:nvSpPr>
        <p:spPr>
          <a:xfrm>
            <a:off x="6979329" y="3372567"/>
            <a:ext cx="1393793" cy="50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BL(Com Exe)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5910E6-1786-B6EC-A56D-27D9C4C4E359}"/>
              </a:ext>
            </a:extLst>
          </p:cNvPr>
          <p:cNvSpPr/>
          <p:nvPr/>
        </p:nvSpPr>
        <p:spPr>
          <a:xfrm>
            <a:off x="8657208" y="3382140"/>
            <a:ext cx="1393793" cy="50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BL(Com Exe)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48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1923</Words>
  <Application>Microsoft Office PowerPoint</Application>
  <PresentationFormat>Widescreen</PresentationFormat>
  <Paragraphs>536</Paragraphs>
  <Slides>50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Narrow</vt:lpstr>
      <vt:lpstr>Calibri</vt:lpstr>
      <vt:lpstr>Calibri Light</vt:lpstr>
      <vt:lpstr>Cascadia Mono</vt:lpstr>
      <vt:lpstr>Office Theme</vt:lpstr>
      <vt:lpstr>Agenda</vt:lpstr>
      <vt:lpstr>PowerPoint Presentation</vt:lpstr>
      <vt:lpstr>PowerPoint Presentation</vt:lpstr>
      <vt:lpstr>PowerPoint Presentation</vt:lpstr>
      <vt:lpstr>PowerPoint Presentation</vt:lpstr>
      <vt:lpstr>Layer=&gt; Logical ; Tier=&gt; Physical</vt:lpstr>
      <vt:lpstr>In-Process Component</vt:lpstr>
      <vt:lpstr>Out-Process Component</vt:lpstr>
      <vt:lpstr>PowerPoint Presentation</vt:lpstr>
      <vt:lpstr>Distributed Computing </vt:lpstr>
      <vt:lpstr>PowerPoint Presentation</vt:lpstr>
      <vt:lpstr>PowerPoint Presentation</vt:lpstr>
      <vt:lpstr>Complier</vt:lpstr>
      <vt:lpstr>PowerPoint Presentation</vt:lpstr>
      <vt:lpstr>.Net Framework</vt:lpstr>
      <vt:lpstr>PowerPoint Presentation</vt:lpstr>
      <vt:lpstr>.NET Frameworks and the Common Language Runtime</vt:lpstr>
      <vt:lpstr>PowerPoint Presentation</vt:lpstr>
      <vt:lpstr>.NET Framework </vt:lpstr>
      <vt:lpstr>Version History</vt:lpstr>
      <vt:lpstr>The .NET Framework The .NET Framework and Visual Studio.NET</vt:lpstr>
      <vt:lpstr>Common Language Runtime Compilation</vt:lpstr>
      <vt:lpstr>Common Language Runtime Assemblies</vt:lpstr>
      <vt:lpstr>PowerPoint Presentation</vt:lpstr>
      <vt:lpstr>PowerPoint Presentation</vt:lpstr>
      <vt:lpstr>Common Language Runtime Execution Model</vt:lpstr>
      <vt:lpstr>Main method</vt:lpstr>
      <vt:lpstr>Agenda</vt:lpstr>
      <vt:lpstr>Datatypes</vt:lpstr>
      <vt:lpstr>Datatypes</vt:lpstr>
      <vt:lpstr>PowerPoint Presentation</vt:lpstr>
      <vt:lpstr>Compare</vt:lpstr>
      <vt:lpstr>VS Modes</vt:lpstr>
      <vt:lpstr>Object Oriented Programming</vt:lpstr>
      <vt:lpstr>Specialization to=&gt; Generalization</vt:lpstr>
      <vt:lpstr>Scenarios</vt:lpstr>
      <vt:lpstr>In nutshell</vt:lpstr>
      <vt:lpstr>Properties </vt:lpstr>
      <vt:lpstr>Interface</vt:lpstr>
      <vt:lpstr>Agenda</vt:lpstr>
      <vt:lpstr>Generic</vt:lpstr>
      <vt:lpstr>Agenda – D3</vt:lpstr>
      <vt:lpstr>Delegates</vt:lpstr>
      <vt:lpstr>PowerPoint Presentation</vt:lpstr>
      <vt:lpstr>Collection</vt:lpstr>
      <vt:lpstr>2.0 Class </vt:lpstr>
      <vt:lpstr>Type Inference</vt:lpstr>
      <vt:lpstr>Extension Method</vt:lpstr>
      <vt:lpstr>Language INtegrated Query</vt:lpstr>
      <vt:lpstr>LINQ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elang</dc:creator>
  <cp:lastModifiedBy>elang</cp:lastModifiedBy>
  <cp:revision>20</cp:revision>
  <dcterms:created xsi:type="dcterms:W3CDTF">2023-06-27T04:48:57Z</dcterms:created>
  <dcterms:modified xsi:type="dcterms:W3CDTF">2023-06-30T11:19:49Z</dcterms:modified>
</cp:coreProperties>
</file>