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693400" cy="7556500"/>
  <p:notesSz cx="6858000" cy="9144000"/>
  <p:embeddedFontLst>
    <p:embeddedFont>
      <p:font typeface="Canva Sans Bold" panose="020B0604020202020204" charset="0"/>
      <p:regular r:id="rId3"/>
    </p:embeddedFont>
    <p:embeddedFont>
      <p:font typeface="Crimson Pro Bold" panose="020B0604020202020204" charset="0"/>
      <p:regular r:id="rId4"/>
    </p:embeddedFont>
    <p:embeddedFont>
      <p:font typeface="Halant" panose="00000500000000000000" pitchFamily="2" charset="0"/>
      <p:regular r:id="rId5"/>
    </p:embeddedFont>
    <p:embeddedFont>
      <p:font typeface="Halant Bold" panose="020B0604020202020204" charset="0"/>
      <p:regular r:id="rId6"/>
    </p:embeddedFont>
    <p:embeddedFont>
      <p:font typeface="Halant Semi-Bold" panose="020B0604020202020204" charset="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13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403098" y="2863850"/>
            <a:ext cx="3885804" cy="0"/>
          </a:xfrm>
          <a:prstGeom prst="line">
            <a:avLst/>
          </a:prstGeom>
          <a:ln w="9525" cap="flat">
            <a:solidFill>
              <a:srgbClr val="1F83B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391562" y="1533383"/>
            <a:ext cx="1349700" cy="1345429"/>
          </a:xfrm>
          <a:custGeom>
            <a:avLst/>
            <a:gdLst/>
            <a:ahLst/>
            <a:cxnLst/>
            <a:rect l="l" t="t" r="r" b="b"/>
            <a:pathLst>
              <a:path w="1349700" h="1345429">
                <a:moveTo>
                  <a:pt x="0" y="0"/>
                </a:moveTo>
                <a:lnTo>
                  <a:pt x="1349699" y="0"/>
                </a:lnTo>
                <a:lnTo>
                  <a:pt x="1349699" y="1345429"/>
                </a:lnTo>
                <a:lnTo>
                  <a:pt x="0" y="13454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6687189"/>
            <a:ext cx="10680700" cy="901061"/>
          </a:xfrm>
          <a:custGeom>
            <a:avLst/>
            <a:gdLst/>
            <a:ahLst/>
            <a:cxnLst/>
            <a:rect l="l" t="t" r="r" b="b"/>
            <a:pathLst>
              <a:path w="11696332" h="6462223">
                <a:moveTo>
                  <a:pt x="0" y="0"/>
                </a:moveTo>
                <a:lnTo>
                  <a:pt x="11696332" y="0"/>
                </a:lnTo>
                <a:lnTo>
                  <a:pt x="11696332" y="6462224"/>
                </a:lnTo>
                <a:lnTo>
                  <a:pt x="0" y="64622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-31750"/>
            <a:ext cx="10693400" cy="1249317"/>
          </a:xfrm>
          <a:custGeom>
            <a:avLst/>
            <a:gdLst/>
            <a:ahLst/>
            <a:cxnLst/>
            <a:rect l="l" t="t" r="r" b="b"/>
            <a:pathLst>
              <a:path w="11696332" h="6462223">
                <a:moveTo>
                  <a:pt x="0" y="0"/>
                </a:moveTo>
                <a:lnTo>
                  <a:pt x="11696332" y="0"/>
                </a:lnTo>
                <a:lnTo>
                  <a:pt x="11696332" y="6462224"/>
                </a:lnTo>
                <a:lnTo>
                  <a:pt x="0" y="64622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 flipV="1">
            <a:off x="-11300" y="1263650"/>
            <a:ext cx="10692000" cy="0"/>
          </a:xfrm>
          <a:prstGeom prst="line">
            <a:avLst/>
          </a:prstGeom>
          <a:ln w="104775" cap="flat">
            <a:solidFill>
              <a:srgbClr val="C09241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0" y="6625277"/>
            <a:ext cx="10692000" cy="0"/>
          </a:xfrm>
          <a:prstGeom prst="line">
            <a:avLst/>
          </a:prstGeom>
          <a:ln w="104775" cap="flat">
            <a:solidFill>
              <a:srgbClr val="C09241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>
            <a:off x="7288902" y="5464367"/>
            <a:ext cx="2037607" cy="562307"/>
          </a:xfrm>
          <a:custGeom>
            <a:avLst/>
            <a:gdLst/>
            <a:ahLst/>
            <a:cxnLst/>
            <a:rect l="l" t="t" r="r" b="b"/>
            <a:pathLst>
              <a:path w="2037607" h="562307">
                <a:moveTo>
                  <a:pt x="0" y="0"/>
                </a:moveTo>
                <a:lnTo>
                  <a:pt x="2037607" y="0"/>
                </a:lnTo>
                <a:lnTo>
                  <a:pt x="2037607" y="562307"/>
                </a:lnTo>
                <a:lnTo>
                  <a:pt x="0" y="5623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702298" y="1491522"/>
            <a:ext cx="1352029" cy="1443928"/>
          </a:xfrm>
          <a:custGeom>
            <a:avLst/>
            <a:gdLst/>
            <a:ahLst/>
            <a:cxnLst/>
            <a:rect l="l" t="t" r="r" b="b"/>
            <a:pathLst>
              <a:path w="1352029" h="1443928">
                <a:moveTo>
                  <a:pt x="0" y="0"/>
                </a:moveTo>
                <a:lnTo>
                  <a:pt x="1352029" y="0"/>
                </a:lnTo>
                <a:lnTo>
                  <a:pt x="1352029" y="1443928"/>
                </a:lnTo>
                <a:lnTo>
                  <a:pt x="0" y="144392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578658" y="1644650"/>
            <a:ext cx="3606685" cy="457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400" b="1" spc="162" dirty="0">
                <a:solidFill>
                  <a:srgbClr val="004AAD"/>
                </a:solidFill>
                <a:latin typeface="Halant Semi-Bold"/>
                <a:ea typeface="Halant Semi-Bold"/>
                <a:cs typeface="Halant Semi-Bold"/>
                <a:sym typeface="Halant Semi-Bold"/>
              </a:rPr>
              <a:t>OF PARTICIPATION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07816" y="2330450"/>
            <a:ext cx="6813463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dirty="0">
                <a:solidFill>
                  <a:srgbClr val="000000"/>
                </a:solidFill>
                <a:latin typeface="Halant"/>
                <a:ea typeface="Halant"/>
                <a:cs typeface="Halant"/>
                <a:sym typeface="Halant"/>
              </a:rPr>
              <a:t>&lt;&lt;Name&gt;&gt;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628198" y="2025650"/>
            <a:ext cx="5435603" cy="375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8"/>
              </a:lnSpc>
            </a:pPr>
            <a:r>
              <a:rPr lang="en-US" sz="2091" b="1" spc="125" dirty="0">
                <a:solidFill>
                  <a:srgbClr val="000000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This is to certify: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608435" y="5998099"/>
            <a:ext cx="3327565" cy="264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2"/>
              </a:lnSpc>
            </a:pPr>
            <a:r>
              <a:rPr lang="en-US" sz="1587" b="1" spc="95">
                <a:solidFill>
                  <a:srgbClr val="FF0000"/>
                </a:solidFill>
                <a:latin typeface="Halant Semi-Bold"/>
                <a:ea typeface="Halant Semi-Bold"/>
                <a:cs typeface="Halant Semi-Bold"/>
                <a:sym typeface="Halant Semi-Bold"/>
              </a:rPr>
              <a:t>Dr. NOOR MAHAMMAD SK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404170" y="6262581"/>
            <a:ext cx="1922339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362"/>
              </a:lnSpc>
              <a:spcBef>
                <a:spcPct val="0"/>
              </a:spcBef>
            </a:pPr>
            <a:r>
              <a:rPr lang="en-US" sz="1687" b="1" u="none" strike="noStrike" spc="101" dirty="0">
                <a:solidFill>
                  <a:srgbClr val="000000"/>
                </a:solidFill>
                <a:latin typeface="Halant Semi-Bold"/>
                <a:ea typeface="Halant Semi-Bold"/>
                <a:cs typeface="Halant Semi-Bold"/>
                <a:sym typeface="Halant Semi-Bold"/>
              </a:rPr>
              <a:t>Organizing chair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02485" y="5643725"/>
            <a:ext cx="1578620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20"/>
              </a:lnSpc>
              <a:spcBef>
                <a:spcPct val="0"/>
              </a:spcBef>
            </a:pPr>
            <a:r>
              <a:rPr lang="en-US" sz="1800" b="1" u="none" strike="noStrike" spc="107">
                <a:solidFill>
                  <a:srgbClr val="000000"/>
                </a:solidFill>
                <a:latin typeface="Halant Semi-Bold"/>
                <a:ea typeface="Halant Semi-Bold"/>
                <a:cs typeface="Halant Semi-Bold"/>
                <a:sym typeface="Halant Semi-Bold"/>
              </a:rPr>
              <a:t> Organized by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0" y="6687189"/>
            <a:ext cx="10692000" cy="76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Software Security Laboratory</a:t>
            </a:r>
          </a:p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 b="1" u="none" strike="noStrike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High-Performance Reconfigurable Computing Systems Engineering Lab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0" y="-35604"/>
            <a:ext cx="10692000" cy="1251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Indian Institute of Information Technology</a:t>
            </a:r>
          </a:p>
          <a:p>
            <a:pPr algn="ctr">
              <a:lnSpc>
                <a:spcPts val="5040"/>
              </a:lnSpc>
            </a:pPr>
            <a:r>
              <a:rPr lang="en-US" sz="36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Design and Manufacturing Kancheepuram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451096" y="1369205"/>
            <a:ext cx="1789807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1">
                <a:solidFill>
                  <a:srgbClr val="02804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CERTIFICATE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19561" y="3168650"/>
            <a:ext cx="10149646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40" dirty="0">
                <a:solidFill>
                  <a:srgbClr val="000000"/>
                </a:solidFill>
                <a:latin typeface="Halant Bold"/>
                <a:ea typeface="Halant Bold"/>
                <a:cs typeface="Halant Bold"/>
                <a:sym typeface="Halant Bold"/>
              </a:rPr>
              <a:t>&lt;&lt;College&gt;&gt;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976650" y="2863850"/>
            <a:ext cx="67485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b="1" spc="40" dirty="0">
                <a:solidFill>
                  <a:srgbClr val="004AAD"/>
                </a:solidFill>
                <a:latin typeface="Halant Bold"/>
                <a:ea typeface="Halant Bold"/>
                <a:cs typeface="Halant Bold"/>
                <a:sym typeface="Halant Bold"/>
              </a:rPr>
              <a:t>From</a:t>
            </a:r>
          </a:p>
        </p:txBody>
      </p:sp>
      <p:sp>
        <p:nvSpPr>
          <p:cNvPr id="21" name="Freeform 21"/>
          <p:cNvSpPr/>
          <p:nvPr/>
        </p:nvSpPr>
        <p:spPr>
          <a:xfrm>
            <a:off x="630469" y="5902849"/>
            <a:ext cx="1778651" cy="514515"/>
          </a:xfrm>
          <a:custGeom>
            <a:avLst/>
            <a:gdLst/>
            <a:ahLst/>
            <a:cxnLst/>
            <a:rect l="l" t="t" r="r" b="b"/>
            <a:pathLst>
              <a:path w="1778651" h="514515">
                <a:moveTo>
                  <a:pt x="0" y="0"/>
                </a:moveTo>
                <a:lnTo>
                  <a:pt x="1778651" y="0"/>
                </a:lnTo>
                <a:lnTo>
                  <a:pt x="1778651" y="514515"/>
                </a:lnTo>
                <a:lnTo>
                  <a:pt x="0" y="51451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16055" r="-11917" b="-12245"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319562" y="3623032"/>
            <a:ext cx="10149646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 b="1" spc="40" dirty="0">
                <a:solidFill>
                  <a:srgbClr val="004AAD"/>
                </a:solidFill>
                <a:latin typeface="Halant Bold"/>
                <a:ea typeface="Halant Bold"/>
                <a:cs typeface="Halant Bold"/>
                <a:sym typeface="Halant Bold"/>
              </a:rPr>
              <a:t>has participated in a one-week Boot Camp on Secure Software Development and Testing, held </a:t>
            </a:r>
            <a:r>
              <a:rPr lang="en-US" b="1" spc="40" dirty="0">
                <a:solidFill>
                  <a:srgbClr val="004AAD"/>
                </a:solidFill>
                <a:latin typeface="Halant Bold"/>
                <a:ea typeface="Halant Bold"/>
                <a:cs typeface="Halant Bold"/>
                <a:sym typeface="Halant Bold"/>
              </a:rPr>
              <a:t>from</a:t>
            </a:r>
            <a:r>
              <a:rPr lang="en-US" sz="2000" b="1" spc="40" dirty="0">
                <a:solidFill>
                  <a:srgbClr val="004AAD"/>
                </a:solidFill>
                <a:latin typeface="Halant Bold"/>
                <a:ea typeface="Halant Bold"/>
                <a:cs typeface="Halant Bold"/>
                <a:sym typeface="Halant Bold"/>
              </a:rPr>
              <a:t> 20th to 24th December 2024 at IIITD&amp;M Kancheepuram. This program was organized by the Department of Computer Science and Engineering (CSE) in association with the HPRCSE Lab and sponsored by the ISEA Phase 3 Project, Ministry of Electronics and Information Technology.</a:t>
            </a:r>
          </a:p>
        </p:txBody>
      </p:sp>
      <p:sp>
        <p:nvSpPr>
          <p:cNvPr id="23" name="AutoShape 2">
            <a:extLst>
              <a:ext uri="{FF2B5EF4-FFF2-40B4-BE49-F238E27FC236}">
                <a16:creationId xmlns:a16="http://schemas.microsoft.com/office/drawing/2014/main" id="{68D9CF5B-B8EE-4166-801B-5A79B8B58C9F}"/>
              </a:ext>
            </a:extLst>
          </p:cNvPr>
          <p:cNvSpPr/>
          <p:nvPr/>
        </p:nvSpPr>
        <p:spPr>
          <a:xfrm>
            <a:off x="393699" y="3534688"/>
            <a:ext cx="10149646" cy="14962"/>
          </a:xfrm>
          <a:prstGeom prst="line">
            <a:avLst/>
          </a:prstGeom>
          <a:ln w="9525" cap="flat">
            <a:solidFill>
              <a:srgbClr val="1F83B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108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Halant Semi-Bold</vt:lpstr>
      <vt:lpstr>Halant</vt:lpstr>
      <vt:lpstr>Calibri</vt:lpstr>
      <vt:lpstr>Arial</vt:lpstr>
      <vt:lpstr>Halant Bold</vt:lpstr>
      <vt:lpstr>Canva Sans Bold</vt:lpstr>
      <vt:lpstr>Crimson Pro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Green Gold Minimalist Certificate Template</dc:title>
  <cp:lastModifiedBy>Elanthiriyan S</cp:lastModifiedBy>
  <cp:revision>6</cp:revision>
  <dcterms:created xsi:type="dcterms:W3CDTF">2006-08-16T00:00:00Z</dcterms:created>
  <dcterms:modified xsi:type="dcterms:W3CDTF">2024-12-25T08:58:39Z</dcterms:modified>
  <dc:identifier>DAF2XKcSpKY</dc:identifier>
</cp:coreProperties>
</file>