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97" r:id="rId3"/>
    <p:sldId id="298" r:id="rId4"/>
    <p:sldId id="318" r:id="rId5"/>
    <p:sldId id="317" r:id="rId6"/>
    <p:sldId id="316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5E6B8-2843-48B7-BFFB-5745B312E0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62EEEB-1901-4C8A-898E-03D076F1FECC}">
      <dgm:prSet/>
      <dgm:spPr/>
      <dgm:t>
        <a:bodyPr/>
        <a:lstStyle/>
        <a:p>
          <a:r>
            <a:rPr lang="en-US" b="0" i="0"/>
            <a:t>Vitamin and mineral supplements are </a:t>
          </a:r>
          <a:r>
            <a:rPr lang="en-US" b="1" i="0" u="sng"/>
            <a:t>life long!</a:t>
          </a:r>
          <a:endParaRPr lang="en-US"/>
        </a:p>
      </dgm:t>
    </dgm:pt>
    <dgm:pt modelId="{B4D9A33B-E880-43DC-9477-4DDF9C1CDBD8}" type="parTrans" cxnId="{517323BE-41A4-40BE-BDA7-A4A81CA9AFB1}">
      <dgm:prSet/>
      <dgm:spPr/>
      <dgm:t>
        <a:bodyPr/>
        <a:lstStyle/>
        <a:p>
          <a:endParaRPr lang="en-US"/>
        </a:p>
      </dgm:t>
    </dgm:pt>
    <dgm:pt modelId="{4E0FFAB0-AE09-4E17-8DF1-CF568D824B2E}" type="sibTrans" cxnId="{517323BE-41A4-40BE-BDA7-A4A81CA9AFB1}">
      <dgm:prSet/>
      <dgm:spPr/>
      <dgm:t>
        <a:bodyPr/>
        <a:lstStyle/>
        <a:p>
          <a:endParaRPr lang="en-US"/>
        </a:p>
      </dgm:t>
    </dgm:pt>
    <dgm:pt modelId="{CD91290B-B5C8-4F22-ACAB-24ED61A7D7F2}">
      <dgm:prSet/>
      <dgm:spPr/>
      <dgm:t>
        <a:bodyPr/>
        <a:lstStyle/>
        <a:p>
          <a:r>
            <a:rPr lang="en-US" b="0" i="0"/>
            <a:t>No smoking, vaping, or inhaling of any substances</a:t>
          </a:r>
          <a:endParaRPr lang="en-US"/>
        </a:p>
      </dgm:t>
    </dgm:pt>
    <dgm:pt modelId="{F1B433D7-22A3-4289-A066-A611BBF4D2DE}" type="parTrans" cxnId="{E02527E4-845F-449A-BB5A-19D29F6A091B}">
      <dgm:prSet/>
      <dgm:spPr/>
      <dgm:t>
        <a:bodyPr/>
        <a:lstStyle/>
        <a:p>
          <a:endParaRPr lang="en-US"/>
        </a:p>
      </dgm:t>
    </dgm:pt>
    <dgm:pt modelId="{D59C04B8-8FB7-4228-A97F-9F354AD5FDB6}" type="sibTrans" cxnId="{E02527E4-845F-449A-BB5A-19D29F6A091B}">
      <dgm:prSet/>
      <dgm:spPr/>
      <dgm:t>
        <a:bodyPr/>
        <a:lstStyle/>
        <a:p>
          <a:endParaRPr lang="en-US"/>
        </a:p>
      </dgm:t>
    </dgm:pt>
    <dgm:pt modelId="{C5DA911D-5D22-4C6D-B872-DEDAAB7E5D99}">
      <dgm:prSet/>
      <dgm:spPr/>
      <dgm:t>
        <a:bodyPr/>
        <a:lstStyle/>
        <a:p>
          <a:r>
            <a:rPr lang="en-US" b="0" i="0"/>
            <a:t>May cause irritation to the stomach lining or other complications</a:t>
          </a:r>
          <a:endParaRPr lang="en-US"/>
        </a:p>
      </dgm:t>
    </dgm:pt>
    <dgm:pt modelId="{0CE0A620-34EE-4878-A70C-C4DA38FE367E}" type="parTrans" cxnId="{B3B023C1-E540-4319-B280-0FF424A1AEBF}">
      <dgm:prSet/>
      <dgm:spPr/>
      <dgm:t>
        <a:bodyPr/>
        <a:lstStyle/>
        <a:p>
          <a:endParaRPr lang="en-US"/>
        </a:p>
      </dgm:t>
    </dgm:pt>
    <dgm:pt modelId="{4BF45ECA-6F9E-4D71-9FAC-4727CC9958E4}" type="sibTrans" cxnId="{B3B023C1-E540-4319-B280-0FF424A1AEBF}">
      <dgm:prSet/>
      <dgm:spPr/>
      <dgm:t>
        <a:bodyPr/>
        <a:lstStyle/>
        <a:p>
          <a:endParaRPr lang="en-US"/>
        </a:p>
      </dgm:t>
    </dgm:pt>
    <dgm:pt modelId="{84AB8189-5F8E-4A5F-9BCA-1B162D52508F}">
      <dgm:prSet/>
      <dgm:spPr/>
      <dgm:t>
        <a:bodyPr/>
        <a:lstStyle/>
        <a:p>
          <a:r>
            <a:rPr lang="en-US" b="0" i="0" dirty="0"/>
            <a:t>Gastric Bypass:</a:t>
          </a:r>
          <a:endParaRPr lang="en-US" dirty="0"/>
        </a:p>
      </dgm:t>
    </dgm:pt>
    <dgm:pt modelId="{1C39B8BC-2B7C-4218-AB38-6D417598A45D}" type="parTrans" cxnId="{15F173EB-631D-46DA-8D00-82148380FF61}">
      <dgm:prSet/>
      <dgm:spPr/>
      <dgm:t>
        <a:bodyPr/>
        <a:lstStyle/>
        <a:p>
          <a:endParaRPr lang="en-US"/>
        </a:p>
      </dgm:t>
    </dgm:pt>
    <dgm:pt modelId="{9E2BCB82-6C13-4403-9760-7BBDF4C94B03}" type="sibTrans" cxnId="{15F173EB-631D-46DA-8D00-82148380FF61}">
      <dgm:prSet/>
      <dgm:spPr/>
      <dgm:t>
        <a:bodyPr/>
        <a:lstStyle/>
        <a:p>
          <a:endParaRPr lang="en-US"/>
        </a:p>
      </dgm:t>
    </dgm:pt>
    <dgm:pt modelId="{A4D71465-B4BE-4549-A95B-179385A044BE}">
      <dgm:prSet/>
      <dgm:spPr/>
      <dgm:t>
        <a:bodyPr/>
        <a:lstStyle/>
        <a:p>
          <a:r>
            <a:rPr lang="en-US" b="0" i="0"/>
            <a:t>No NSAIDs </a:t>
          </a:r>
          <a:r>
            <a:rPr lang="en-US" b="1" i="0" u="sng"/>
            <a:t>life long!</a:t>
          </a:r>
          <a:endParaRPr lang="en-US"/>
        </a:p>
      </dgm:t>
    </dgm:pt>
    <dgm:pt modelId="{785EC9B2-A9C7-46C7-ADDB-C53A4930B270}" type="parTrans" cxnId="{84DD0D17-FCD1-4ED9-B8D3-96B9107EF433}">
      <dgm:prSet/>
      <dgm:spPr/>
      <dgm:t>
        <a:bodyPr/>
        <a:lstStyle/>
        <a:p>
          <a:endParaRPr lang="en-US"/>
        </a:p>
      </dgm:t>
    </dgm:pt>
    <dgm:pt modelId="{9FD3750A-8B79-4579-AC71-E9409821D109}" type="sibTrans" cxnId="{84DD0D17-FCD1-4ED9-B8D3-96B9107EF433}">
      <dgm:prSet/>
      <dgm:spPr/>
      <dgm:t>
        <a:bodyPr/>
        <a:lstStyle/>
        <a:p>
          <a:endParaRPr lang="en-US"/>
        </a:p>
      </dgm:t>
    </dgm:pt>
    <dgm:pt modelId="{8C5528AC-0C0E-4556-84F3-413430AFDB61}">
      <dgm:prSet/>
      <dgm:spPr/>
      <dgm:t>
        <a:bodyPr/>
        <a:lstStyle/>
        <a:p>
          <a:r>
            <a:rPr lang="en-US" b="0" i="0" baseline="0"/>
            <a:t>Pregnancy:</a:t>
          </a:r>
          <a:endParaRPr lang="en-US"/>
        </a:p>
      </dgm:t>
    </dgm:pt>
    <dgm:pt modelId="{DD616E98-70A5-4333-A577-6CAF8550F34C}" type="parTrans" cxnId="{A425B5DA-9858-4C3D-BDA9-0A6D866A3C97}">
      <dgm:prSet/>
      <dgm:spPr/>
      <dgm:t>
        <a:bodyPr/>
        <a:lstStyle/>
        <a:p>
          <a:endParaRPr lang="en-US"/>
        </a:p>
      </dgm:t>
    </dgm:pt>
    <dgm:pt modelId="{B5754099-C396-44FE-A2D8-4E66EC84B5FF}" type="sibTrans" cxnId="{A425B5DA-9858-4C3D-BDA9-0A6D866A3C97}">
      <dgm:prSet/>
      <dgm:spPr/>
      <dgm:t>
        <a:bodyPr/>
        <a:lstStyle/>
        <a:p>
          <a:endParaRPr lang="en-US"/>
        </a:p>
      </dgm:t>
    </dgm:pt>
    <dgm:pt modelId="{3B59BA0E-A4CB-4A8E-80B8-D89489CA31F8}">
      <dgm:prSet/>
      <dgm:spPr/>
      <dgm:t>
        <a:bodyPr/>
        <a:lstStyle/>
        <a:p>
          <a:r>
            <a:rPr lang="en-US" b="0" i="0"/>
            <a:t>Fertility can improve with weight loss!</a:t>
          </a:r>
          <a:endParaRPr lang="en-US"/>
        </a:p>
      </dgm:t>
    </dgm:pt>
    <dgm:pt modelId="{B727CB89-C7E5-48FC-90EE-14D3C6BA4FD3}" type="parTrans" cxnId="{A6FABDB3-FDF3-436D-9183-7D1ABA7F36DD}">
      <dgm:prSet/>
      <dgm:spPr/>
      <dgm:t>
        <a:bodyPr/>
        <a:lstStyle/>
        <a:p>
          <a:endParaRPr lang="en-US"/>
        </a:p>
      </dgm:t>
    </dgm:pt>
    <dgm:pt modelId="{CC688DA7-4827-4F95-856E-1314574DF733}" type="sibTrans" cxnId="{A6FABDB3-FDF3-436D-9183-7D1ABA7F36DD}">
      <dgm:prSet/>
      <dgm:spPr/>
      <dgm:t>
        <a:bodyPr/>
        <a:lstStyle/>
        <a:p>
          <a:endParaRPr lang="en-US"/>
        </a:p>
      </dgm:t>
    </dgm:pt>
    <dgm:pt modelId="{E65DFB46-2D18-4795-A247-44A604DCA3AD}">
      <dgm:prSet/>
      <dgm:spPr/>
      <dgm:t>
        <a:bodyPr/>
        <a:lstStyle/>
        <a:p>
          <a:r>
            <a:rPr lang="en-US" b="0" i="0"/>
            <a:t>Pregnancy needs to be avoided for 12-18 months after surgery, so please use an alternative form of birth control, if indicated. </a:t>
          </a:r>
          <a:endParaRPr lang="en-US"/>
        </a:p>
      </dgm:t>
    </dgm:pt>
    <dgm:pt modelId="{45A30136-BF81-4576-BF4E-F8A125B4FCDB}" type="parTrans" cxnId="{49A2BBF3-32DA-4E60-B6CE-B07A51D1A16D}">
      <dgm:prSet/>
      <dgm:spPr/>
      <dgm:t>
        <a:bodyPr/>
        <a:lstStyle/>
        <a:p>
          <a:endParaRPr lang="en-US"/>
        </a:p>
      </dgm:t>
    </dgm:pt>
    <dgm:pt modelId="{7AE47A1F-5012-4809-818E-6FB2DF53F96C}" type="sibTrans" cxnId="{49A2BBF3-32DA-4E60-B6CE-B07A51D1A16D}">
      <dgm:prSet/>
      <dgm:spPr/>
      <dgm:t>
        <a:bodyPr/>
        <a:lstStyle/>
        <a:p>
          <a:endParaRPr lang="en-US"/>
        </a:p>
      </dgm:t>
    </dgm:pt>
    <dgm:pt modelId="{3B81EE69-099C-4A8F-BD22-1F5444034343}">
      <dgm:prSet/>
      <dgm:spPr/>
      <dgm:t>
        <a:bodyPr/>
        <a:lstStyle/>
        <a:p>
          <a:r>
            <a:rPr lang="en-US" b="0" i="0" dirty="0"/>
            <a:t>Drink at least 64 oz of hydrating fluids daily</a:t>
          </a:r>
          <a:endParaRPr lang="en-US" dirty="0"/>
        </a:p>
      </dgm:t>
    </dgm:pt>
    <dgm:pt modelId="{3FC3CFBA-ED66-43EC-BE7D-B4CAC6921A0D}" type="parTrans" cxnId="{59EFE749-BE25-48B3-969C-55F027F7E746}">
      <dgm:prSet/>
      <dgm:spPr/>
      <dgm:t>
        <a:bodyPr/>
        <a:lstStyle/>
        <a:p>
          <a:endParaRPr lang="en-US"/>
        </a:p>
      </dgm:t>
    </dgm:pt>
    <dgm:pt modelId="{55959E83-9A07-4989-987A-5C1A5C061AA9}" type="sibTrans" cxnId="{59EFE749-BE25-48B3-969C-55F027F7E746}">
      <dgm:prSet/>
      <dgm:spPr/>
      <dgm:t>
        <a:bodyPr/>
        <a:lstStyle/>
        <a:p>
          <a:endParaRPr lang="en-US"/>
        </a:p>
      </dgm:t>
    </dgm:pt>
    <dgm:pt modelId="{EEFFD58D-B111-40A0-977C-1AB3B23AD4B9}" type="pres">
      <dgm:prSet presAssocID="{2FB5E6B8-2843-48B7-BFFB-5745B312E079}" presName="linear" presStyleCnt="0">
        <dgm:presLayoutVars>
          <dgm:animLvl val="lvl"/>
          <dgm:resizeHandles val="exact"/>
        </dgm:presLayoutVars>
      </dgm:prSet>
      <dgm:spPr/>
    </dgm:pt>
    <dgm:pt modelId="{90C90D04-9843-4282-A841-ABF8590C9E9C}" type="pres">
      <dgm:prSet presAssocID="{D962EEEB-1901-4C8A-898E-03D076F1FE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28C7AB-4858-4575-A224-A12A32AC1EDD}" type="pres">
      <dgm:prSet presAssocID="{4E0FFAB0-AE09-4E17-8DF1-CF568D824B2E}" presName="spacer" presStyleCnt="0"/>
      <dgm:spPr/>
    </dgm:pt>
    <dgm:pt modelId="{EB57EC9E-2089-48D7-BAF0-2D3B2DE27A38}" type="pres">
      <dgm:prSet presAssocID="{CD91290B-B5C8-4F22-ACAB-24ED61A7D7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72B0BD-AAE1-486C-84FF-4565577F99AB}" type="pres">
      <dgm:prSet presAssocID="{CD91290B-B5C8-4F22-ACAB-24ED61A7D7F2}" presName="childText" presStyleLbl="revTx" presStyleIdx="0" presStyleCnt="3">
        <dgm:presLayoutVars>
          <dgm:bulletEnabled val="1"/>
        </dgm:presLayoutVars>
      </dgm:prSet>
      <dgm:spPr/>
    </dgm:pt>
    <dgm:pt modelId="{AA0C55E6-DBFE-45D6-9F57-87B38BBC5D15}" type="pres">
      <dgm:prSet presAssocID="{84AB8189-5F8E-4A5F-9BCA-1B162D5250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DC1348-F424-4F00-8DA5-F725596766BE}" type="pres">
      <dgm:prSet presAssocID="{84AB8189-5F8E-4A5F-9BCA-1B162D52508F}" presName="childText" presStyleLbl="revTx" presStyleIdx="1" presStyleCnt="3">
        <dgm:presLayoutVars>
          <dgm:bulletEnabled val="1"/>
        </dgm:presLayoutVars>
      </dgm:prSet>
      <dgm:spPr/>
    </dgm:pt>
    <dgm:pt modelId="{F9D184EB-F25C-4439-8B61-3080FA0B7A02}" type="pres">
      <dgm:prSet presAssocID="{8C5528AC-0C0E-4556-84F3-413430AFDB61}" presName="parentText" presStyleLbl="node1" presStyleIdx="3" presStyleCnt="5" custLinFactNeighborX="59" custLinFactNeighborY="-3145">
        <dgm:presLayoutVars>
          <dgm:chMax val="0"/>
          <dgm:bulletEnabled val="1"/>
        </dgm:presLayoutVars>
      </dgm:prSet>
      <dgm:spPr/>
    </dgm:pt>
    <dgm:pt modelId="{22A25B04-F3FF-4430-BF31-B44AD7E3E09D}" type="pres">
      <dgm:prSet presAssocID="{8C5528AC-0C0E-4556-84F3-413430AFDB61}" presName="childText" presStyleLbl="revTx" presStyleIdx="2" presStyleCnt="3">
        <dgm:presLayoutVars>
          <dgm:bulletEnabled val="1"/>
        </dgm:presLayoutVars>
      </dgm:prSet>
      <dgm:spPr/>
    </dgm:pt>
    <dgm:pt modelId="{5811929E-2298-4572-858A-19CAB1D56EFB}" type="pres">
      <dgm:prSet presAssocID="{3B81EE69-099C-4A8F-BD22-1F54440343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4DD0D17-FCD1-4ED9-B8D3-96B9107EF433}" srcId="{84AB8189-5F8E-4A5F-9BCA-1B162D52508F}" destId="{A4D71465-B4BE-4549-A95B-179385A044BE}" srcOrd="0" destOrd="0" parTransId="{785EC9B2-A9C7-46C7-ADDB-C53A4930B270}" sibTransId="{9FD3750A-8B79-4579-AC71-E9409821D109}"/>
    <dgm:cxn modelId="{E5203921-14F1-4366-B5F6-5543E5511BCA}" type="presOf" srcId="{C5DA911D-5D22-4C6D-B872-DEDAAB7E5D99}" destId="{B272B0BD-AAE1-486C-84FF-4565577F99AB}" srcOrd="0" destOrd="0" presId="urn:microsoft.com/office/officeart/2005/8/layout/vList2"/>
    <dgm:cxn modelId="{777BF422-167D-4A77-9DE8-6529CDA74220}" type="presOf" srcId="{3B59BA0E-A4CB-4A8E-80B8-D89489CA31F8}" destId="{22A25B04-F3FF-4430-BF31-B44AD7E3E09D}" srcOrd="0" destOrd="0" presId="urn:microsoft.com/office/officeart/2005/8/layout/vList2"/>
    <dgm:cxn modelId="{1666A525-20A7-4FBD-BD27-9563B263A906}" type="presOf" srcId="{8C5528AC-0C0E-4556-84F3-413430AFDB61}" destId="{F9D184EB-F25C-4439-8B61-3080FA0B7A02}" srcOrd="0" destOrd="0" presId="urn:microsoft.com/office/officeart/2005/8/layout/vList2"/>
    <dgm:cxn modelId="{AA443328-BA0A-4F68-ABEF-03339B746217}" type="presOf" srcId="{CD91290B-B5C8-4F22-ACAB-24ED61A7D7F2}" destId="{EB57EC9E-2089-48D7-BAF0-2D3B2DE27A38}" srcOrd="0" destOrd="0" presId="urn:microsoft.com/office/officeart/2005/8/layout/vList2"/>
    <dgm:cxn modelId="{59EFE749-BE25-48B3-969C-55F027F7E746}" srcId="{2FB5E6B8-2843-48B7-BFFB-5745B312E079}" destId="{3B81EE69-099C-4A8F-BD22-1F5444034343}" srcOrd="4" destOrd="0" parTransId="{3FC3CFBA-ED66-43EC-BE7D-B4CAC6921A0D}" sibTransId="{55959E83-9A07-4989-987A-5C1A5C061AA9}"/>
    <dgm:cxn modelId="{03082B4B-D9D7-42D4-B8A7-7CC71B598B59}" type="presOf" srcId="{3B81EE69-099C-4A8F-BD22-1F5444034343}" destId="{5811929E-2298-4572-858A-19CAB1D56EFB}" srcOrd="0" destOrd="0" presId="urn:microsoft.com/office/officeart/2005/8/layout/vList2"/>
    <dgm:cxn modelId="{47B6CC57-A5A8-45B0-B683-0157D3997D53}" type="presOf" srcId="{A4D71465-B4BE-4549-A95B-179385A044BE}" destId="{8ADC1348-F424-4F00-8DA5-F725596766BE}" srcOrd="0" destOrd="0" presId="urn:microsoft.com/office/officeart/2005/8/layout/vList2"/>
    <dgm:cxn modelId="{41A40683-200F-47A7-BE88-D249CB9312ED}" type="presOf" srcId="{2FB5E6B8-2843-48B7-BFFB-5745B312E079}" destId="{EEFFD58D-B111-40A0-977C-1AB3B23AD4B9}" srcOrd="0" destOrd="0" presId="urn:microsoft.com/office/officeart/2005/8/layout/vList2"/>
    <dgm:cxn modelId="{82537E8B-3C92-4924-BC7E-2807CE0006E4}" type="presOf" srcId="{E65DFB46-2D18-4795-A247-44A604DCA3AD}" destId="{22A25B04-F3FF-4430-BF31-B44AD7E3E09D}" srcOrd="0" destOrd="1" presId="urn:microsoft.com/office/officeart/2005/8/layout/vList2"/>
    <dgm:cxn modelId="{A7C8AAA8-3AA1-41A5-8AE4-40CDF7085F1B}" type="presOf" srcId="{D962EEEB-1901-4C8A-898E-03D076F1FECC}" destId="{90C90D04-9843-4282-A841-ABF8590C9E9C}" srcOrd="0" destOrd="0" presId="urn:microsoft.com/office/officeart/2005/8/layout/vList2"/>
    <dgm:cxn modelId="{A6FABDB3-FDF3-436D-9183-7D1ABA7F36DD}" srcId="{8C5528AC-0C0E-4556-84F3-413430AFDB61}" destId="{3B59BA0E-A4CB-4A8E-80B8-D89489CA31F8}" srcOrd="0" destOrd="0" parTransId="{B727CB89-C7E5-48FC-90EE-14D3C6BA4FD3}" sibTransId="{CC688DA7-4827-4F95-856E-1314574DF733}"/>
    <dgm:cxn modelId="{7018BEBA-56A7-4FB5-A634-3F3D23BBFAF8}" type="presOf" srcId="{84AB8189-5F8E-4A5F-9BCA-1B162D52508F}" destId="{AA0C55E6-DBFE-45D6-9F57-87B38BBC5D15}" srcOrd="0" destOrd="0" presId="urn:microsoft.com/office/officeart/2005/8/layout/vList2"/>
    <dgm:cxn modelId="{517323BE-41A4-40BE-BDA7-A4A81CA9AFB1}" srcId="{2FB5E6B8-2843-48B7-BFFB-5745B312E079}" destId="{D962EEEB-1901-4C8A-898E-03D076F1FECC}" srcOrd="0" destOrd="0" parTransId="{B4D9A33B-E880-43DC-9477-4DDF9C1CDBD8}" sibTransId="{4E0FFAB0-AE09-4E17-8DF1-CF568D824B2E}"/>
    <dgm:cxn modelId="{B3B023C1-E540-4319-B280-0FF424A1AEBF}" srcId="{CD91290B-B5C8-4F22-ACAB-24ED61A7D7F2}" destId="{C5DA911D-5D22-4C6D-B872-DEDAAB7E5D99}" srcOrd="0" destOrd="0" parTransId="{0CE0A620-34EE-4878-A70C-C4DA38FE367E}" sibTransId="{4BF45ECA-6F9E-4D71-9FAC-4727CC9958E4}"/>
    <dgm:cxn modelId="{A425B5DA-9858-4C3D-BDA9-0A6D866A3C97}" srcId="{2FB5E6B8-2843-48B7-BFFB-5745B312E079}" destId="{8C5528AC-0C0E-4556-84F3-413430AFDB61}" srcOrd="3" destOrd="0" parTransId="{DD616E98-70A5-4333-A577-6CAF8550F34C}" sibTransId="{B5754099-C396-44FE-A2D8-4E66EC84B5FF}"/>
    <dgm:cxn modelId="{E02527E4-845F-449A-BB5A-19D29F6A091B}" srcId="{2FB5E6B8-2843-48B7-BFFB-5745B312E079}" destId="{CD91290B-B5C8-4F22-ACAB-24ED61A7D7F2}" srcOrd="1" destOrd="0" parTransId="{F1B433D7-22A3-4289-A066-A611BBF4D2DE}" sibTransId="{D59C04B8-8FB7-4228-A97F-9F354AD5FDB6}"/>
    <dgm:cxn modelId="{15F173EB-631D-46DA-8D00-82148380FF61}" srcId="{2FB5E6B8-2843-48B7-BFFB-5745B312E079}" destId="{84AB8189-5F8E-4A5F-9BCA-1B162D52508F}" srcOrd="2" destOrd="0" parTransId="{1C39B8BC-2B7C-4218-AB38-6D417598A45D}" sibTransId="{9E2BCB82-6C13-4403-9760-7BBDF4C94B03}"/>
    <dgm:cxn modelId="{49A2BBF3-32DA-4E60-B6CE-B07A51D1A16D}" srcId="{8C5528AC-0C0E-4556-84F3-413430AFDB61}" destId="{E65DFB46-2D18-4795-A247-44A604DCA3AD}" srcOrd="1" destOrd="0" parTransId="{45A30136-BF81-4576-BF4E-F8A125B4FCDB}" sibTransId="{7AE47A1F-5012-4809-818E-6FB2DF53F96C}"/>
    <dgm:cxn modelId="{BD775BEB-B613-477A-966A-1715703C0E4D}" type="presParOf" srcId="{EEFFD58D-B111-40A0-977C-1AB3B23AD4B9}" destId="{90C90D04-9843-4282-A841-ABF8590C9E9C}" srcOrd="0" destOrd="0" presId="urn:microsoft.com/office/officeart/2005/8/layout/vList2"/>
    <dgm:cxn modelId="{8400CCEB-064A-459C-806D-40355F6DA716}" type="presParOf" srcId="{EEFFD58D-B111-40A0-977C-1AB3B23AD4B9}" destId="{0728C7AB-4858-4575-A224-A12A32AC1EDD}" srcOrd="1" destOrd="0" presId="urn:microsoft.com/office/officeart/2005/8/layout/vList2"/>
    <dgm:cxn modelId="{9BDBAB94-2F1E-4D33-9B28-D5E777E82B15}" type="presParOf" srcId="{EEFFD58D-B111-40A0-977C-1AB3B23AD4B9}" destId="{EB57EC9E-2089-48D7-BAF0-2D3B2DE27A38}" srcOrd="2" destOrd="0" presId="urn:microsoft.com/office/officeart/2005/8/layout/vList2"/>
    <dgm:cxn modelId="{58D7BAEB-401F-47BD-B7AD-9BEC9FC63765}" type="presParOf" srcId="{EEFFD58D-B111-40A0-977C-1AB3B23AD4B9}" destId="{B272B0BD-AAE1-486C-84FF-4565577F99AB}" srcOrd="3" destOrd="0" presId="urn:microsoft.com/office/officeart/2005/8/layout/vList2"/>
    <dgm:cxn modelId="{5A65F5DA-6E36-4C61-ACEC-F13645D1373E}" type="presParOf" srcId="{EEFFD58D-B111-40A0-977C-1AB3B23AD4B9}" destId="{AA0C55E6-DBFE-45D6-9F57-87B38BBC5D15}" srcOrd="4" destOrd="0" presId="urn:microsoft.com/office/officeart/2005/8/layout/vList2"/>
    <dgm:cxn modelId="{2AAC0465-F593-4A2E-A578-991ECCF17AC3}" type="presParOf" srcId="{EEFFD58D-B111-40A0-977C-1AB3B23AD4B9}" destId="{8ADC1348-F424-4F00-8DA5-F725596766BE}" srcOrd="5" destOrd="0" presId="urn:microsoft.com/office/officeart/2005/8/layout/vList2"/>
    <dgm:cxn modelId="{F1F4C7B0-2CD8-49D1-9199-D1F79384AF3F}" type="presParOf" srcId="{EEFFD58D-B111-40A0-977C-1AB3B23AD4B9}" destId="{F9D184EB-F25C-4439-8B61-3080FA0B7A02}" srcOrd="6" destOrd="0" presId="urn:microsoft.com/office/officeart/2005/8/layout/vList2"/>
    <dgm:cxn modelId="{1B6569C9-A118-4C7F-A717-C649E552F565}" type="presParOf" srcId="{EEFFD58D-B111-40A0-977C-1AB3B23AD4B9}" destId="{22A25B04-F3FF-4430-BF31-B44AD7E3E09D}" srcOrd="7" destOrd="0" presId="urn:microsoft.com/office/officeart/2005/8/layout/vList2"/>
    <dgm:cxn modelId="{F6BE06B6-F0E7-43BE-AB74-223EC92ADD4D}" type="presParOf" srcId="{EEFFD58D-B111-40A0-977C-1AB3B23AD4B9}" destId="{5811929E-2298-4572-858A-19CAB1D56E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90D04-9843-4282-A841-ABF8590C9E9C}">
      <dsp:nvSpPr>
        <dsp:cNvPr id="0" name=""/>
        <dsp:cNvSpPr/>
      </dsp:nvSpPr>
      <dsp:spPr>
        <a:xfrm>
          <a:off x="0" y="719457"/>
          <a:ext cx="7326455" cy="551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Vitamin and mineral supplements are </a:t>
          </a:r>
          <a:r>
            <a:rPr lang="en-US" sz="2300" b="1" i="0" u="sng" kern="1200"/>
            <a:t>life long!</a:t>
          </a:r>
          <a:endParaRPr lang="en-US" sz="2300" kern="1200"/>
        </a:p>
      </dsp:txBody>
      <dsp:txXfrm>
        <a:off x="26930" y="746387"/>
        <a:ext cx="7272595" cy="497795"/>
      </dsp:txXfrm>
    </dsp:sp>
    <dsp:sp modelId="{EB57EC9E-2089-48D7-BAF0-2D3B2DE27A38}">
      <dsp:nvSpPr>
        <dsp:cNvPr id="0" name=""/>
        <dsp:cNvSpPr/>
      </dsp:nvSpPr>
      <dsp:spPr>
        <a:xfrm>
          <a:off x="0" y="1337352"/>
          <a:ext cx="7326455" cy="551655"/>
        </a:xfrm>
        <a:prstGeom prst="roundRect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8000"/>
                <a:lumMod val="11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No smoking, vaping, or inhaling of any substances</a:t>
          </a:r>
          <a:endParaRPr lang="en-US" sz="2300" kern="1200"/>
        </a:p>
      </dsp:txBody>
      <dsp:txXfrm>
        <a:off x="26930" y="1364282"/>
        <a:ext cx="7272595" cy="497795"/>
      </dsp:txXfrm>
    </dsp:sp>
    <dsp:sp modelId="{B272B0BD-AAE1-486C-84FF-4565577F99AB}">
      <dsp:nvSpPr>
        <dsp:cNvPr id="0" name=""/>
        <dsp:cNvSpPr/>
      </dsp:nvSpPr>
      <dsp:spPr>
        <a:xfrm>
          <a:off x="0" y="1889007"/>
          <a:ext cx="732645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May cause irritation to the stomach lining or other complications</a:t>
          </a:r>
          <a:endParaRPr lang="en-US" sz="1800" kern="1200"/>
        </a:p>
      </dsp:txBody>
      <dsp:txXfrm>
        <a:off x="0" y="1889007"/>
        <a:ext cx="7326455" cy="571320"/>
      </dsp:txXfrm>
    </dsp:sp>
    <dsp:sp modelId="{AA0C55E6-DBFE-45D6-9F57-87B38BBC5D15}">
      <dsp:nvSpPr>
        <dsp:cNvPr id="0" name=""/>
        <dsp:cNvSpPr/>
      </dsp:nvSpPr>
      <dsp:spPr>
        <a:xfrm>
          <a:off x="0" y="2460327"/>
          <a:ext cx="7326455" cy="551655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8000"/>
                <a:lumMod val="11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Gastric Bypass:</a:t>
          </a:r>
          <a:endParaRPr lang="en-US" sz="2300" kern="1200" dirty="0"/>
        </a:p>
      </dsp:txBody>
      <dsp:txXfrm>
        <a:off x="26930" y="2487257"/>
        <a:ext cx="7272595" cy="497795"/>
      </dsp:txXfrm>
    </dsp:sp>
    <dsp:sp modelId="{8ADC1348-F424-4F00-8DA5-F725596766BE}">
      <dsp:nvSpPr>
        <dsp:cNvPr id="0" name=""/>
        <dsp:cNvSpPr/>
      </dsp:nvSpPr>
      <dsp:spPr>
        <a:xfrm>
          <a:off x="0" y="3011982"/>
          <a:ext cx="732645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No NSAIDs </a:t>
          </a:r>
          <a:r>
            <a:rPr lang="en-US" sz="1800" b="1" i="0" u="sng" kern="1200"/>
            <a:t>life long!</a:t>
          </a:r>
          <a:endParaRPr lang="en-US" sz="1800" kern="1200"/>
        </a:p>
      </dsp:txBody>
      <dsp:txXfrm>
        <a:off x="0" y="3011982"/>
        <a:ext cx="7326455" cy="380880"/>
      </dsp:txXfrm>
    </dsp:sp>
    <dsp:sp modelId="{F9D184EB-F25C-4439-8B61-3080FA0B7A02}">
      <dsp:nvSpPr>
        <dsp:cNvPr id="0" name=""/>
        <dsp:cNvSpPr/>
      </dsp:nvSpPr>
      <dsp:spPr>
        <a:xfrm>
          <a:off x="0" y="3356926"/>
          <a:ext cx="7326455" cy="551655"/>
        </a:xfrm>
        <a:prstGeom prst="roundRect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8000"/>
                <a:lumMod val="11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Pregnancy:</a:t>
          </a:r>
          <a:endParaRPr lang="en-US" sz="2300" kern="1200"/>
        </a:p>
      </dsp:txBody>
      <dsp:txXfrm>
        <a:off x="26930" y="3383856"/>
        <a:ext cx="7272595" cy="497795"/>
      </dsp:txXfrm>
    </dsp:sp>
    <dsp:sp modelId="{22A25B04-F3FF-4430-BF31-B44AD7E3E09D}">
      <dsp:nvSpPr>
        <dsp:cNvPr id="0" name=""/>
        <dsp:cNvSpPr/>
      </dsp:nvSpPr>
      <dsp:spPr>
        <a:xfrm>
          <a:off x="0" y="3944517"/>
          <a:ext cx="7326455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Fertility can improve with weight loss!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Pregnancy needs to be avoided for 12-18 months after surgery, so please use an alternative form of birth control, if indicated. </a:t>
          </a:r>
          <a:endParaRPr lang="en-US" sz="1800" kern="1200"/>
        </a:p>
      </dsp:txBody>
      <dsp:txXfrm>
        <a:off x="0" y="3944517"/>
        <a:ext cx="7326455" cy="1142640"/>
      </dsp:txXfrm>
    </dsp:sp>
    <dsp:sp modelId="{5811929E-2298-4572-858A-19CAB1D56EFB}">
      <dsp:nvSpPr>
        <dsp:cNvPr id="0" name=""/>
        <dsp:cNvSpPr/>
      </dsp:nvSpPr>
      <dsp:spPr>
        <a:xfrm>
          <a:off x="0" y="5087157"/>
          <a:ext cx="7326455" cy="551655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8000"/>
                <a:lumMod val="11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Drink at least 64 oz of hydrating fluids daily</a:t>
          </a:r>
          <a:endParaRPr lang="en-US" sz="2300" kern="1200" dirty="0"/>
        </a:p>
      </dsp:txBody>
      <dsp:txXfrm>
        <a:off x="26930" y="5114087"/>
        <a:ext cx="727259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0D83-1C7B-4F17-8C06-09195B9A8B05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5444-2F28-4631-B64A-36024261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42DB1-6AF9-4F41-B771-A119655CD8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7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42DB1-6AF9-4F41-B771-A119655CD8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34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042DB1-6AF9-4F41-B771-A119655CD8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9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5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0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7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5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76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8E5A035-23A3-4720-BB93-54574C24F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D0816-3202-48E9-ABED-521A72159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ABE022E-1488-4DA5-89B5-07646B3A2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D6803B-AEC6-4CD2-86EF-E591BD2FD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80B51C95-9EBC-4AA5-AC2C-3F053E14D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5" y="4371849"/>
            <a:ext cx="11257212" cy="874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/>
              <a:t>METABOLIC AND BARIATRIC SURGICAL EDUCATION</a:t>
            </a:r>
            <a:br>
              <a:rPr lang="en-US" sz="2800" b="1" dirty="0"/>
            </a:br>
            <a:r>
              <a:rPr lang="en-US" sz="2800" b="1" dirty="0"/>
              <a:t>Pre and Post 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08AF-8901-0ACB-D307-3DD7B351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7" y="373218"/>
            <a:ext cx="4498840" cy="815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E40E9-71F9-471D-B5D7-6D64907DB72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1665123"/>
            <a:ext cx="9150807" cy="1784405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408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CA2F-2BE1-4581-5B16-35A35AEB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Meet the Surgical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56BA-8E93-F859-03BA-61C46126C50A}"/>
              </a:ext>
            </a:extLst>
          </p:cNvPr>
          <p:cNvSpPr>
            <a:spLocks/>
          </p:cNvSpPr>
          <p:nvPr/>
        </p:nvSpPr>
        <p:spPr>
          <a:xfrm>
            <a:off x="5171120" y="1534129"/>
            <a:ext cx="3158518" cy="45618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8026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08026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Outpatient Team</a:t>
            </a:r>
          </a:p>
          <a:p>
            <a:pPr marL="208026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Advanced Practice Providers</a:t>
            </a:r>
          </a:p>
          <a:p>
            <a:pPr marL="416052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Karen Flanders, CNP- Dr. 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/>
              </a:rPr>
              <a:t>Gee, Dr. Griggs (Pedi)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16052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Brittany Lagarce, CNP- Dr. Hutter and Dr. Witkowski</a:t>
            </a:r>
          </a:p>
          <a:p>
            <a:pPr marL="208026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08026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Outpatient Surgical Registered Nurse</a:t>
            </a:r>
          </a:p>
          <a:p>
            <a:pPr marL="416052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Erin Hogan, 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2D43-89E3-0F67-678D-9D6D891050FD}"/>
              </a:ext>
            </a:extLst>
          </p:cNvPr>
          <p:cNvSpPr>
            <a:spLocks/>
          </p:cNvSpPr>
          <p:nvPr/>
        </p:nvSpPr>
        <p:spPr>
          <a:xfrm>
            <a:off x="8377070" y="1853953"/>
            <a:ext cx="3248123" cy="3455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Administrative Lead</a:t>
            </a:r>
          </a:p>
          <a:p>
            <a:pPr marL="237744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Candice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Houghtling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Surgical Coordinators</a:t>
            </a:r>
          </a:p>
          <a:p>
            <a:pPr marL="237744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Yulisa Ortiz- Dr. Gee</a:t>
            </a:r>
          </a:p>
          <a:p>
            <a:pPr marL="237744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Cole Swartz-Dr. Hutter</a:t>
            </a:r>
          </a:p>
          <a:p>
            <a:pPr marL="237744" marR="0" lvl="1" indent="0" algn="l" defTabSz="237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Monica Rivera- Dr. Witkowski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1A828-8181-07A0-BEDC-1C52CB7F0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3804" y="5579411"/>
            <a:ext cx="1621123" cy="374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B6864-6791-DBDE-93EB-A5540A2C1DE8}"/>
              </a:ext>
            </a:extLst>
          </p:cNvPr>
          <p:cNvSpPr txBox="1"/>
          <p:nvPr/>
        </p:nvSpPr>
        <p:spPr>
          <a:xfrm>
            <a:off x="5680896" y="646963"/>
            <a:ext cx="556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contact the team, please message on EPIC using </a:t>
            </a:r>
            <a:r>
              <a:rPr lang="en-US" u="sng" dirty="0" err="1"/>
              <a:t>mgp</a:t>
            </a:r>
            <a:r>
              <a:rPr lang="en-US" u="sng" dirty="0"/>
              <a:t> gen surg </a:t>
            </a:r>
            <a:r>
              <a:rPr lang="en-US" u="sng" dirty="0" err="1"/>
              <a:t>wac</a:t>
            </a:r>
            <a:r>
              <a:rPr lang="en-US" u="sng" dirty="0"/>
              <a:t> 460 foregut </a:t>
            </a:r>
            <a:r>
              <a:rPr lang="en-US" u="sng" dirty="0" err="1"/>
              <a:t>rn</a:t>
            </a:r>
            <a:r>
              <a:rPr lang="en-US" u="sng" dirty="0"/>
              <a:t> </a:t>
            </a:r>
            <a:r>
              <a:rPr lang="en-US" dirty="0"/>
              <a:t>for clinical concerns and </a:t>
            </a:r>
            <a:r>
              <a:rPr lang="en-US" u="sng" dirty="0" err="1"/>
              <a:t>mgp</a:t>
            </a:r>
            <a:r>
              <a:rPr lang="en-US" u="sng" dirty="0"/>
              <a:t> weight ctr surg stan </a:t>
            </a:r>
            <a:r>
              <a:rPr lang="en-US" u="sng" dirty="0" err="1"/>
              <a:t>fd</a:t>
            </a:r>
            <a:r>
              <a:rPr lang="en-US" u="sng" dirty="0"/>
              <a:t> </a:t>
            </a:r>
            <a:r>
              <a:rPr lang="en-US" dirty="0"/>
              <a:t>for administrative needs</a:t>
            </a:r>
          </a:p>
        </p:txBody>
      </p:sp>
    </p:spTree>
    <p:extLst>
      <p:ext uri="{BB962C8B-B14F-4D97-AF65-F5344CB8AC3E}">
        <p14:creationId xmlns:p14="http://schemas.microsoft.com/office/powerpoint/2010/main" val="144974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7E98-EE24-7967-F1E2-3DF349B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Patients Prepare for Surgery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C727-CAD2-B7D8-068C-4D4427CF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87750"/>
            <a:ext cx="4396338" cy="576262"/>
          </a:xfrm>
        </p:spPr>
        <p:txBody>
          <a:bodyPr/>
          <a:lstStyle/>
          <a:p>
            <a:pPr algn="ctr"/>
            <a:r>
              <a:rPr lang="en-US" sz="2800" dirty="0"/>
              <a:t>Nutrition and Psych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055F-1CF1-521F-2AD5-6BBB078A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48396"/>
            <a:ext cx="4585251" cy="410794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Nutrition</a:t>
            </a:r>
          </a:p>
          <a:p>
            <a:pPr lvl="1"/>
            <a:r>
              <a:rPr lang="en-US" sz="2600" dirty="0"/>
              <a:t>Initial Screening with RD</a:t>
            </a:r>
          </a:p>
          <a:p>
            <a:pPr lvl="1"/>
            <a:r>
              <a:rPr lang="en-US" sz="2600" dirty="0"/>
              <a:t>Pre-op group and individual visits</a:t>
            </a:r>
          </a:p>
          <a:p>
            <a:pPr lvl="1"/>
            <a:r>
              <a:rPr lang="en-US" sz="2400" dirty="0"/>
              <a:t>Shrink the Liver 1:1 with RD</a:t>
            </a:r>
          </a:p>
          <a:p>
            <a:pPr lvl="2"/>
            <a:r>
              <a:rPr lang="en-US" sz="2000" dirty="0"/>
              <a:t>Diet 2 weeks prior to surgery</a:t>
            </a:r>
          </a:p>
          <a:p>
            <a:pPr lvl="2"/>
            <a:r>
              <a:rPr lang="en-US" sz="2000" dirty="0"/>
              <a:t>Vitamins Recommended post op</a:t>
            </a:r>
          </a:p>
          <a:p>
            <a:r>
              <a:rPr lang="en-US" sz="2800" dirty="0"/>
              <a:t>Psychology</a:t>
            </a:r>
          </a:p>
          <a:p>
            <a:pPr lvl="1"/>
            <a:r>
              <a:rPr lang="en-US" sz="2600" dirty="0"/>
              <a:t>Initial Screening with Psychology</a:t>
            </a:r>
          </a:p>
          <a:p>
            <a:pPr lvl="1"/>
            <a:r>
              <a:rPr lang="en-US" sz="2400" dirty="0"/>
              <a:t>Pre-Surgery group visit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7EAF5-FA38-532A-D857-88D5D6A79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1917" y="1487750"/>
            <a:ext cx="4396339" cy="576262"/>
          </a:xfrm>
        </p:spPr>
        <p:txBody>
          <a:bodyPr/>
          <a:lstStyle/>
          <a:p>
            <a:pPr algn="ctr"/>
            <a:r>
              <a:rPr lang="en-US" sz="2800" dirty="0"/>
              <a:t>Surgery and Anesthesia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5782F-8D2D-12BF-3E2C-0168DBA86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1917" y="2148396"/>
            <a:ext cx="5122362" cy="374173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Initial Consult with Surgeon or APP</a:t>
            </a:r>
          </a:p>
          <a:p>
            <a:r>
              <a:rPr lang="en-US" sz="2800" dirty="0"/>
              <a:t>Pre-op visit with APP or Surgeon</a:t>
            </a:r>
          </a:p>
          <a:p>
            <a:pPr lvl="1"/>
            <a:r>
              <a:rPr lang="en-US" sz="2600" dirty="0"/>
              <a:t>This is where post op recommendations and clearances are documented</a:t>
            </a:r>
          </a:p>
          <a:p>
            <a:r>
              <a:rPr lang="en-US" sz="2800" dirty="0"/>
              <a:t>Anesthesia</a:t>
            </a:r>
          </a:p>
          <a:p>
            <a:pPr lvl="1"/>
            <a:r>
              <a:rPr lang="en-US" sz="2400" dirty="0"/>
              <a:t>PATA phone call</a:t>
            </a:r>
          </a:p>
          <a:p>
            <a:r>
              <a:rPr lang="en-US" sz="2800" dirty="0"/>
              <a:t>Primary Care Provider and/or specialist, if indicated</a:t>
            </a:r>
          </a:p>
          <a:p>
            <a:pPr lvl="1"/>
            <a:r>
              <a:rPr lang="en-US" sz="2400" dirty="0"/>
              <a:t>To be scheduled by patient for 1-2 weeks after surgery. </a:t>
            </a:r>
          </a:p>
        </p:txBody>
      </p:sp>
    </p:spTree>
    <p:extLst>
      <p:ext uri="{BB962C8B-B14F-4D97-AF65-F5344CB8AC3E}">
        <p14:creationId xmlns:p14="http://schemas.microsoft.com/office/powerpoint/2010/main" val="347907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D7AE-EF6D-6FFD-AE5F-E5DC9B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Pre-op/ Intra-Operative/ Discharge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F2DC-2BE7-C015-7C6B-7152F1ED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83594" cy="4195481"/>
          </a:xfrm>
        </p:spPr>
        <p:txBody>
          <a:bodyPr>
            <a:normAutofit/>
          </a:bodyPr>
          <a:lstStyle/>
          <a:p>
            <a:r>
              <a:rPr lang="en-US" sz="1800" dirty="0"/>
              <a:t>Please refer to Final Post op Pathway Sleeve and RYGB</a:t>
            </a:r>
          </a:p>
          <a:p>
            <a:pPr lvl="1"/>
            <a:r>
              <a:rPr lang="en-US" dirty="0"/>
              <a:t>This will be sent by Minimally Invasive Surgery Fellow at start of rotation</a:t>
            </a:r>
          </a:p>
          <a:p>
            <a:pPr lvl="1"/>
            <a:endParaRPr lang="en-US" dirty="0"/>
          </a:p>
          <a:p>
            <a:r>
              <a:rPr lang="en-US" sz="1800" dirty="0"/>
              <a:t>Discharge Instructions</a:t>
            </a:r>
          </a:p>
          <a:p>
            <a:pPr marL="742950" marR="0" lvl="1" indent="-28575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Times New Roman" panose="02020603050405020304" pitchFamily="18" charset="0"/>
              </a:rPr>
              <a:t>Please use smart phrase .RYGB2024DISCHARGE and .LSG2024DISCHARGE</a:t>
            </a: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Please remove CV or DM section if not applicable. </a:t>
            </a:r>
          </a:p>
          <a:p>
            <a:pPr marL="1143000" marR="0" lvl="2" indent="-22860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Also</a:t>
            </a:r>
            <a:r>
              <a:rPr lang="en-US" sz="1800" dirty="0">
                <a:ea typeface="Times New Roman" panose="02020603050405020304" pitchFamily="18" charset="0"/>
              </a:rPr>
              <a:t>, remove NSAIDs if on home anticoagulation or otherwise contraindicated. 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763" y="633080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Home: Medications on Discharge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7855" y="2502332"/>
            <a:ext cx="11179008" cy="40086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Restart only home meds restarted in hospital.</a:t>
            </a:r>
            <a:endParaRPr lang="en-US" sz="18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Discontinue all vitamins, as not started until 2 weeks post operatively after advance the diet.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PPI (omeprazole) for one month (20mg daily - dispense 30 capsules) or continue previous home PPI dose if on already.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5715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Ondansetron (4mg tablets, 1-2 tabs q8 hours PRN nausea – Dispense 12 tablets (3 days) 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5715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Oxycodone (5 mg q6 hours PRN pain - Dispense 10 tablets (5 days). For pain not relieved by Tylenol or NSAID if able to take. Witkowski patients should be given Naproxen. </a:t>
            </a:r>
            <a:r>
              <a:rPr lang="en-US" sz="1800" u="sng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Please prescribe Tylenol/NSAID if recommending on discharge. 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715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Vitamins per MGH Weight Center protocol (you don’t prescribe these).  These are not started until 2 weeks post op with stage 3 diet.</a:t>
            </a:r>
            <a:endParaRPr lang="en-US" sz="1800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715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Bowel regimen- Colace 100 mg daily-BID if taking oxycodone,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Miralax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17 grams prn if no bowel movement after post op day 2.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7150" algn="l"/>
              </a:tabLst>
            </a:pPr>
            <a:r>
              <a:rPr lang="en-US" sz="1800" dirty="0">
                <a:solidFill>
                  <a:schemeClr val="bg1"/>
                </a:solidFill>
                <a:ea typeface="Times New Roman" panose="02020603050405020304" pitchFamily="18" charset="0"/>
              </a:rPr>
              <a:t>VTE as per</a:t>
            </a:r>
            <a:r>
              <a:rPr lang="en-US" sz="1800" dirty="0">
                <a:solidFill>
                  <a:schemeClr val="bg1"/>
                </a:solidFill>
              </a:rPr>
              <a:t> Final Post op Pathway Sleeve and RYGB.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Medicine with solid fill">
            <a:extLst>
              <a:ext uri="{FF2B5EF4-FFF2-40B4-BE49-F238E27FC236}">
                <a16:creationId xmlns:a16="http://schemas.microsoft.com/office/drawing/2014/main" id="{0008FB0F-5971-C883-7DF2-F6116D251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9200507" y="119631"/>
            <a:ext cx="1878040" cy="19995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80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C0F67-395B-C00F-3AD3-D9945E68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Post Op Visits and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F355-9030-87F6-9552-A75E792C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2305966"/>
            <a:ext cx="11791507" cy="426495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Restrictions: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Do not drive while taking narcotics, about 3-4 days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 heavy lifting: do not lift anything heavier than a gallon of milk (or &gt;10 </a:t>
            </a:r>
            <a:r>
              <a:rPr lang="en-US" sz="2200" dirty="0" err="1"/>
              <a:t>lbs</a:t>
            </a:r>
            <a:r>
              <a:rPr lang="en-US" sz="2200" dirty="0"/>
              <a:t>) for 4 weeks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Post-Op call: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Scheduled post-op telephone call with Erin RN, 2 days post discharge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Post-Op visit: 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Zoom with Surgeon or APP 2 weeks post op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Advance the diet with RD at 2 weeks post op. Patients are NOT to advance diet or start ANY vitamins until after visit.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sym typeface="Wingdings" panose="05000000000000000000" pitchFamily="2" charset="2"/>
              </a:rPr>
              <a:t>Patient should have scheduled follow-up with PCP/Endo/Cardio 1-2 weeks post op.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687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FB8EA-7A46-9792-3CBD-480642EB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2500" b="1" dirty="0">
                <a:solidFill>
                  <a:srgbClr val="EBEBEB"/>
                </a:solidFill>
              </a:rPr>
              <a:t>Long-Term Recommendations after Metabolic and Bariatric Surgery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C2D203E-0CF4-A19A-3119-C351D0657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7581" y="308344"/>
          <a:ext cx="7326455" cy="635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4067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0314-C2C5-51D6-1EFF-28F54677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information given to patients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1D998A-97BE-A578-68F3-58F0EDF8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3" y="2188028"/>
            <a:ext cx="11752653" cy="33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638</Words>
  <Application>Microsoft Office PowerPoint</Application>
  <PresentationFormat>Widescreen</PresentationFormat>
  <Paragraphs>79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Symbol</vt:lpstr>
      <vt:lpstr>Wingdings</vt:lpstr>
      <vt:lpstr>Wingdings 3</vt:lpstr>
      <vt:lpstr>Ion</vt:lpstr>
      <vt:lpstr>METABOLIC AND BARIATRIC SURGICAL EDUCATION Pre and Post op</vt:lpstr>
      <vt:lpstr>Meet the Surgical Team</vt:lpstr>
      <vt:lpstr>How Patients Prepare for Surgery</vt:lpstr>
      <vt:lpstr>Pre-op/ Intra-Operative/ Discharge</vt:lpstr>
      <vt:lpstr>Home: Medications on Discharge</vt:lpstr>
      <vt:lpstr>Post Op Visits and Restrictions</vt:lpstr>
      <vt:lpstr>Long-Term Recommendations after Metabolic and Bariatric Surgery</vt:lpstr>
      <vt:lpstr>Contact information given to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METABOLIC AND BARIATRIC SURGICAL EDUCATION Pre and Post op</dc:title>
  <dc:creator>Lagarce, Brittany,CNP</dc:creator>
  <cp:lastModifiedBy>Lagarce, Brittany,CNP</cp:lastModifiedBy>
  <cp:revision>3</cp:revision>
  <dcterms:created xsi:type="dcterms:W3CDTF">2024-06-12T18:52:34Z</dcterms:created>
  <dcterms:modified xsi:type="dcterms:W3CDTF">2024-06-21T17:47:21Z</dcterms:modified>
</cp:coreProperties>
</file>