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360" cy="54964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360" cy="19091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194560" y="1313280"/>
            <a:ext cx="39501720" cy="54968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posters.unh.edu/" TargetMode="External"/><Relationship Id="rId3" Type="http://schemas.openxmlformats.org/officeDocument/2006/relationships/hyperlink" Target="http://goo.gl/1E7TJY"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Shape 84" descr=""/>
          <p:cNvPicPr/>
          <p:nvPr/>
        </p:nvPicPr>
        <p:blipFill>
          <a:blip r:embed="rId1"/>
          <a:stretch/>
        </p:blipFill>
        <p:spPr>
          <a:xfrm>
            <a:off x="12531960" y="15240960"/>
            <a:ext cx="8820720" cy="6615360"/>
          </a:xfrm>
          <a:prstGeom prst="rect">
            <a:avLst/>
          </a:prstGeom>
          <a:ln>
            <a:noFill/>
          </a:ln>
        </p:spPr>
      </p:pic>
      <p:sp>
        <p:nvSpPr>
          <p:cNvPr id="77" name="CustomShape 1"/>
          <p:cNvSpPr/>
          <p:nvPr/>
        </p:nvSpPr>
        <p:spPr>
          <a:xfrm>
            <a:off x="369720" y="522360"/>
            <a:ext cx="43135560" cy="3946680"/>
          </a:xfrm>
          <a:prstGeom prst="rect">
            <a:avLst/>
          </a:prstGeom>
          <a:solidFill>
            <a:srgbClr val="002060"/>
          </a:solidFill>
          <a:ln w="101520">
            <a:solidFill>
              <a:srgbClr val="002060"/>
            </a:solidFill>
            <a:miter/>
          </a:ln>
        </p:spPr>
        <p:style>
          <a:lnRef idx="0"/>
          <a:fillRef idx="0"/>
          <a:effectRef idx="0"/>
          <a:fontRef idx="minor"/>
        </p:style>
        <p:txBody>
          <a:bodyPr lIns="106560" rIns="106560" tIns="53280" bIns="53280" anchor="ctr"/>
          <a:p>
            <a:pPr algn="ctr">
              <a:lnSpc>
                <a:spcPct val="90000"/>
              </a:lnSpc>
            </a:pPr>
            <a:r>
              <a:rPr b="0" lang="en-US" sz="8400" spc="-1" strike="noStrike">
                <a:solidFill>
                  <a:srgbClr val="ffffff"/>
                </a:solidFill>
                <a:latin typeface="Cambria"/>
                <a:ea typeface="Cambria"/>
              </a:rPr>
              <a:t>Evaluating Rust</a:t>
            </a:r>
            <a:br/>
            <a:r>
              <a:rPr b="0" lang="en-US" sz="5600" spc="-1" strike="noStrike" u="sng">
                <a:solidFill>
                  <a:srgbClr val="ffffff"/>
                </a:solidFill>
                <a:uFillTx/>
                <a:latin typeface="Cambria"/>
                <a:ea typeface="Cambria"/>
              </a:rPr>
              <a:t>Ethan Larkham &amp; Todd Gaunt</a:t>
            </a:r>
            <a:br/>
            <a:r>
              <a:rPr b="0" i="1" lang="en-US" sz="5600" spc="-1" strike="noStrike">
                <a:solidFill>
                  <a:srgbClr val="ffffff"/>
                </a:solidFill>
                <a:latin typeface="Cambria"/>
                <a:ea typeface="Cambria"/>
              </a:rPr>
              <a:t>Department of Computer Science, University of New Hampshire, Durham, NH 03824</a:t>
            </a:r>
            <a:endParaRPr b="0" lang="en-US" sz="5600" spc="-1" strike="noStrike">
              <a:latin typeface="Arial"/>
            </a:endParaRPr>
          </a:p>
        </p:txBody>
      </p:sp>
      <p:sp>
        <p:nvSpPr>
          <p:cNvPr id="78" name="CustomShape 2"/>
          <p:cNvSpPr/>
          <p:nvPr/>
        </p:nvSpPr>
        <p:spPr>
          <a:xfrm>
            <a:off x="369720" y="6141600"/>
            <a:ext cx="10913400" cy="9448200"/>
          </a:xfrm>
          <a:prstGeom prst="rect">
            <a:avLst/>
          </a:prstGeom>
          <a:noFill/>
          <a:ln w="9360">
            <a:solidFill>
              <a:srgbClr val="002060"/>
            </a:solidFill>
            <a:round/>
          </a:ln>
        </p:spPr>
        <p:style>
          <a:lnRef idx="0"/>
          <a:fillRef idx="0"/>
          <a:effectRef idx="0"/>
          <a:fontRef idx="minor"/>
        </p:style>
        <p:txBody>
          <a:bodyPr lIns="106560" rIns="106560" tIns="53280" bIns="53280"/>
          <a:p>
            <a:r>
              <a:rPr b="0" lang="en-US" sz="3600" spc="-1" strike="noStrike">
                <a:solidFill>
                  <a:srgbClr val="000000"/>
                </a:solidFill>
                <a:latin typeface="Source Sans Pro"/>
                <a:ea typeface="Cambria"/>
              </a:rPr>
              <a:t>	</a:t>
            </a:r>
            <a:r>
              <a:rPr b="0" lang="en-US" sz="3600" spc="-1" strike="noStrike">
                <a:solidFill>
                  <a:srgbClr val="000000"/>
                </a:solidFill>
                <a:latin typeface="Source Sans Pro"/>
                <a:ea typeface="Cambria"/>
              </a:rPr>
              <a:t>The purpose of this project was to compare Rust with C++. Rust was tested to see if it held up to its claims of being nearly as performant as C++, and if the language made writing safe programs easy. These tests and analysis were carried out using three small programs written at least twice in each Rust and C++. Each implementation attempted to use as similar an algorithm as possible to solve the problem at hand, and were used to benchmark performance.</a:t>
            </a:r>
            <a:endParaRPr b="0" lang="en-US" sz="3600" spc="-1" strike="noStrike">
              <a:latin typeface="Arial"/>
            </a:endParaRPr>
          </a:p>
        </p:txBody>
      </p:sp>
      <p:sp>
        <p:nvSpPr>
          <p:cNvPr id="79" name="CustomShape 3"/>
          <p:cNvSpPr/>
          <p:nvPr/>
        </p:nvSpPr>
        <p:spPr>
          <a:xfrm>
            <a:off x="369720" y="15891480"/>
            <a:ext cx="10913400" cy="912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Methodology</a:t>
            </a:r>
            <a:endParaRPr b="0" lang="en-US" sz="5800" spc="-1" strike="noStrike">
              <a:latin typeface="Arial"/>
            </a:endParaRPr>
          </a:p>
        </p:txBody>
      </p:sp>
      <p:sp>
        <p:nvSpPr>
          <p:cNvPr id="80" name="CustomShape 4"/>
          <p:cNvSpPr/>
          <p:nvPr/>
        </p:nvSpPr>
        <p:spPr>
          <a:xfrm>
            <a:off x="12314160" y="4937760"/>
            <a:ext cx="19640880" cy="6998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720" spc="-1" strike="noStrike">
                <a:solidFill>
                  <a:srgbClr val="ffffff"/>
                </a:solidFill>
                <a:latin typeface="Cambria"/>
                <a:ea typeface="Cambria"/>
              </a:rPr>
              <a:t>Objectives</a:t>
            </a:r>
            <a:endParaRPr b="0" lang="en-US" sz="4720" spc="-1" strike="noStrike">
              <a:latin typeface="Arial"/>
            </a:endParaRPr>
          </a:p>
        </p:txBody>
      </p:sp>
      <p:sp>
        <p:nvSpPr>
          <p:cNvPr id="81" name="CustomShape 5"/>
          <p:cNvSpPr/>
          <p:nvPr/>
        </p:nvSpPr>
        <p:spPr>
          <a:xfrm>
            <a:off x="32572080" y="15157800"/>
            <a:ext cx="10913760" cy="704340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600" spc="-1" strike="noStrike">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3600" spc="-1" strike="noStrike">
              <a:latin typeface="Arial"/>
            </a:endParaRPr>
          </a:p>
        </p:txBody>
      </p:sp>
      <p:sp>
        <p:nvSpPr>
          <p:cNvPr id="82" name="CustomShape 6"/>
          <p:cNvSpPr/>
          <p:nvPr/>
        </p:nvSpPr>
        <p:spPr>
          <a:xfrm>
            <a:off x="369720" y="4927680"/>
            <a:ext cx="10913760" cy="912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Abstract</a:t>
            </a:r>
            <a:endParaRPr b="0" lang="en-US" sz="5800" spc="-1" strike="noStrike">
              <a:latin typeface="Arial"/>
            </a:endParaRPr>
          </a:p>
        </p:txBody>
      </p:sp>
      <p:sp>
        <p:nvSpPr>
          <p:cNvPr id="83" name="CustomShape 7"/>
          <p:cNvSpPr/>
          <p:nvPr/>
        </p:nvSpPr>
        <p:spPr>
          <a:xfrm>
            <a:off x="32591520" y="4927680"/>
            <a:ext cx="10913760" cy="912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Results</a:t>
            </a:r>
            <a:endParaRPr b="0" lang="en-US" sz="5800" spc="-1" strike="noStrike">
              <a:latin typeface="Arial"/>
            </a:endParaRPr>
          </a:p>
        </p:txBody>
      </p:sp>
      <p:sp>
        <p:nvSpPr>
          <p:cNvPr id="84" name="CustomShape 8"/>
          <p:cNvSpPr/>
          <p:nvPr/>
        </p:nvSpPr>
        <p:spPr>
          <a:xfrm>
            <a:off x="12300480" y="6000120"/>
            <a:ext cx="19640880" cy="7182000"/>
          </a:xfrm>
          <a:prstGeom prst="rect">
            <a:avLst/>
          </a:prstGeom>
          <a:noFill/>
          <a:ln w="9360">
            <a:solidFill>
              <a:srgbClr val="002060"/>
            </a:solidFill>
            <a:round/>
          </a:ln>
        </p:spPr>
        <p:style>
          <a:lnRef idx="0"/>
          <a:fillRef idx="0"/>
          <a:effectRef idx="0"/>
          <a:fontRef idx="minor"/>
        </p:style>
        <p:txBody>
          <a:bodyPr lIns="106560" rIns="106560" tIns="53280" bIns="53280"/>
          <a:p>
            <a:pPr marL="457200" indent="-462600">
              <a:lnSpc>
                <a:spcPct val="90000"/>
              </a:lnSpc>
              <a:buClr>
                <a:srgbClr val="000000"/>
              </a:buClr>
              <a:buFont typeface="Cambria"/>
              <a:buChar char="●"/>
            </a:pPr>
            <a:r>
              <a:rPr b="0" lang="en-US" sz="3200" spc="-1" strike="noStrike">
                <a:solidFill>
                  <a:srgbClr val="000000"/>
                </a:solidFill>
                <a:latin typeface="Source Sans Pro"/>
                <a:ea typeface="Cambria"/>
              </a:rPr>
              <a:t>Compare the performance of rustc and clang++ to see if rustc can generate programs as performant as clang++</a:t>
            </a:r>
            <a:endParaRPr b="0" lang="en-US" sz="3200" spc="-1" strike="noStrike">
              <a:latin typeface="Arial"/>
            </a:endParaRPr>
          </a:p>
          <a:p>
            <a:pPr marL="457200" indent="-462600">
              <a:lnSpc>
                <a:spcPct val="90000"/>
              </a:lnSpc>
              <a:buClr>
                <a:srgbClr val="000000"/>
              </a:buClr>
              <a:buFont typeface="Cambria"/>
              <a:buChar char="●"/>
            </a:pPr>
            <a:r>
              <a:rPr b="0" lang="en-US" sz="3200" spc="-1" strike="noStrike">
                <a:solidFill>
                  <a:srgbClr val="000000"/>
                </a:solidFill>
                <a:latin typeface="Source Sans Pro"/>
                <a:ea typeface="Cambria"/>
              </a:rPr>
              <a:t>Highlight the different capabilities of the languages, in both an objective view on feature comparison and a subjective view regarding usability.</a:t>
            </a:r>
            <a:endParaRPr b="0" lang="en-US" sz="3200" spc="-1" strike="noStrike">
              <a:latin typeface="Arial"/>
            </a:endParaRPr>
          </a:p>
          <a:p>
            <a:pPr marL="457200" indent="-462600">
              <a:lnSpc>
                <a:spcPct val="90000"/>
              </a:lnSpc>
              <a:buClr>
                <a:srgbClr val="000000"/>
              </a:buClr>
              <a:buFont typeface="Cambria"/>
              <a:buChar char="●"/>
            </a:pPr>
            <a:r>
              <a:rPr b="0" lang="en-US" sz="3200" spc="-1" strike="noStrike">
                <a:solidFill>
                  <a:srgbClr val="000000"/>
                </a:solidFill>
                <a:latin typeface="Source Sans Pro"/>
                <a:ea typeface="Cambria"/>
              </a:rPr>
              <a:t>Analyze the data structures used by each compiler and compare the optimizations made when the performance difference between programs written in each language is not obvious.</a:t>
            </a:r>
            <a:endParaRPr b="0" lang="en-US" sz="3200" spc="-1" strike="noStrike">
              <a:latin typeface="Arial"/>
            </a:endParaRPr>
          </a:p>
        </p:txBody>
      </p:sp>
      <p:sp>
        <p:nvSpPr>
          <p:cNvPr id="85" name="CustomShape 9"/>
          <p:cNvSpPr/>
          <p:nvPr/>
        </p:nvSpPr>
        <p:spPr>
          <a:xfrm>
            <a:off x="32492880" y="13650480"/>
            <a:ext cx="10913760" cy="912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800" spc="-1" strike="noStrike">
                <a:solidFill>
                  <a:srgbClr val="ffffff"/>
                </a:solidFill>
                <a:latin typeface="Cambria"/>
                <a:ea typeface="Cambria"/>
              </a:rPr>
              <a:t>Conclusions</a:t>
            </a:r>
            <a:endParaRPr b="0" lang="en-US" sz="5800" spc="-1" strike="noStrike">
              <a:latin typeface="Arial"/>
            </a:endParaRPr>
          </a:p>
        </p:txBody>
      </p:sp>
      <p:sp>
        <p:nvSpPr>
          <p:cNvPr id="86" name="CustomShape 10"/>
          <p:cNvSpPr/>
          <p:nvPr/>
        </p:nvSpPr>
        <p:spPr>
          <a:xfrm>
            <a:off x="32591520" y="22552920"/>
            <a:ext cx="10913760" cy="63252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350" spc="-1" strike="noStrike">
                <a:solidFill>
                  <a:srgbClr val="ffffff"/>
                </a:solidFill>
                <a:latin typeface="Cambria"/>
                <a:ea typeface="Cambria"/>
              </a:rPr>
              <a:t>Acknowledgements</a:t>
            </a:r>
            <a:endParaRPr b="0" lang="en-US" sz="4350" spc="-1" strike="noStrike">
              <a:latin typeface="Arial"/>
            </a:endParaRPr>
          </a:p>
        </p:txBody>
      </p:sp>
      <p:sp>
        <p:nvSpPr>
          <p:cNvPr id="87" name="CustomShape 11"/>
          <p:cNvSpPr/>
          <p:nvPr/>
        </p:nvSpPr>
        <p:spPr>
          <a:xfrm>
            <a:off x="32572080" y="6141600"/>
            <a:ext cx="10913760" cy="704052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700" spc="-1" strike="noStrike">
                <a:solidFill>
                  <a:srgbClr val="000000"/>
                </a:solidFill>
                <a:latin typeface="Cambria"/>
                <a:ea typeface="Cambri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3700" spc="-1" strike="noStrike">
              <a:latin typeface="Arial"/>
            </a:endParaRPr>
          </a:p>
        </p:txBody>
      </p:sp>
      <p:sp>
        <p:nvSpPr>
          <p:cNvPr id="88" name="CustomShape 12"/>
          <p:cNvSpPr/>
          <p:nvPr/>
        </p:nvSpPr>
        <p:spPr>
          <a:xfrm>
            <a:off x="12125520" y="13777920"/>
            <a:ext cx="19640880" cy="867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90000"/>
              </a:lnSpc>
            </a:pPr>
            <a:r>
              <a:rPr b="0" lang="en-US" sz="5100" spc="-1" strike="noStrike">
                <a:solidFill>
                  <a:srgbClr val="ffffff"/>
                </a:solidFill>
                <a:latin typeface="Cambria"/>
                <a:ea typeface="Cambria"/>
              </a:rPr>
              <a:t>Graphs</a:t>
            </a:r>
            <a:endParaRPr b="0" lang="en-US" sz="5100" spc="-1" strike="noStrike">
              <a:latin typeface="Arial"/>
            </a:endParaRPr>
          </a:p>
        </p:txBody>
      </p:sp>
      <p:sp>
        <p:nvSpPr>
          <p:cNvPr id="89" name="CustomShape 13"/>
          <p:cNvSpPr/>
          <p:nvPr/>
        </p:nvSpPr>
        <p:spPr>
          <a:xfrm>
            <a:off x="12333600" y="23063400"/>
            <a:ext cx="19640880" cy="7892280"/>
          </a:xfrm>
          <a:prstGeom prst="rect">
            <a:avLst/>
          </a:prstGeom>
          <a:noFill/>
          <a:ln w="9360">
            <a:solidFill>
              <a:srgbClr val="002060"/>
            </a:solidFill>
            <a:round/>
          </a:ln>
        </p:spPr>
        <p:style>
          <a:lnRef idx="0"/>
          <a:fillRef idx="0"/>
          <a:effectRef idx="0"/>
          <a:fontRef idx="minor"/>
        </p:style>
      </p:sp>
      <p:sp>
        <p:nvSpPr>
          <p:cNvPr id="90" name="CustomShape 14"/>
          <p:cNvSpPr/>
          <p:nvPr/>
        </p:nvSpPr>
        <p:spPr>
          <a:xfrm>
            <a:off x="22154400" y="23063400"/>
            <a:ext cx="360" cy="789228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sp>
        <p:nvSpPr>
          <p:cNvPr id="91" name="CustomShape 15"/>
          <p:cNvSpPr/>
          <p:nvPr/>
        </p:nvSpPr>
        <p:spPr>
          <a:xfrm>
            <a:off x="12333600" y="15157800"/>
            <a:ext cx="19640880" cy="7043400"/>
          </a:xfrm>
          <a:prstGeom prst="rect">
            <a:avLst/>
          </a:prstGeom>
          <a:noFill/>
          <a:ln w="9360">
            <a:solidFill>
              <a:srgbClr val="002060"/>
            </a:solidFill>
            <a:round/>
          </a:ln>
        </p:spPr>
        <p:style>
          <a:lnRef idx="0"/>
          <a:fillRef idx="0"/>
          <a:effectRef idx="0"/>
          <a:fontRef idx="minor"/>
        </p:style>
      </p:sp>
      <p:sp>
        <p:nvSpPr>
          <p:cNvPr id="92" name="CustomShape 16"/>
          <p:cNvSpPr/>
          <p:nvPr/>
        </p:nvSpPr>
        <p:spPr>
          <a:xfrm>
            <a:off x="22154400" y="15157800"/>
            <a:ext cx="360" cy="7043400"/>
          </a:xfrm>
          <a:custGeom>
            <a:avLst/>
            <a:gdLst/>
            <a:ahLst/>
            <a:rect l="l" t="t" r="r" b="b"/>
            <a:pathLst>
              <a:path w="21600" h="21600">
                <a:moveTo>
                  <a:pt x="0" y="0"/>
                </a:moveTo>
                <a:lnTo>
                  <a:pt x="21600" y="21600"/>
                </a:lnTo>
              </a:path>
            </a:pathLst>
          </a:custGeom>
          <a:noFill/>
          <a:ln w="12600">
            <a:solidFill>
              <a:srgbClr val="bfbfbf"/>
            </a:solidFill>
            <a:miter/>
          </a:ln>
        </p:spPr>
        <p:style>
          <a:lnRef idx="0"/>
          <a:fillRef idx="0"/>
          <a:effectRef idx="0"/>
          <a:fontRef idx="minor"/>
        </p:style>
      </p:sp>
      <p:pic>
        <p:nvPicPr>
          <p:cNvPr id="93" name="Shape 101" descr=""/>
          <p:cNvPicPr/>
          <p:nvPr/>
        </p:nvPicPr>
        <p:blipFill>
          <a:blip r:embed="rId2"/>
          <a:stretch/>
        </p:blipFill>
        <p:spPr>
          <a:xfrm>
            <a:off x="2656800" y="1168920"/>
            <a:ext cx="2297520" cy="3041280"/>
          </a:xfrm>
          <a:prstGeom prst="rect">
            <a:avLst/>
          </a:prstGeom>
          <a:ln>
            <a:noFill/>
          </a:ln>
        </p:spPr>
      </p:pic>
      <p:sp>
        <p:nvSpPr>
          <p:cNvPr id="94" name="CustomShape 17"/>
          <p:cNvSpPr/>
          <p:nvPr/>
        </p:nvSpPr>
        <p:spPr>
          <a:xfrm>
            <a:off x="32552280" y="27902520"/>
            <a:ext cx="10913760" cy="4188240"/>
          </a:xfrm>
          <a:prstGeom prst="rect">
            <a:avLst/>
          </a:prstGeom>
          <a:noFill/>
          <a:ln w="9360">
            <a:solidFill>
              <a:srgbClr val="002060"/>
            </a:solidFill>
            <a:round/>
          </a:ln>
        </p:spPr>
        <p:style>
          <a:lnRef idx="0"/>
          <a:fillRef idx="0"/>
          <a:effectRef idx="0"/>
          <a:fontRef idx="minor"/>
        </p:style>
      </p:sp>
      <p:sp>
        <p:nvSpPr>
          <p:cNvPr id="95" name="CustomShape 18"/>
          <p:cNvSpPr/>
          <p:nvPr/>
        </p:nvSpPr>
        <p:spPr>
          <a:xfrm>
            <a:off x="32591520" y="26777880"/>
            <a:ext cx="10913760" cy="63252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4350" spc="-1" strike="noStrike">
                <a:solidFill>
                  <a:srgbClr val="ffffff"/>
                </a:solidFill>
                <a:latin typeface="Cambria"/>
                <a:ea typeface="Cambria"/>
              </a:rPr>
              <a:t>References</a:t>
            </a:r>
            <a:endParaRPr b="0" lang="en-US" sz="4350" spc="-1" strike="noStrike">
              <a:latin typeface="Arial"/>
            </a:endParaRPr>
          </a:p>
        </p:txBody>
      </p:sp>
      <p:sp>
        <p:nvSpPr>
          <p:cNvPr id="96" name="CustomShape 19"/>
          <p:cNvSpPr/>
          <p:nvPr/>
        </p:nvSpPr>
        <p:spPr>
          <a:xfrm>
            <a:off x="32985000" y="12216960"/>
            <a:ext cx="5656320" cy="552960"/>
          </a:xfrm>
          <a:prstGeom prst="rect">
            <a:avLst/>
          </a:prstGeom>
          <a:noFill/>
          <a:ln>
            <a:noFill/>
          </a:ln>
        </p:spPr>
        <p:style>
          <a:lnRef idx="0"/>
          <a:fillRef idx="0"/>
          <a:effectRef idx="0"/>
          <a:fontRef idx="minor"/>
        </p:style>
      </p:sp>
      <p:sp>
        <p:nvSpPr>
          <p:cNvPr id="97" name="CustomShape 20"/>
          <p:cNvSpPr/>
          <p:nvPr/>
        </p:nvSpPr>
        <p:spPr>
          <a:xfrm>
            <a:off x="37950480" y="1168920"/>
            <a:ext cx="3636720" cy="2514960"/>
          </a:xfrm>
          <a:prstGeom prst="rect">
            <a:avLst/>
          </a:prstGeom>
          <a:solidFill>
            <a:schemeClr val="lt1"/>
          </a:solidFill>
          <a:ln w="12600">
            <a:solidFill>
              <a:srgbClr val="42719b"/>
            </a:solidFill>
            <a:miter/>
          </a:ln>
        </p:spPr>
        <p:style>
          <a:lnRef idx="0"/>
          <a:fillRef idx="0"/>
          <a:effectRef idx="0"/>
          <a:fontRef idx="minor"/>
        </p:style>
        <p:txBody>
          <a:bodyPr lIns="106560" rIns="106560" tIns="53280" bIns="53280" anchor="ctr"/>
          <a:p>
            <a:pPr algn="ctr">
              <a:lnSpc>
                <a:spcPct val="100000"/>
              </a:lnSpc>
            </a:pPr>
            <a:r>
              <a:rPr b="0" lang="en-US" sz="4700" spc="-1" strike="noStrike">
                <a:solidFill>
                  <a:srgbClr val="000000"/>
                </a:solidFill>
                <a:latin typeface="Calibri"/>
                <a:ea typeface="Calibri"/>
              </a:rPr>
              <a:t>Place your Project Logo Here</a:t>
            </a:r>
            <a:endParaRPr b="0" lang="en-US" sz="4700" spc="-1" strike="noStrike">
              <a:latin typeface="Arial"/>
            </a:endParaRPr>
          </a:p>
        </p:txBody>
      </p:sp>
      <p:sp>
        <p:nvSpPr>
          <p:cNvPr id="98" name="CustomShape 21"/>
          <p:cNvSpPr/>
          <p:nvPr/>
        </p:nvSpPr>
        <p:spPr>
          <a:xfrm>
            <a:off x="369720" y="17105400"/>
            <a:ext cx="10913400" cy="6302880"/>
          </a:xfrm>
          <a:prstGeom prst="rect">
            <a:avLst/>
          </a:prstGeom>
          <a:noFill/>
          <a:ln w="9360">
            <a:solidFill>
              <a:srgbClr val="002060"/>
            </a:solidFill>
            <a:round/>
          </a:ln>
        </p:spPr>
        <p:style>
          <a:lnRef idx="0"/>
          <a:fillRef idx="0"/>
          <a:effectRef idx="0"/>
          <a:fontRef idx="minor"/>
        </p:style>
        <p:txBody>
          <a:bodyPr lIns="106560" rIns="106560" tIns="53280" bIns="53280"/>
          <a:p>
            <a:pPr marL="216000" indent="-21528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Write three programs, “Pi-digits”, “Jacobi”, and “Wordfind” in each language with similar algorithms</a:t>
            </a:r>
            <a:endParaRPr b="0" lang="en-US" sz="3600" spc="-1" strike="noStrike">
              <a:latin typeface="Arial"/>
            </a:endParaRPr>
          </a:p>
          <a:p>
            <a:pPr marL="216000" indent="-21528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Alternate which language each member writes in to allow each to gain experience with Rust</a:t>
            </a:r>
            <a:endParaRPr b="0" lang="en-US" sz="3600" spc="-1" strike="noStrike">
              <a:latin typeface="Arial"/>
            </a:endParaRPr>
          </a:p>
          <a:p>
            <a:pPr marL="216000" indent="-21528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Objectively analyze program performanace during runtime on a machine with no extraneous processes running</a:t>
            </a:r>
            <a:endParaRPr b="0" lang="en-US" sz="3600" spc="-1" strike="noStrike">
              <a:latin typeface="Arial"/>
            </a:endParaRPr>
          </a:p>
          <a:p>
            <a:pPr marL="216000" indent="-21528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Subjectively remark and report on the ease-of-use of each language</a:t>
            </a:r>
            <a:endParaRPr b="0" lang="en-US" sz="3600" spc="-1" strike="noStrike">
              <a:latin typeface="Arial"/>
            </a:endParaRPr>
          </a:p>
          <a:p>
            <a:pPr marL="216000" indent="-21528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Graph the performance of each program over an average of runs to reduce performance intermittent performance anomalies.</a:t>
            </a:r>
            <a:endParaRPr b="0" lang="en-US" sz="3600" spc="-1" strike="noStrike">
              <a:latin typeface="Arial"/>
            </a:endParaRPr>
          </a:p>
        </p:txBody>
      </p:sp>
      <p:sp>
        <p:nvSpPr>
          <p:cNvPr id="99" name="CustomShape 22"/>
          <p:cNvSpPr/>
          <p:nvPr/>
        </p:nvSpPr>
        <p:spPr>
          <a:xfrm>
            <a:off x="14371200" y="15240960"/>
            <a:ext cx="5460840" cy="72216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Jacobi Comparison (8 runs)</a:t>
            </a:r>
            <a:endParaRPr b="0" lang="en-US" sz="2800" spc="-1" strike="noStrike">
              <a:latin typeface="Arial"/>
            </a:endParaRPr>
          </a:p>
        </p:txBody>
      </p:sp>
      <p:sp>
        <p:nvSpPr>
          <p:cNvPr id="100" name="CustomShape 23"/>
          <p:cNvSpPr/>
          <p:nvPr/>
        </p:nvSpPr>
        <p:spPr>
          <a:xfrm>
            <a:off x="32726520" y="23658840"/>
            <a:ext cx="10913760" cy="2768400"/>
          </a:xfrm>
          <a:prstGeom prst="rect">
            <a:avLst/>
          </a:prstGeom>
          <a:noFill/>
          <a:ln w="9360">
            <a:solidFill>
              <a:srgbClr val="002060"/>
            </a:solidFill>
            <a:round/>
          </a:ln>
        </p:spPr>
        <p:style>
          <a:lnRef idx="0"/>
          <a:fillRef idx="0"/>
          <a:effectRef idx="0"/>
          <a:fontRef idx="minor"/>
        </p:style>
        <p:txBody>
          <a:bodyPr lIns="106560" rIns="106560" tIns="53280" bIns="53280"/>
          <a:p>
            <a:pPr>
              <a:lnSpc>
                <a:spcPct val="90000"/>
              </a:lnSpc>
            </a:pPr>
            <a:r>
              <a:rPr b="0" lang="en-US" sz="3700" spc="-1" strike="noStrike">
                <a:solidFill>
                  <a:srgbClr val="000000"/>
                </a:solidFill>
                <a:latin typeface="Cambria"/>
                <a:ea typeface="Cambria"/>
              </a:rPr>
              <a:t>Professor Philip J. Hatcher</a:t>
            </a:r>
            <a:endParaRPr b="0" lang="en-US" sz="3700" spc="-1" strike="noStrike">
              <a:latin typeface="Arial"/>
            </a:endParaRPr>
          </a:p>
          <a:p>
            <a:pPr>
              <a:lnSpc>
                <a:spcPct val="90000"/>
              </a:lnSpc>
            </a:pPr>
            <a:r>
              <a:rPr b="0" lang="en-US" sz="3700" spc="-1" strike="noStrike">
                <a:solidFill>
                  <a:srgbClr val="000000"/>
                </a:solidFill>
                <a:latin typeface="Cambria"/>
                <a:ea typeface="Cambria"/>
              </a:rPr>
              <a:t>Professor Collette Matthias Powers</a:t>
            </a:r>
            <a:endParaRPr b="0" lang="en-US" sz="3700" spc="-1" strike="noStrike">
              <a:latin typeface="Arial"/>
            </a:endParaRPr>
          </a:p>
        </p:txBody>
      </p:sp>
      <p:pic>
        <p:nvPicPr>
          <p:cNvPr id="101" name="Shape 109" descr=""/>
          <p:cNvPicPr/>
          <p:nvPr/>
        </p:nvPicPr>
        <p:blipFill>
          <a:blip r:embed="rId3"/>
          <a:stretch/>
        </p:blipFill>
        <p:spPr>
          <a:xfrm>
            <a:off x="22551840" y="15256080"/>
            <a:ext cx="8820720" cy="6615360"/>
          </a:xfrm>
          <a:prstGeom prst="rect">
            <a:avLst/>
          </a:prstGeom>
          <a:ln>
            <a:noFill/>
          </a:ln>
        </p:spPr>
      </p:pic>
      <p:sp>
        <p:nvSpPr>
          <p:cNvPr id="102" name="CustomShape 24"/>
          <p:cNvSpPr/>
          <p:nvPr/>
        </p:nvSpPr>
        <p:spPr>
          <a:xfrm>
            <a:off x="24488280" y="15240960"/>
            <a:ext cx="5460840" cy="72216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Pi Comparison (8 runs)</a:t>
            </a:r>
            <a:endParaRPr b="0" lang="en-US" sz="2800" spc="-1" strike="noStrike">
              <a:latin typeface="Arial"/>
            </a:endParaRPr>
          </a:p>
        </p:txBody>
      </p:sp>
      <p:pic>
        <p:nvPicPr>
          <p:cNvPr id="103" name="Shape 111" descr=""/>
          <p:cNvPicPr/>
          <p:nvPr/>
        </p:nvPicPr>
        <p:blipFill>
          <a:blip r:embed="rId4"/>
          <a:stretch/>
        </p:blipFill>
        <p:spPr>
          <a:xfrm>
            <a:off x="12407760" y="23489280"/>
            <a:ext cx="9387720" cy="7040520"/>
          </a:xfrm>
          <a:prstGeom prst="rect">
            <a:avLst/>
          </a:prstGeom>
          <a:ln>
            <a:noFill/>
          </a:ln>
        </p:spPr>
      </p:pic>
      <p:sp>
        <p:nvSpPr>
          <p:cNvPr id="104" name="CustomShape 25"/>
          <p:cNvSpPr/>
          <p:nvPr/>
        </p:nvSpPr>
        <p:spPr>
          <a:xfrm>
            <a:off x="22825440" y="23565960"/>
            <a:ext cx="8283240" cy="6615000"/>
          </a:xfrm>
          <a:prstGeom prst="triangle">
            <a:avLst>
              <a:gd name="adj" fmla="val 50000"/>
            </a:avLst>
          </a:prstGeom>
          <a:solidFill>
            <a:schemeClr val="lt2"/>
          </a:solidFill>
          <a:ln w="9360">
            <a:solidFill>
              <a:schemeClr val="dk2"/>
            </a:solidFill>
            <a:round/>
          </a:ln>
        </p:spPr>
        <p:style>
          <a:lnRef idx="0"/>
          <a:fillRef idx="0"/>
          <a:effectRef idx="0"/>
          <a:fontRef idx="minor"/>
        </p:style>
      </p:sp>
      <p:sp>
        <p:nvSpPr>
          <p:cNvPr id="105" name="CustomShape 26"/>
          <p:cNvSpPr/>
          <p:nvPr/>
        </p:nvSpPr>
        <p:spPr>
          <a:xfrm>
            <a:off x="14558760" y="23489280"/>
            <a:ext cx="5460840" cy="722160"/>
          </a:xfrm>
          <a:prstGeom prst="rect">
            <a:avLst/>
          </a:prstGeom>
          <a:noFill/>
          <a:ln>
            <a:noFill/>
          </a:ln>
        </p:spPr>
        <p:style>
          <a:lnRef idx="0"/>
          <a:fillRef idx="0"/>
          <a:effectRef idx="0"/>
          <a:fontRef idx="minor"/>
        </p:style>
        <p:txBody>
          <a:bodyPr lIns="106560" rIns="106560" tIns="53280" bIns="53280"/>
          <a:p>
            <a:pPr algn="ctr">
              <a:lnSpc>
                <a:spcPct val="100000"/>
              </a:lnSpc>
            </a:pPr>
            <a:r>
              <a:rPr b="0" lang="en-US" sz="2800" spc="-1" strike="noStrike">
                <a:solidFill>
                  <a:srgbClr val="000000"/>
                </a:solidFill>
                <a:latin typeface="Cambria"/>
                <a:ea typeface="Cambria"/>
              </a:rPr>
              <a:t>Wordfind Comparison (8 runs)</a:t>
            </a:r>
            <a:endParaRPr b="0" lang="en-US" sz="2800" spc="-1" strike="noStrike">
              <a:latin typeface="Arial"/>
            </a:endParaRPr>
          </a:p>
        </p:txBody>
      </p:sp>
      <p:sp>
        <p:nvSpPr>
          <p:cNvPr id="106" name="CustomShape 27"/>
          <p:cNvSpPr/>
          <p:nvPr/>
        </p:nvSpPr>
        <p:spPr>
          <a:xfrm>
            <a:off x="365760" y="23774400"/>
            <a:ext cx="10913400" cy="912240"/>
          </a:xfrm>
          <a:prstGeom prst="rect">
            <a:avLst/>
          </a:prstGeom>
          <a:solidFill>
            <a:srgbClr val="002060"/>
          </a:solidFill>
          <a:ln w="9360">
            <a:solidFill>
              <a:srgbClr val="002060"/>
            </a:solidFill>
            <a:round/>
          </a:ln>
        </p:spPr>
        <p:style>
          <a:lnRef idx="0"/>
          <a:fillRef idx="0"/>
          <a:effectRef idx="0"/>
          <a:fontRef idx="minor"/>
        </p:style>
        <p:txBody>
          <a:bodyPr lIns="106560" rIns="106560" tIns="53280" bIns="53280" anchor="ctr"/>
          <a:p>
            <a:pPr algn="ctr">
              <a:lnSpc>
                <a:spcPct val="80000"/>
              </a:lnSpc>
            </a:pPr>
            <a:r>
              <a:rPr b="0" lang="en-US" sz="6300" spc="-1" strike="noStrike">
                <a:solidFill>
                  <a:srgbClr val="ffffff"/>
                </a:solidFill>
                <a:latin typeface="Cambria"/>
                <a:ea typeface="Cambria"/>
              </a:rPr>
              <a:t> </a:t>
            </a:r>
            <a:r>
              <a:rPr b="0" lang="en-US" sz="5800" spc="-1" strike="noStrike">
                <a:solidFill>
                  <a:srgbClr val="ffffff"/>
                </a:solidFill>
                <a:latin typeface="Cambria"/>
                <a:ea typeface="Cambria"/>
              </a:rPr>
              <a:t>Benchmarks</a:t>
            </a:r>
            <a:endParaRPr b="0" lang="en-US" sz="5800" spc="-1" strike="noStrike">
              <a:latin typeface="Arial"/>
            </a:endParaRPr>
          </a:p>
        </p:txBody>
      </p:sp>
      <p:sp>
        <p:nvSpPr>
          <p:cNvPr id="107" name="CustomShape 28"/>
          <p:cNvSpPr/>
          <p:nvPr/>
        </p:nvSpPr>
        <p:spPr>
          <a:xfrm>
            <a:off x="333360" y="25054560"/>
            <a:ext cx="10913400" cy="5212080"/>
          </a:xfrm>
          <a:prstGeom prst="rect">
            <a:avLst/>
          </a:prstGeom>
          <a:noFill/>
          <a:ln w="9360">
            <a:solidFill>
              <a:srgbClr val="002060"/>
            </a:solidFill>
            <a:round/>
          </a:ln>
        </p:spPr>
        <p:style>
          <a:lnRef idx="0"/>
          <a:fillRef idx="0"/>
          <a:effectRef idx="0"/>
          <a:fontRef idx="minor"/>
        </p:style>
        <p:txBody>
          <a:bodyPr lIns="106560" rIns="106560" tIns="53280" bIns="53280"/>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 “</a:t>
            </a:r>
            <a:r>
              <a:rPr b="0" lang="en-US" sz="3600" spc="-1" strike="noStrike">
                <a:solidFill>
                  <a:srgbClr val="000000"/>
                </a:solidFill>
                <a:latin typeface="Source Sans Pro"/>
                <a:ea typeface="Cambria"/>
              </a:rPr>
              <a:t>Pi-digits” is a concurrent implementation of using Reimann sums to compute the value of pi.</a:t>
            </a:r>
            <a:endParaRPr b="0" lang="en-US" sz="3600" spc="-1" strike="noStrike">
              <a:latin typeface="Source Sans Pro"/>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 “</a:t>
            </a:r>
            <a:r>
              <a:rPr b="0" lang="en-US" sz="3600" spc="-1" strike="noStrike">
                <a:solidFill>
                  <a:srgbClr val="000000"/>
                </a:solidFill>
                <a:latin typeface="Source Sans Pro"/>
                <a:ea typeface="Cambria"/>
              </a:rPr>
              <a:t>Jacobi” runs the Jacobi temperature distribution algorithm concurrently by subdividing the array where the computation is being performed horizontally between threads. Implemented four times, in two different ways.</a:t>
            </a:r>
            <a:endParaRPr b="0" lang="en-US" sz="3600" spc="-1" strike="noStrike">
              <a:latin typeface="Source Sans Pro"/>
            </a:endParaRPr>
          </a:p>
          <a:p>
            <a:pPr marL="216000" indent="-216000">
              <a:lnSpc>
                <a:spcPct val="90000"/>
              </a:lnSpc>
              <a:buClr>
                <a:srgbClr val="000000"/>
              </a:buClr>
              <a:buSzPct val="45000"/>
              <a:buFont typeface="Wingdings" charset="2"/>
              <a:buChar char=""/>
            </a:pPr>
            <a:r>
              <a:rPr b="0" lang="en-US" sz="3600" spc="-1" strike="noStrike">
                <a:solidFill>
                  <a:srgbClr val="000000"/>
                </a:solidFill>
                <a:latin typeface="Source Sans Pro"/>
                <a:ea typeface="Cambria"/>
              </a:rPr>
              <a:t> “</a:t>
            </a:r>
            <a:r>
              <a:rPr b="0" lang="en-US" sz="3600" spc="-1" strike="noStrike">
                <a:solidFill>
                  <a:srgbClr val="000000"/>
                </a:solidFill>
                <a:latin typeface="Source Sans Pro"/>
                <a:ea typeface="Cambria"/>
              </a:rPr>
              <a:t>Wordfind” utilizes a concurrent hashtable to find the largest word over 6 ASCII characters long in a given set of text files, usually books.</a:t>
            </a:r>
            <a:endParaRPr b="0" lang="en-US" sz="3600" spc="-1" strike="noStrike">
              <a:latin typeface="Source Sans Pro"/>
            </a:endParaRPr>
          </a:p>
        </p:txBody>
      </p:sp>
      <p:sp>
        <p:nvSpPr>
          <p:cNvPr id="108" name="TextShape 29"/>
          <p:cNvSpPr txBox="1"/>
          <p:nvPr/>
        </p:nvSpPr>
        <p:spPr>
          <a:xfrm>
            <a:off x="-1193760" y="15852240"/>
            <a:ext cx="258480" cy="232560"/>
          </a:xfrm>
          <a:prstGeom prst="rect">
            <a:avLst/>
          </a:prstGeom>
          <a:noFill/>
          <a:ln>
            <a:noFill/>
          </a:ln>
        </p:spPr>
        <p:txBody>
          <a:bodyPr lIns="90000" rIns="90000" tIns="45000" bIns="45000"/>
          <a:p>
            <a:r>
              <a:rPr b="0" lang="en-US" sz="1000" spc="-1" strike="noStrike">
                <a:latin typeface="Arial"/>
              </a:rPr>
              <a:t>T</a:t>
            </a:r>
            <a:endParaRPr b="0" lang="en-US" sz="1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9" name="Group 1"/>
          <p:cNvGrpSpPr/>
          <p:nvPr/>
        </p:nvGrpSpPr>
        <p:grpSpPr>
          <a:xfrm>
            <a:off x="2743200" y="2439360"/>
            <a:ext cx="38603880" cy="25992000"/>
            <a:chOff x="2743200" y="2439360"/>
            <a:chExt cx="38603880" cy="25992000"/>
          </a:xfrm>
        </p:grpSpPr>
        <p:sp>
          <p:nvSpPr>
            <p:cNvPr id="110" name="CustomShape 2"/>
            <p:cNvSpPr/>
            <p:nvPr/>
          </p:nvSpPr>
          <p:spPr>
            <a:xfrm>
              <a:off x="2743200" y="2439360"/>
              <a:ext cx="38603880" cy="25992000"/>
            </a:xfrm>
            <a:prstGeom prst="rect">
              <a:avLst/>
            </a:prstGeom>
            <a:solidFill>
              <a:srgbClr val="ddeaf6"/>
            </a:solidFill>
            <a:ln w="12600">
              <a:solidFill>
                <a:srgbClr val="42719b"/>
              </a:solidFill>
              <a:miter/>
            </a:ln>
          </p:spPr>
          <p:style>
            <a:lnRef idx="0"/>
            <a:fillRef idx="0"/>
            <a:effectRef idx="0"/>
            <a:fontRef idx="minor"/>
          </p:style>
        </p:sp>
        <p:sp>
          <p:nvSpPr>
            <p:cNvPr id="111" name="CustomShape 3"/>
            <p:cNvSpPr/>
            <p:nvPr/>
          </p:nvSpPr>
          <p:spPr>
            <a:xfrm>
              <a:off x="4692600" y="4613040"/>
              <a:ext cx="33179400" cy="944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2000" spc="-1" strike="noStrike">
                  <a:solidFill>
                    <a:srgbClr val="2f5496"/>
                  </a:solidFill>
                  <a:latin typeface="Calibri"/>
                  <a:ea typeface="Calibri"/>
                </a:rPr>
                <a:t>This poster template provided courtesy of </a:t>
              </a:r>
              <a:endParaRPr b="0" lang="en-US" sz="12000" spc="-1" strike="noStrike">
                <a:latin typeface="Arial"/>
              </a:endParaRPr>
            </a:p>
            <a:p>
              <a:pPr algn="ctr">
                <a:lnSpc>
                  <a:spcPct val="100000"/>
                </a:lnSpc>
              </a:pPr>
              <a:r>
                <a:rPr b="1" lang="en-US" sz="12000" spc="-1" strike="noStrike">
                  <a:solidFill>
                    <a:srgbClr val="2f5496"/>
                  </a:solidFill>
                  <a:latin typeface="Calibri"/>
                  <a:ea typeface="Calibri"/>
                </a:rPr>
                <a:t>UNH ESRC Poster Printing Services</a:t>
              </a: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endParaRPr b="0" lang="en-US" sz="12000" spc="-1" strike="noStrike">
                <a:latin typeface="Arial"/>
              </a:endParaRPr>
            </a:p>
            <a:p>
              <a:pPr algn="ctr">
                <a:lnSpc>
                  <a:spcPct val="100000"/>
                </a:lnSpc>
              </a:pPr>
              <a:r>
                <a:rPr b="0" lang="en-US" sz="9600" spc="-1" strike="noStrike">
                  <a:solidFill>
                    <a:srgbClr val="2f5496"/>
                  </a:solidFill>
                  <a:latin typeface="Calibri"/>
                  <a:ea typeface="Calibri"/>
                </a:rPr>
                <a:t>Trust us to make your poster look </a:t>
              </a:r>
              <a:r>
                <a:rPr b="1" lang="en-US" sz="9600" spc="-1" strike="noStrike">
                  <a:solidFill>
                    <a:srgbClr val="2f5496"/>
                  </a:solidFill>
                  <a:latin typeface="Calibri"/>
                  <a:ea typeface="Calibri"/>
                </a:rPr>
                <a:t>GREAT!</a:t>
              </a:r>
              <a:endParaRPr b="0" lang="en-US" sz="9600" spc="-1" strike="noStrike">
                <a:latin typeface="Arial"/>
              </a:endParaRPr>
            </a:p>
            <a:p>
              <a:pPr algn="ctr">
                <a:lnSpc>
                  <a:spcPct val="100000"/>
                </a:lnSpc>
              </a:pPr>
              <a:endParaRPr b="0" lang="en-US" sz="9600" spc="-1" strike="noStrike">
                <a:latin typeface="Arial"/>
              </a:endParaRPr>
            </a:p>
          </p:txBody>
        </p:sp>
        <p:pic>
          <p:nvPicPr>
            <p:cNvPr id="112" name="Shape 121" descr=""/>
            <p:cNvPicPr/>
            <p:nvPr/>
          </p:nvPicPr>
          <p:blipFill>
            <a:blip r:embed="rId1"/>
            <a:stretch/>
          </p:blipFill>
          <p:spPr>
            <a:xfrm>
              <a:off x="3781080" y="22556160"/>
              <a:ext cx="3558960" cy="4493880"/>
            </a:xfrm>
            <a:prstGeom prst="rect">
              <a:avLst/>
            </a:prstGeom>
            <a:ln>
              <a:noFill/>
            </a:ln>
          </p:spPr>
        </p:pic>
        <p:sp>
          <p:nvSpPr>
            <p:cNvPr id="113" name="CustomShape 4"/>
            <p:cNvSpPr/>
            <p:nvPr/>
          </p:nvSpPr>
          <p:spPr>
            <a:xfrm>
              <a:off x="8972640" y="14938560"/>
              <a:ext cx="26145000" cy="4030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800" spc="-1" strike="noStrike">
                  <a:solidFill>
                    <a:srgbClr val="2f5496"/>
                  </a:solidFill>
                  <a:latin typeface="Calibri"/>
                  <a:ea typeface="Calibri"/>
                </a:rPr>
                <a:t>Website: </a:t>
              </a:r>
              <a:r>
                <a:rPr b="0" lang="en-US" sz="8800" spc="-1" strike="noStrike" u="sng">
                  <a:solidFill>
                    <a:srgbClr val="0000ff"/>
                  </a:solidFill>
                  <a:uFillTx/>
                  <a:latin typeface="Calibri"/>
                  <a:ea typeface="Calibri"/>
                  <a:hlinkClick r:id="rId2"/>
                </a:rPr>
                <a:t>http://posters.unh.edu</a:t>
              </a:r>
              <a:endParaRPr b="0" lang="en-US" sz="8800" spc="-1" strike="noStrike">
                <a:latin typeface="Arial"/>
              </a:endParaRPr>
            </a:p>
            <a:p>
              <a:pPr algn="ctr">
                <a:lnSpc>
                  <a:spcPct val="100000"/>
                </a:lnSpc>
              </a:pPr>
              <a:r>
                <a:rPr b="1" lang="en-US" sz="8800" spc="-1" strike="noStrike">
                  <a:solidFill>
                    <a:srgbClr val="2f5496"/>
                  </a:solidFill>
                  <a:latin typeface="Calibri"/>
                  <a:ea typeface="Calibri"/>
                </a:rPr>
                <a:t>Poster Guide: </a:t>
              </a:r>
              <a:r>
                <a:rPr b="0" lang="en-US" sz="8800" spc="-1" strike="noStrike" u="sng">
                  <a:solidFill>
                    <a:srgbClr val="0000ff"/>
                  </a:solidFill>
                  <a:uFillTx/>
                  <a:latin typeface="Calibri"/>
                  <a:ea typeface="Calibri"/>
                  <a:hlinkClick r:id="rId3"/>
                </a:rPr>
                <a:t>http://goo.gl/1E7TJY</a:t>
              </a:r>
              <a:endParaRPr b="0" lang="en-US" sz="8800" spc="-1" strike="noStrike">
                <a:latin typeface="Arial"/>
              </a:endParaRPr>
            </a:p>
            <a:p>
              <a:pPr>
                <a:lnSpc>
                  <a:spcPct val="100000"/>
                </a:lnSpc>
              </a:pPr>
              <a:endParaRPr b="0" lang="en-US" sz="8800" spc="-1" strike="noStrike">
                <a:latin typeface="Arial"/>
              </a:endParaRPr>
            </a:p>
          </p:txBody>
        </p:sp>
        <p:sp>
          <p:nvSpPr>
            <p:cNvPr id="114" name="CustomShape 5"/>
            <p:cNvSpPr/>
            <p:nvPr/>
          </p:nvSpPr>
          <p:spPr>
            <a:xfrm>
              <a:off x="11886480" y="24033960"/>
              <a:ext cx="28664640" cy="1937880"/>
            </a:xfrm>
            <a:prstGeom prst="rect">
              <a:avLst/>
            </a:prstGeom>
            <a:noFill/>
            <a:ln>
              <a:noFill/>
            </a:ln>
          </p:spPr>
          <p:style>
            <a:lnRef idx="0"/>
            <a:fillRef idx="0"/>
            <a:effectRef idx="0"/>
            <a:fontRef idx="minor"/>
          </p:style>
          <p:txBody>
            <a:bodyPr lIns="90000" rIns="90000" tIns="45000" bIns="45000"/>
            <a:p>
              <a:pPr>
                <a:lnSpc>
                  <a:spcPct val="100000"/>
                </a:lnSpc>
              </a:pPr>
              <a:r>
                <a:rPr b="0" lang="en-US" sz="12000" spc="-1" strike="noStrike">
                  <a:solidFill>
                    <a:srgbClr val="757070"/>
                  </a:solidFill>
                  <a:latin typeface="Calibri"/>
                  <a:ea typeface="Calibri"/>
                </a:rPr>
                <a:t>DELETE THIS SLIDE BEFORE PRINTING</a:t>
              </a:r>
              <a:endParaRPr b="0" lang="en-US" sz="120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241</TotalTime>
  <Application>LibreOffice/6.0.0.3$Linux_X86_64 LibreOffice_project/64a0f66915f38c6217de274f0aa8e15618924765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2018-04-03T18:26:05Z</dcterms:modified>
  <cp:revision>19</cp:revision>
  <dc:subject/>
  <dc:title/>
</cp:coreProperties>
</file>