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Lst>
  <p:sldSz cy="32918400" cx="43891200"/>
  <p:notesSz cx="7772400" cy="10058400"/>
  <p:embeddedFontLst>
    <p:embeddedFont>
      <p:font typeface="Source Sans Pr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SourceSansPro-boldItalic.fntdata"/><Relationship Id="rId10" Type="http://schemas.openxmlformats.org/officeDocument/2006/relationships/font" Target="fonts/SourceSansPr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SourceSansPr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Shape 40"/>
          <p:cNvSpPr txBox="1"/>
          <p:nvPr>
            <p:ph idx="1" type="body"/>
          </p:nvPr>
        </p:nvSpPr>
        <p:spPr>
          <a:xfrm>
            <a:off x="2194560" y="770256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Shape 41"/>
          <p:cNvSpPr txBox="1"/>
          <p:nvPr>
            <p:ph idx="2" type="body"/>
          </p:nvPr>
        </p:nvSpPr>
        <p:spPr>
          <a:xfrm>
            <a:off x="2194560" y="1767492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4" name="Shape 44"/>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5" name="Shape 45"/>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Shape 46"/>
          <p:cNvSpPr txBox="1"/>
          <p:nvPr>
            <p:ph idx="3" type="body"/>
          </p:nvPr>
        </p:nvSpPr>
        <p:spPr>
          <a:xfrm>
            <a:off x="219456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Shape 47"/>
          <p:cNvSpPr txBox="1"/>
          <p:nvPr>
            <p:ph idx="4" type="body"/>
          </p:nvPr>
        </p:nvSpPr>
        <p:spPr>
          <a:xfrm>
            <a:off x="2243520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Shape 50"/>
          <p:cNvSpPr txBox="1"/>
          <p:nvPr>
            <p:ph idx="1" type="body"/>
          </p:nvPr>
        </p:nvSpPr>
        <p:spPr>
          <a:xfrm>
            <a:off x="2194560"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Shape 51"/>
          <p:cNvSpPr txBox="1"/>
          <p:nvPr>
            <p:ph idx="2" type="body"/>
          </p:nvPr>
        </p:nvSpPr>
        <p:spPr>
          <a:xfrm>
            <a:off x="15550200"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Shape 52"/>
          <p:cNvSpPr txBox="1"/>
          <p:nvPr>
            <p:ph idx="3" type="body"/>
          </p:nvPr>
        </p:nvSpPr>
        <p:spPr>
          <a:xfrm>
            <a:off x="28905481"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Shape 53"/>
          <p:cNvSpPr txBox="1"/>
          <p:nvPr>
            <p:ph idx="4" type="body"/>
          </p:nvPr>
        </p:nvSpPr>
        <p:spPr>
          <a:xfrm>
            <a:off x="2194560"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Shape 54"/>
          <p:cNvSpPr txBox="1"/>
          <p:nvPr>
            <p:ph idx="5" type="body"/>
          </p:nvPr>
        </p:nvSpPr>
        <p:spPr>
          <a:xfrm>
            <a:off x="15550200"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Shape 55"/>
          <p:cNvSpPr txBox="1"/>
          <p:nvPr>
            <p:ph idx="6" type="body"/>
          </p:nvPr>
        </p:nvSpPr>
        <p:spPr>
          <a:xfrm>
            <a:off x="28905481"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0" name="Shape 60"/>
        <p:cNvGrpSpPr/>
        <p:nvPr/>
      </p:nvGrpSpPr>
      <p:grpSpPr>
        <a:xfrm>
          <a:off x="0" y="0"/>
          <a:ext cx="0" cy="0"/>
          <a:chOff x="0" y="0"/>
          <a:chExt cx="0" cy="0"/>
        </a:xfrm>
      </p:grpSpPr>
      <p:sp>
        <p:nvSpPr>
          <p:cNvPr id="61" name="Shape 61"/>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Shape 62"/>
          <p:cNvSpPr txBox="1"/>
          <p:nvPr>
            <p:ph idx="1" type="subTitle"/>
          </p:nvPr>
        </p:nvSpPr>
        <p:spPr>
          <a:xfrm>
            <a:off x="2194560" y="7702560"/>
            <a:ext cx="39501720" cy="190922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Shape 64"/>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Shape 65"/>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6" name="Shape 66"/>
        <p:cNvGrpSpPr/>
        <p:nvPr/>
      </p:nvGrpSpPr>
      <p:grpSpPr>
        <a:xfrm>
          <a:off x="0" y="0"/>
          <a:ext cx="0" cy="0"/>
          <a:chOff x="0" y="0"/>
          <a:chExt cx="0" cy="0"/>
        </a:xfrm>
      </p:grpSpPr>
      <p:sp>
        <p:nvSpPr>
          <p:cNvPr id="67" name="Shape 67"/>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Shape 68"/>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Shape 69"/>
          <p:cNvSpPr txBox="1"/>
          <p:nvPr>
            <p:ph idx="2" type="body"/>
          </p:nvPr>
        </p:nvSpPr>
        <p:spPr>
          <a:xfrm>
            <a:off x="2243520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2" name="Shape 72"/>
        <p:cNvGrpSpPr/>
        <p:nvPr/>
      </p:nvGrpSpPr>
      <p:grpSpPr>
        <a:xfrm>
          <a:off x="0" y="0"/>
          <a:ext cx="0" cy="0"/>
          <a:chOff x="0" y="0"/>
          <a:chExt cx="0" cy="0"/>
        </a:xfrm>
      </p:grpSpPr>
      <p:sp>
        <p:nvSpPr>
          <p:cNvPr id="73" name="Shape 73"/>
          <p:cNvSpPr txBox="1"/>
          <p:nvPr>
            <p:ph idx="1" type="subTitle"/>
          </p:nvPr>
        </p:nvSpPr>
        <p:spPr>
          <a:xfrm>
            <a:off x="2194560" y="1313280"/>
            <a:ext cx="39501720" cy="2548152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4" name="Shape 74"/>
        <p:cNvGrpSpPr/>
        <p:nvPr/>
      </p:nvGrpSpPr>
      <p:grpSpPr>
        <a:xfrm>
          <a:off x="0" y="0"/>
          <a:ext cx="0" cy="0"/>
          <a:chOff x="0" y="0"/>
          <a:chExt cx="0" cy="0"/>
        </a:xfrm>
      </p:grpSpPr>
      <p:sp>
        <p:nvSpPr>
          <p:cNvPr id="75" name="Shape 75"/>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6" name="Shape 76"/>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7" name="Shape 77"/>
          <p:cNvSpPr txBox="1"/>
          <p:nvPr>
            <p:ph idx="2" type="body"/>
          </p:nvPr>
        </p:nvSpPr>
        <p:spPr>
          <a:xfrm>
            <a:off x="2243520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8" name="Shape 78"/>
          <p:cNvSpPr txBox="1"/>
          <p:nvPr>
            <p:ph idx="3" type="body"/>
          </p:nvPr>
        </p:nvSpPr>
        <p:spPr>
          <a:xfrm>
            <a:off x="219456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Shape 10"/>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Shape 11"/>
          <p:cNvSpPr txBox="1"/>
          <p:nvPr>
            <p:ph idx="1" type="subTitle"/>
          </p:nvPr>
        </p:nvSpPr>
        <p:spPr>
          <a:xfrm>
            <a:off x="2194560" y="7702560"/>
            <a:ext cx="39501720" cy="190922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9" name="Shape 79"/>
        <p:cNvGrpSpPr/>
        <p:nvPr/>
      </p:nvGrpSpPr>
      <p:grpSpPr>
        <a:xfrm>
          <a:off x="0" y="0"/>
          <a:ext cx="0" cy="0"/>
          <a:chOff x="0" y="0"/>
          <a:chExt cx="0" cy="0"/>
        </a:xfrm>
      </p:grpSpPr>
      <p:sp>
        <p:nvSpPr>
          <p:cNvPr id="80" name="Shape 80"/>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1" name="Shape 81"/>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Shape 82"/>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3" name="Shape 83"/>
          <p:cNvSpPr txBox="1"/>
          <p:nvPr>
            <p:ph idx="3" type="body"/>
          </p:nvPr>
        </p:nvSpPr>
        <p:spPr>
          <a:xfrm>
            <a:off x="2243520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4" name="Shape 84"/>
        <p:cNvGrpSpPr/>
        <p:nvPr/>
      </p:nvGrpSpPr>
      <p:grpSpPr>
        <a:xfrm>
          <a:off x="0" y="0"/>
          <a:ext cx="0" cy="0"/>
          <a:chOff x="0" y="0"/>
          <a:chExt cx="0" cy="0"/>
        </a:xfrm>
      </p:grpSpPr>
      <p:sp>
        <p:nvSpPr>
          <p:cNvPr id="85" name="Shape 85"/>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6" name="Shape 86"/>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Shape 87"/>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8" name="Shape 88"/>
          <p:cNvSpPr txBox="1"/>
          <p:nvPr>
            <p:ph idx="3" type="body"/>
          </p:nvPr>
        </p:nvSpPr>
        <p:spPr>
          <a:xfrm>
            <a:off x="2194560" y="1767492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9" name="Shape 89"/>
        <p:cNvGrpSpPr/>
        <p:nvPr/>
      </p:nvGrpSpPr>
      <p:grpSpPr>
        <a:xfrm>
          <a:off x="0" y="0"/>
          <a:ext cx="0" cy="0"/>
          <a:chOff x="0" y="0"/>
          <a:chExt cx="0" cy="0"/>
        </a:xfrm>
      </p:grpSpPr>
      <p:sp>
        <p:nvSpPr>
          <p:cNvPr id="90" name="Shape 90"/>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1" name="Shape 91"/>
          <p:cNvSpPr txBox="1"/>
          <p:nvPr>
            <p:ph idx="1" type="body"/>
          </p:nvPr>
        </p:nvSpPr>
        <p:spPr>
          <a:xfrm>
            <a:off x="2194560" y="770256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Shape 92"/>
          <p:cNvSpPr txBox="1"/>
          <p:nvPr>
            <p:ph idx="2" type="body"/>
          </p:nvPr>
        </p:nvSpPr>
        <p:spPr>
          <a:xfrm>
            <a:off x="2194560" y="1767492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3" name="Shape 93"/>
        <p:cNvGrpSpPr/>
        <p:nvPr/>
      </p:nvGrpSpPr>
      <p:grpSpPr>
        <a:xfrm>
          <a:off x="0" y="0"/>
          <a:ext cx="0" cy="0"/>
          <a:chOff x="0" y="0"/>
          <a:chExt cx="0" cy="0"/>
        </a:xfrm>
      </p:grpSpPr>
      <p:sp>
        <p:nvSpPr>
          <p:cNvPr id="94" name="Shape 94"/>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5" name="Shape 95"/>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Shape 96"/>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7" name="Shape 97"/>
          <p:cNvSpPr txBox="1"/>
          <p:nvPr>
            <p:ph idx="3" type="body"/>
          </p:nvPr>
        </p:nvSpPr>
        <p:spPr>
          <a:xfrm>
            <a:off x="219456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8" name="Shape 98"/>
          <p:cNvSpPr txBox="1"/>
          <p:nvPr>
            <p:ph idx="4" type="body"/>
          </p:nvPr>
        </p:nvSpPr>
        <p:spPr>
          <a:xfrm>
            <a:off x="2243520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9" name="Shape 99"/>
        <p:cNvGrpSpPr/>
        <p:nvPr/>
      </p:nvGrpSpPr>
      <p:grpSpPr>
        <a:xfrm>
          <a:off x="0" y="0"/>
          <a:ext cx="0" cy="0"/>
          <a:chOff x="0" y="0"/>
          <a:chExt cx="0" cy="0"/>
        </a:xfrm>
      </p:grpSpPr>
      <p:sp>
        <p:nvSpPr>
          <p:cNvPr id="100" name="Shape 100"/>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Shape 101"/>
          <p:cNvSpPr txBox="1"/>
          <p:nvPr>
            <p:ph idx="1" type="body"/>
          </p:nvPr>
        </p:nvSpPr>
        <p:spPr>
          <a:xfrm>
            <a:off x="2194560"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Shape 102"/>
          <p:cNvSpPr txBox="1"/>
          <p:nvPr>
            <p:ph idx="2" type="body"/>
          </p:nvPr>
        </p:nvSpPr>
        <p:spPr>
          <a:xfrm>
            <a:off x="15550200"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3" name="Shape 103"/>
          <p:cNvSpPr txBox="1"/>
          <p:nvPr>
            <p:ph idx="3" type="body"/>
          </p:nvPr>
        </p:nvSpPr>
        <p:spPr>
          <a:xfrm>
            <a:off x="28905481" y="770256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4" name="Shape 104"/>
          <p:cNvSpPr txBox="1"/>
          <p:nvPr>
            <p:ph idx="4" type="body"/>
          </p:nvPr>
        </p:nvSpPr>
        <p:spPr>
          <a:xfrm>
            <a:off x="2194560"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5" name="Shape 105"/>
          <p:cNvSpPr txBox="1"/>
          <p:nvPr>
            <p:ph idx="5" type="body"/>
          </p:nvPr>
        </p:nvSpPr>
        <p:spPr>
          <a:xfrm>
            <a:off x="15550200"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Shape 106"/>
          <p:cNvSpPr txBox="1"/>
          <p:nvPr>
            <p:ph idx="6" type="body"/>
          </p:nvPr>
        </p:nvSpPr>
        <p:spPr>
          <a:xfrm>
            <a:off x="28905481" y="17674920"/>
            <a:ext cx="127191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Shape 13"/>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Shape 14"/>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Shape 17"/>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Shape 18"/>
          <p:cNvSpPr txBox="1"/>
          <p:nvPr>
            <p:ph idx="2" type="body"/>
          </p:nvPr>
        </p:nvSpPr>
        <p:spPr>
          <a:xfrm>
            <a:off x="2243520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2194560" y="1313280"/>
            <a:ext cx="39501720" cy="2548152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 name="Shape 25"/>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 name="Shape 26"/>
          <p:cNvSpPr txBox="1"/>
          <p:nvPr>
            <p:ph idx="2" type="body"/>
          </p:nvPr>
        </p:nvSpPr>
        <p:spPr>
          <a:xfrm>
            <a:off x="2243520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Shape 27"/>
          <p:cNvSpPr txBox="1"/>
          <p:nvPr>
            <p:ph idx="3" type="body"/>
          </p:nvPr>
        </p:nvSpPr>
        <p:spPr>
          <a:xfrm>
            <a:off x="219456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Shape 30"/>
          <p:cNvSpPr txBox="1"/>
          <p:nvPr>
            <p:ph idx="1" type="body"/>
          </p:nvPr>
        </p:nvSpPr>
        <p:spPr>
          <a:xfrm>
            <a:off x="2194560" y="7702560"/>
            <a:ext cx="1927656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Shape 31"/>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Shape 32"/>
          <p:cNvSpPr txBox="1"/>
          <p:nvPr>
            <p:ph idx="3" type="body"/>
          </p:nvPr>
        </p:nvSpPr>
        <p:spPr>
          <a:xfrm>
            <a:off x="22435200" y="1767492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Shape 35"/>
          <p:cNvSpPr txBox="1"/>
          <p:nvPr>
            <p:ph idx="1" type="body"/>
          </p:nvPr>
        </p:nvSpPr>
        <p:spPr>
          <a:xfrm>
            <a:off x="219456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Shape 36"/>
          <p:cNvSpPr txBox="1"/>
          <p:nvPr>
            <p:ph idx="2" type="body"/>
          </p:nvPr>
        </p:nvSpPr>
        <p:spPr>
          <a:xfrm>
            <a:off x="22435200" y="7702560"/>
            <a:ext cx="1927656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Shape 37"/>
          <p:cNvSpPr txBox="1"/>
          <p:nvPr>
            <p:ph idx="3" type="body"/>
          </p:nvPr>
        </p:nvSpPr>
        <p:spPr>
          <a:xfrm>
            <a:off x="2194560" y="17674920"/>
            <a:ext cx="39501720" cy="910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2194560" y="1313280"/>
            <a:ext cx="39501360" cy="549648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Shape 7"/>
          <p:cNvSpPr txBox="1"/>
          <p:nvPr>
            <p:ph idx="1" type="body"/>
          </p:nvPr>
        </p:nvSpPr>
        <p:spPr>
          <a:xfrm>
            <a:off x="2194560" y="7702560"/>
            <a:ext cx="39501360" cy="19091879"/>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2194560" y="1313280"/>
            <a:ext cx="39501720" cy="549684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Shape 58"/>
          <p:cNvSpPr txBox="1"/>
          <p:nvPr>
            <p:ph idx="1" type="body"/>
          </p:nvPr>
        </p:nvSpPr>
        <p:spPr>
          <a:xfrm>
            <a:off x="2194560" y="7702560"/>
            <a:ext cx="39501720" cy="190922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posters.unh.edu/" TargetMode="External"/><Relationship Id="rId5" Type="http://schemas.openxmlformats.org/officeDocument/2006/relationships/hyperlink" Target="http://goo.gl/1E7TJ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0" r="0" t="0"/>
          <a:stretch/>
        </p:blipFill>
        <p:spPr>
          <a:xfrm>
            <a:off x="12531960" y="15240959"/>
            <a:ext cx="8820720" cy="6615360"/>
          </a:xfrm>
          <a:prstGeom prst="rect">
            <a:avLst/>
          </a:prstGeom>
          <a:noFill/>
          <a:ln>
            <a:noFill/>
          </a:ln>
        </p:spPr>
      </p:pic>
      <p:sp>
        <p:nvSpPr>
          <p:cNvPr id="112" name="Shape 112"/>
          <p:cNvSpPr/>
          <p:nvPr/>
        </p:nvSpPr>
        <p:spPr>
          <a:xfrm>
            <a:off x="369720" y="522360"/>
            <a:ext cx="43135560" cy="3946680"/>
          </a:xfrm>
          <a:prstGeom prst="rect">
            <a:avLst/>
          </a:prstGeom>
          <a:solidFill>
            <a:srgbClr val="002060"/>
          </a:solidFill>
          <a:ln cap="flat" cmpd="sng" w="101500">
            <a:solidFill>
              <a:srgbClr val="002060"/>
            </a:solidFill>
            <a:prstDash val="solid"/>
            <a:miter lim="8000"/>
            <a:headEnd len="sm" w="sm" type="none"/>
            <a:tailEnd len="sm" w="sm" type="none"/>
          </a:ln>
        </p:spPr>
        <p:txBody>
          <a:bodyPr anchorCtr="0" anchor="ctr" bIns="53275" lIns="106550" spcFirstLastPara="1" rIns="106550" wrap="square" tIns="53275">
            <a:noAutofit/>
          </a:bodyPr>
          <a:lstStyle/>
          <a:p>
            <a:pPr indent="0" lvl="0" marL="0" marR="0" rtl="0" algn="ctr">
              <a:lnSpc>
                <a:spcPct val="90000"/>
              </a:lnSpc>
              <a:spcBef>
                <a:spcPts val="0"/>
              </a:spcBef>
              <a:spcAft>
                <a:spcPts val="0"/>
              </a:spcAft>
              <a:buNone/>
            </a:pPr>
            <a:r>
              <a:rPr b="0" i="0" lang="en-US" sz="8400" u="none" cap="none" strike="noStrike">
                <a:solidFill>
                  <a:srgbClr val="FFFFFF"/>
                </a:solidFill>
                <a:latin typeface="Cambria"/>
                <a:ea typeface="Cambria"/>
                <a:cs typeface="Cambria"/>
                <a:sym typeface="Cambria"/>
              </a:rPr>
              <a:t>Evaluating Rust</a:t>
            </a:r>
            <a:br>
              <a:rPr b="0" i="0" lang="en-US" sz="1800" u="none" cap="none" strike="noStrike">
                <a:latin typeface="Arial"/>
                <a:ea typeface="Arial"/>
                <a:cs typeface="Arial"/>
                <a:sym typeface="Arial"/>
              </a:rPr>
            </a:br>
            <a:r>
              <a:rPr b="0" i="0" lang="en-US" sz="5600" u="sng" cap="none" strike="noStrike">
                <a:solidFill>
                  <a:srgbClr val="FFFFFF"/>
                </a:solidFill>
                <a:latin typeface="Cambria"/>
                <a:ea typeface="Cambria"/>
                <a:cs typeface="Cambria"/>
                <a:sym typeface="Cambria"/>
              </a:rPr>
              <a:t>Ethan Larkham &amp; Todd Gaunt</a:t>
            </a:r>
            <a:br>
              <a:rPr b="0" i="0" lang="en-US" sz="1800" u="none" cap="none" strike="noStrike">
                <a:latin typeface="Arial"/>
                <a:ea typeface="Arial"/>
                <a:cs typeface="Arial"/>
                <a:sym typeface="Arial"/>
              </a:rPr>
            </a:br>
            <a:r>
              <a:rPr b="0" i="1" lang="en-US" sz="5600" u="none" cap="none" strike="noStrike">
                <a:solidFill>
                  <a:srgbClr val="FFFFFF"/>
                </a:solidFill>
                <a:latin typeface="Cambria"/>
                <a:ea typeface="Cambria"/>
                <a:cs typeface="Cambria"/>
                <a:sym typeface="Cambria"/>
              </a:rPr>
              <a:t>Department of Computer Science, University of New Hampshire, Durham, NH 03824</a:t>
            </a:r>
            <a:endParaRPr b="0" i="0" sz="5600" u="none" cap="none" strike="noStrike">
              <a:latin typeface="Arial"/>
              <a:ea typeface="Arial"/>
              <a:cs typeface="Arial"/>
              <a:sym typeface="Arial"/>
            </a:endParaRPr>
          </a:p>
        </p:txBody>
      </p:sp>
      <p:sp>
        <p:nvSpPr>
          <p:cNvPr id="113" name="Shape 113"/>
          <p:cNvSpPr/>
          <p:nvPr/>
        </p:nvSpPr>
        <p:spPr>
          <a:xfrm>
            <a:off x="369720" y="6141600"/>
            <a:ext cx="10913400" cy="944820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0" lvl="0" marL="0" marR="0" rtl="0" algn="l">
              <a:spcBef>
                <a:spcPts val="0"/>
              </a:spcBef>
              <a:spcAft>
                <a:spcPts val="0"/>
              </a:spcAft>
              <a:buNone/>
            </a:pPr>
            <a:r>
              <a:rPr b="0" i="0" lang="en-US" sz="3600" u="none" cap="none" strike="noStrike">
                <a:solidFill>
                  <a:srgbClr val="000000"/>
                </a:solidFill>
                <a:latin typeface="Source Sans Pro"/>
                <a:ea typeface="Source Sans Pro"/>
                <a:cs typeface="Source Sans Pro"/>
                <a:sym typeface="Source Sans Pro"/>
              </a:rPr>
              <a:t>	The purpose of this project was to compare Rust with C++. Rust was tested to see if it held up to its claims of being nearly as performant as C++, and if the language made writing safe programs easy. These tests and analysis were carried out using three small programs written at least twice in each Rust and C++. Each implementation attempted to use as similar an algorithm as possible to solve the problem at hand, and were used to benchmark performance.</a:t>
            </a:r>
            <a:endParaRPr b="0" sz="3600" strike="noStrike">
              <a:latin typeface="Arial"/>
              <a:ea typeface="Arial"/>
              <a:cs typeface="Arial"/>
              <a:sym typeface="Arial"/>
            </a:endParaRPr>
          </a:p>
        </p:txBody>
      </p:sp>
      <p:sp>
        <p:nvSpPr>
          <p:cNvPr id="114" name="Shape 114"/>
          <p:cNvSpPr/>
          <p:nvPr/>
        </p:nvSpPr>
        <p:spPr>
          <a:xfrm>
            <a:off x="369720" y="15891480"/>
            <a:ext cx="10913400" cy="912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80000"/>
              </a:lnSpc>
              <a:spcBef>
                <a:spcPts val="0"/>
              </a:spcBef>
              <a:spcAft>
                <a:spcPts val="0"/>
              </a:spcAft>
              <a:buNone/>
            </a:pPr>
            <a:r>
              <a:rPr b="0" lang="en-US" sz="6300" strike="noStrike">
                <a:solidFill>
                  <a:srgbClr val="FFFFFF"/>
                </a:solidFill>
                <a:latin typeface="Cambria"/>
                <a:ea typeface="Cambria"/>
                <a:cs typeface="Cambria"/>
                <a:sym typeface="Cambria"/>
              </a:rPr>
              <a:t> </a:t>
            </a:r>
            <a:r>
              <a:rPr b="0" lang="en-US" sz="5800" strike="noStrike">
                <a:solidFill>
                  <a:srgbClr val="FFFFFF"/>
                </a:solidFill>
                <a:latin typeface="Cambria"/>
                <a:ea typeface="Cambria"/>
                <a:cs typeface="Cambria"/>
                <a:sym typeface="Cambria"/>
              </a:rPr>
              <a:t>Methodology</a:t>
            </a:r>
            <a:endParaRPr b="0" sz="5800" strike="noStrike">
              <a:latin typeface="Arial"/>
              <a:ea typeface="Arial"/>
              <a:cs typeface="Arial"/>
              <a:sym typeface="Arial"/>
            </a:endParaRPr>
          </a:p>
        </p:txBody>
      </p:sp>
      <p:sp>
        <p:nvSpPr>
          <p:cNvPr id="115" name="Shape 115"/>
          <p:cNvSpPr/>
          <p:nvPr/>
        </p:nvSpPr>
        <p:spPr>
          <a:xfrm>
            <a:off x="12314160" y="4937760"/>
            <a:ext cx="19640880" cy="6998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80000"/>
              </a:lnSpc>
              <a:spcBef>
                <a:spcPts val="0"/>
              </a:spcBef>
              <a:spcAft>
                <a:spcPts val="0"/>
              </a:spcAft>
              <a:buNone/>
            </a:pPr>
            <a:r>
              <a:rPr b="0" lang="en-US" sz="4720" strike="noStrike">
                <a:solidFill>
                  <a:srgbClr val="FFFFFF"/>
                </a:solidFill>
                <a:latin typeface="Cambria"/>
                <a:ea typeface="Cambria"/>
                <a:cs typeface="Cambria"/>
                <a:sym typeface="Cambria"/>
              </a:rPr>
              <a:t>Objectives</a:t>
            </a:r>
            <a:endParaRPr b="0" sz="4720" strike="noStrike">
              <a:latin typeface="Arial"/>
              <a:ea typeface="Arial"/>
              <a:cs typeface="Arial"/>
              <a:sym typeface="Arial"/>
            </a:endParaRPr>
          </a:p>
        </p:txBody>
      </p:sp>
      <p:sp>
        <p:nvSpPr>
          <p:cNvPr id="116" name="Shape 116"/>
          <p:cNvSpPr/>
          <p:nvPr/>
        </p:nvSpPr>
        <p:spPr>
          <a:xfrm>
            <a:off x="32572081" y="15157800"/>
            <a:ext cx="10913760" cy="704340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0" lvl="0" marL="0" marR="0" rtl="0" algn="l">
              <a:lnSpc>
                <a:spcPct val="90000"/>
              </a:lnSpc>
              <a:spcBef>
                <a:spcPts val="0"/>
              </a:spcBef>
              <a:spcAft>
                <a:spcPts val="0"/>
              </a:spcAft>
              <a:buNone/>
            </a:pPr>
            <a:r>
              <a:rPr lang="en-US" sz="3600" strike="noStrike">
                <a:solidFill>
                  <a:srgbClr val="000000"/>
                </a:solidFill>
                <a:latin typeface="Source Sans Pro"/>
                <a:ea typeface="Source Sans Pro"/>
                <a:cs typeface="Source Sans Pro"/>
                <a:sym typeface="Source Sans Pro"/>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600" strike="noStrike">
              <a:latin typeface="Source Sans Pro"/>
              <a:ea typeface="Source Sans Pro"/>
              <a:cs typeface="Source Sans Pro"/>
              <a:sym typeface="Source Sans Pro"/>
            </a:endParaRPr>
          </a:p>
        </p:txBody>
      </p:sp>
      <p:sp>
        <p:nvSpPr>
          <p:cNvPr id="117" name="Shape 117"/>
          <p:cNvSpPr/>
          <p:nvPr/>
        </p:nvSpPr>
        <p:spPr>
          <a:xfrm>
            <a:off x="369720" y="4927680"/>
            <a:ext cx="10913760" cy="912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90000"/>
              </a:lnSpc>
              <a:spcBef>
                <a:spcPts val="0"/>
              </a:spcBef>
              <a:spcAft>
                <a:spcPts val="0"/>
              </a:spcAft>
              <a:buNone/>
            </a:pPr>
            <a:r>
              <a:rPr b="0" lang="en-US" sz="5800" strike="noStrike">
                <a:solidFill>
                  <a:srgbClr val="FFFFFF"/>
                </a:solidFill>
                <a:latin typeface="Cambria"/>
                <a:ea typeface="Cambria"/>
                <a:cs typeface="Cambria"/>
                <a:sym typeface="Cambria"/>
              </a:rPr>
              <a:t>Abstract</a:t>
            </a:r>
            <a:endParaRPr b="0" sz="5800" strike="noStrike">
              <a:latin typeface="Arial"/>
              <a:ea typeface="Arial"/>
              <a:cs typeface="Arial"/>
              <a:sym typeface="Arial"/>
            </a:endParaRPr>
          </a:p>
        </p:txBody>
      </p:sp>
      <p:sp>
        <p:nvSpPr>
          <p:cNvPr id="118" name="Shape 118"/>
          <p:cNvSpPr/>
          <p:nvPr/>
        </p:nvSpPr>
        <p:spPr>
          <a:xfrm>
            <a:off x="32591519" y="4927680"/>
            <a:ext cx="10913760" cy="912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90000"/>
              </a:lnSpc>
              <a:spcBef>
                <a:spcPts val="0"/>
              </a:spcBef>
              <a:spcAft>
                <a:spcPts val="0"/>
              </a:spcAft>
              <a:buNone/>
            </a:pPr>
            <a:r>
              <a:rPr b="0" lang="en-US" sz="5800" strike="noStrike">
                <a:solidFill>
                  <a:srgbClr val="FFFFFF"/>
                </a:solidFill>
                <a:latin typeface="Cambria"/>
                <a:ea typeface="Cambria"/>
                <a:cs typeface="Cambria"/>
                <a:sym typeface="Cambria"/>
              </a:rPr>
              <a:t>Results</a:t>
            </a:r>
            <a:endParaRPr b="0" sz="5800" strike="noStrike">
              <a:latin typeface="Arial"/>
              <a:ea typeface="Arial"/>
              <a:cs typeface="Arial"/>
              <a:sym typeface="Arial"/>
            </a:endParaRPr>
          </a:p>
        </p:txBody>
      </p:sp>
      <p:sp>
        <p:nvSpPr>
          <p:cNvPr id="119" name="Shape 119"/>
          <p:cNvSpPr/>
          <p:nvPr/>
        </p:nvSpPr>
        <p:spPr>
          <a:xfrm>
            <a:off x="12300480" y="6000120"/>
            <a:ext cx="19640880" cy="718200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482600" lvl="0" marL="457200" marR="0" rtl="0" algn="l">
              <a:lnSpc>
                <a:spcPct val="90000"/>
              </a:lnSpc>
              <a:spcBef>
                <a:spcPts val="0"/>
              </a:spcBef>
              <a:spcAft>
                <a:spcPts val="0"/>
              </a:spcAft>
              <a:buClr>
                <a:srgbClr val="000000"/>
              </a:buClr>
              <a:buSzPts val="3600"/>
              <a:buFont typeface="Cambria"/>
              <a:buChar char="●"/>
            </a:pPr>
            <a:r>
              <a:rPr b="0" lang="en-US" sz="3600" strike="noStrike">
                <a:solidFill>
                  <a:srgbClr val="000000"/>
                </a:solidFill>
                <a:latin typeface="Source Sans Pro"/>
                <a:ea typeface="Source Sans Pro"/>
                <a:cs typeface="Source Sans Pro"/>
                <a:sym typeface="Source Sans Pro"/>
              </a:rPr>
              <a:t>Compare the performance of rustc and clang++ to see if rustc can generate programs as performant as clang++</a:t>
            </a:r>
            <a:endParaRPr b="0" sz="3600" strike="noStrike">
              <a:latin typeface="Arial"/>
              <a:ea typeface="Arial"/>
              <a:cs typeface="Arial"/>
              <a:sym typeface="Arial"/>
            </a:endParaRPr>
          </a:p>
          <a:p>
            <a:pPr indent="-482600" lvl="0" marL="457200" marR="0" rtl="0" algn="l">
              <a:lnSpc>
                <a:spcPct val="90000"/>
              </a:lnSpc>
              <a:spcBef>
                <a:spcPts val="0"/>
              </a:spcBef>
              <a:spcAft>
                <a:spcPts val="0"/>
              </a:spcAft>
              <a:buClr>
                <a:srgbClr val="000000"/>
              </a:buClr>
              <a:buSzPts val="3600"/>
              <a:buFont typeface="Cambria"/>
              <a:buChar char="●"/>
            </a:pPr>
            <a:r>
              <a:rPr b="0" lang="en-US" sz="3600" strike="noStrike">
                <a:solidFill>
                  <a:srgbClr val="000000"/>
                </a:solidFill>
                <a:latin typeface="Source Sans Pro"/>
                <a:ea typeface="Source Sans Pro"/>
                <a:cs typeface="Source Sans Pro"/>
                <a:sym typeface="Source Sans Pro"/>
              </a:rPr>
              <a:t>Highlight the different capabilities of the languages, in both an objective view on feature comparison and a subjective view regarding usability.</a:t>
            </a:r>
            <a:endParaRPr b="0" sz="3600" strike="noStrike">
              <a:latin typeface="Arial"/>
              <a:ea typeface="Arial"/>
              <a:cs typeface="Arial"/>
              <a:sym typeface="Arial"/>
            </a:endParaRPr>
          </a:p>
          <a:p>
            <a:pPr indent="-482600" lvl="0" marL="457200" marR="0" rtl="0" algn="l">
              <a:lnSpc>
                <a:spcPct val="90000"/>
              </a:lnSpc>
              <a:spcBef>
                <a:spcPts val="0"/>
              </a:spcBef>
              <a:spcAft>
                <a:spcPts val="0"/>
              </a:spcAft>
              <a:buClr>
                <a:srgbClr val="000000"/>
              </a:buClr>
              <a:buSzPts val="3600"/>
              <a:buFont typeface="Cambria"/>
              <a:buChar char="●"/>
            </a:pPr>
            <a:r>
              <a:rPr b="0" lang="en-US" sz="3600" strike="noStrike">
                <a:solidFill>
                  <a:srgbClr val="000000"/>
                </a:solidFill>
                <a:latin typeface="Source Sans Pro"/>
                <a:ea typeface="Source Sans Pro"/>
                <a:cs typeface="Source Sans Pro"/>
                <a:sym typeface="Source Sans Pro"/>
              </a:rPr>
              <a:t>Analyze the data structures used by each compiler and compare the optimizations made when the performance difference between programs written in each language is not obvious.</a:t>
            </a:r>
            <a:endParaRPr b="0" sz="3600" strike="noStrike">
              <a:latin typeface="Arial"/>
              <a:ea typeface="Arial"/>
              <a:cs typeface="Arial"/>
              <a:sym typeface="Arial"/>
            </a:endParaRPr>
          </a:p>
        </p:txBody>
      </p:sp>
      <p:sp>
        <p:nvSpPr>
          <p:cNvPr id="120" name="Shape 120"/>
          <p:cNvSpPr/>
          <p:nvPr/>
        </p:nvSpPr>
        <p:spPr>
          <a:xfrm>
            <a:off x="32492881" y="13650480"/>
            <a:ext cx="10913760" cy="912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90000"/>
              </a:lnSpc>
              <a:spcBef>
                <a:spcPts val="0"/>
              </a:spcBef>
              <a:spcAft>
                <a:spcPts val="0"/>
              </a:spcAft>
              <a:buNone/>
            </a:pPr>
            <a:r>
              <a:rPr b="0" lang="en-US" sz="5800" strike="noStrike">
                <a:solidFill>
                  <a:srgbClr val="FFFFFF"/>
                </a:solidFill>
                <a:latin typeface="Cambria"/>
                <a:ea typeface="Cambria"/>
                <a:cs typeface="Cambria"/>
                <a:sym typeface="Cambria"/>
              </a:rPr>
              <a:t>Conclusions</a:t>
            </a:r>
            <a:endParaRPr b="0" sz="5800" strike="noStrike">
              <a:latin typeface="Arial"/>
              <a:ea typeface="Arial"/>
              <a:cs typeface="Arial"/>
              <a:sym typeface="Arial"/>
            </a:endParaRPr>
          </a:p>
        </p:txBody>
      </p:sp>
      <p:sp>
        <p:nvSpPr>
          <p:cNvPr id="121" name="Shape 121"/>
          <p:cNvSpPr/>
          <p:nvPr/>
        </p:nvSpPr>
        <p:spPr>
          <a:xfrm>
            <a:off x="32591519" y="22552920"/>
            <a:ext cx="10913760" cy="63252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80000"/>
              </a:lnSpc>
              <a:spcBef>
                <a:spcPts val="0"/>
              </a:spcBef>
              <a:spcAft>
                <a:spcPts val="0"/>
              </a:spcAft>
              <a:buNone/>
            </a:pPr>
            <a:r>
              <a:rPr b="0" lang="en-US" sz="4350" strike="noStrike">
                <a:solidFill>
                  <a:srgbClr val="FFFFFF"/>
                </a:solidFill>
                <a:latin typeface="Cambria"/>
                <a:ea typeface="Cambria"/>
                <a:cs typeface="Cambria"/>
                <a:sym typeface="Cambria"/>
              </a:rPr>
              <a:t>Acknowledgements</a:t>
            </a:r>
            <a:endParaRPr b="0" sz="4350" strike="noStrike">
              <a:latin typeface="Arial"/>
              <a:ea typeface="Arial"/>
              <a:cs typeface="Arial"/>
              <a:sym typeface="Arial"/>
            </a:endParaRPr>
          </a:p>
        </p:txBody>
      </p:sp>
      <p:sp>
        <p:nvSpPr>
          <p:cNvPr id="122" name="Shape 122"/>
          <p:cNvSpPr/>
          <p:nvPr/>
        </p:nvSpPr>
        <p:spPr>
          <a:xfrm>
            <a:off x="32572081" y="6141600"/>
            <a:ext cx="10913760" cy="704052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0" lvl="0" marL="0" marR="0" rtl="0" algn="l">
              <a:lnSpc>
                <a:spcPct val="90000"/>
              </a:lnSpc>
              <a:spcBef>
                <a:spcPts val="0"/>
              </a:spcBef>
              <a:spcAft>
                <a:spcPts val="0"/>
              </a:spcAft>
              <a:buNone/>
            </a:pPr>
            <a:r>
              <a:rPr lang="en-US" sz="3600" strike="noStrike">
                <a:solidFill>
                  <a:srgbClr val="000000"/>
                </a:solidFill>
                <a:latin typeface="Source Sans Pro"/>
                <a:ea typeface="Source Sans Pro"/>
                <a:cs typeface="Source Sans Pro"/>
                <a:sym typeface="Source Sans Pro"/>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600" strike="noStrike">
              <a:latin typeface="Source Sans Pro"/>
              <a:ea typeface="Source Sans Pro"/>
              <a:cs typeface="Source Sans Pro"/>
              <a:sym typeface="Source Sans Pro"/>
            </a:endParaRPr>
          </a:p>
        </p:txBody>
      </p:sp>
      <p:sp>
        <p:nvSpPr>
          <p:cNvPr id="123" name="Shape 123"/>
          <p:cNvSpPr/>
          <p:nvPr/>
        </p:nvSpPr>
        <p:spPr>
          <a:xfrm>
            <a:off x="12125520" y="13777920"/>
            <a:ext cx="19640880" cy="867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90000"/>
              </a:lnSpc>
              <a:spcBef>
                <a:spcPts val="0"/>
              </a:spcBef>
              <a:spcAft>
                <a:spcPts val="0"/>
              </a:spcAft>
              <a:buNone/>
            </a:pPr>
            <a:r>
              <a:rPr b="0" lang="en-US" sz="5100" strike="noStrike">
                <a:solidFill>
                  <a:srgbClr val="FFFFFF"/>
                </a:solidFill>
                <a:latin typeface="Cambria"/>
                <a:ea typeface="Cambria"/>
                <a:cs typeface="Cambria"/>
                <a:sym typeface="Cambria"/>
              </a:rPr>
              <a:t>Graphs</a:t>
            </a:r>
            <a:endParaRPr b="0" sz="5100" strike="noStrike">
              <a:latin typeface="Arial"/>
              <a:ea typeface="Arial"/>
              <a:cs typeface="Arial"/>
              <a:sym typeface="Arial"/>
            </a:endParaRPr>
          </a:p>
        </p:txBody>
      </p:sp>
      <p:sp>
        <p:nvSpPr>
          <p:cNvPr id="124" name="Shape 124"/>
          <p:cNvSpPr/>
          <p:nvPr/>
        </p:nvSpPr>
        <p:spPr>
          <a:xfrm>
            <a:off x="12333600" y="23063400"/>
            <a:ext cx="19640880" cy="7892280"/>
          </a:xfrm>
          <a:prstGeom prst="rect">
            <a:avLst/>
          </a:prstGeom>
          <a:no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22154400" y="23063400"/>
            <a:ext cx="360" cy="7892280"/>
          </a:xfrm>
          <a:custGeom>
            <a:pathLst>
              <a:path extrusionOk="0" h="21600" w="21600">
                <a:moveTo>
                  <a:pt x="0" y="0"/>
                </a:moveTo>
                <a:lnTo>
                  <a:pt x="21600" y="21600"/>
                </a:lnTo>
              </a:path>
            </a:pathLst>
          </a:custGeom>
          <a:noFill/>
          <a:ln cap="flat" cmpd="sng" w="12600">
            <a:solidFill>
              <a:srgbClr val="BFBFBF"/>
            </a:solidFill>
            <a:prstDash val="solid"/>
            <a:miter lim="8000"/>
            <a:headEnd len="sm" w="sm" type="none"/>
            <a:tailEnd len="sm" w="sm" type="none"/>
          </a:ln>
        </p:spPr>
      </p:sp>
      <p:sp>
        <p:nvSpPr>
          <p:cNvPr id="126" name="Shape 126"/>
          <p:cNvSpPr/>
          <p:nvPr/>
        </p:nvSpPr>
        <p:spPr>
          <a:xfrm>
            <a:off x="12333600" y="15157800"/>
            <a:ext cx="19641000" cy="7043400"/>
          </a:xfrm>
          <a:prstGeom prst="rect">
            <a:avLst/>
          </a:prstGeom>
          <a:no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22154400" y="15157800"/>
            <a:ext cx="360" cy="7043400"/>
          </a:xfrm>
          <a:custGeom>
            <a:pathLst>
              <a:path extrusionOk="0" h="21600" w="21600">
                <a:moveTo>
                  <a:pt x="0" y="0"/>
                </a:moveTo>
                <a:lnTo>
                  <a:pt x="21600" y="21600"/>
                </a:lnTo>
              </a:path>
            </a:pathLst>
          </a:custGeom>
          <a:noFill/>
          <a:ln cap="flat" cmpd="sng" w="12600">
            <a:solidFill>
              <a:srgbClr val="BFBFBF"/>
            </a:solidFill>
            <a:prstDash val="solid"/>
            <a:miter lim="8000"/>
            <a:headEnd len="sm" w="sm" type="none"/>
            <a:tailEnd len="sm" w="sm" type="none"/>
          </a:ln>
        </p:spPr>
      </p:sp>
      <p:pic>
        <p:nvPicPr>
          <p:cNvPr id="128" name="Shape 128"/>
          <p:cNvPicPr preferRelativeResize="0"/>
          <p:nvPr/>
        </p:nvPicPr>
        <p:blipFill rotWithShape="1">
          <a:blip r:embed="rId4">
            <a:alphaModFix/>
          </a:blip>
          <a:srcRect b="0" l="0" r="0" t="0"/>
          <a:stretch/>
        </p:blipFill>
        <p:spPr>
          <a:xfrm>
            <a:off x="2656800" y="1168920"/>
            <a:ext cx="2297520" cy="3041280"/>
          </a:xfrm>
          <a:prstGeom prst="rect">
            <a:avLst/>
          </a:prstGeom>
          <a:noFill/>
          <a:ln>
            <a:noFill/>
          </a:ln>
        </p:spPr>
      </p:pic>
      <p:sp>
        <p:nvSpPr>
          <p:cNvPr id="129" name="Shape 129"/>
          <p:cNvSpPr/>
          <p:nvPr/>
        </p:nvSpPr>
        <p:spPr>
          <a:xfrm>
            <a:off x="32552281" y="27902519"/>
            <a:ext cx="10913760" cy="4188240"/>
          </a:xfrm>
          <a:prstGeom prst="rect">
            <a:avLst/>
          </a:prstGeom>
          <a:no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32591519" y="26777881"/>
            <a:ext cx="10913760" cy="63252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80000"/>
              </a:lnSpc>
              <a:spcBef>
                <a:spcPts val="0"/>
              </a:spcBef>
              <a:spcAft>
                <a:spcPts val="0"/>
              </a:spcAft>
              <a:buNone/>
            </a:pPr>
            <a:r>
              <a:rPr b="0" lang="en-US" sz="4350" strike="noStrike">
                <a:solidFill>
                  <a:srgbClr val="FFFFFF"/>
                </a:solidFill>
                <a:latin typeface="Cambria"/>
                <a:ea typeface="Cambria"/>
                <a:cs typeface="Cambria"/>
                <a:sym typeface="Cambria"/>
              </a:rPr>
              <a:t>References</a:t>
            </a:r>
            <a:endParaRPr b="0" sz="4350" strike="noStrike">
              <a:latin typeface="Arial"/>
              <a:ea typeface="Arial"/>
              <a:cs typeface="Arial"/>
              <a:sym typeface="Arial"/>
            </a:endParaRPr>
          </a:p>
        </p:txBody>
      </p:sp>
      <p:sp>
        <p:nvSpPr>
          <p:cNvPr id="131" name="Shape 131"/>
          <p:cNvSpPr/>
          <p:nvPr/>
        </p:nvSpPr>
        <p:spPr>
          <a:xfrm>
            <a:off x="32985000" y="12216960"/>
            <a:ext cx="5656320" cy="55296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37950481" y="1168920"/>
            <a:ext cx="3636720" cy="2514960"/>
          </a:xfrm>
          <a:prstGeom prst="rect">
            <a:avLst/>
          </a:prstGeom>
          <a:solidFill>
            <a:schemeClr val="lt1"/>
          </a:solidFill>
          <a:ln cap="flat" cmpd="sng" w="12600">
            <a:solidFill>
              <a:srgbClr val="42719B"/>
            </a:solidFill>
            <a:prstDash val="solid"/>
            <a:miter lim="8000"/>
            <a:headEnd len="sm" w="sm" type="none"/>
            <a:tailEnd len="sm" w="sm" type="none"/>
          </a:ln>
        </p:spPr>
        <p:txBody>
          <a:bodyPr anchorCtr="0" anchor="ctr" bIns="53275" lIns="106550" spcFirstLastPara="1" rIns="106550" wrap="square" tIns="53275">
            <a:noAutofit/>
          </a:bodyPr>
          <a:lstStyle/>
          <a:p>
            <a:pPr indent="0" lvl="0" marL="0" marR="0" rtl="0" algn="ctr">
              <a:lnSpc>
                <a:spcPct val="100000"/>
              </a:lnSpc>
              <a:spcBef>
                <a:spcPts val="0"/>
              </a:spcBef>
              <a:spcAft>
                <a:spcPts val="0"/>
              </a:spcAft>
              <a:buNone/>
            </a:pPr>
            <a:r>
              <a:rPr b="0" lang="en-US" sz="4700" strike="noStrike">
                <a:solidFill>
                  <a:srgbClr val="000000"/>
                </a:solidFill>
                <a:latin typeface="Calibri"/>
                <a:ea typeface="Calibri"/>
                <a:cs typeface="Calibri"/>
                <a:sym typeface="Calibri"/>
              </a:rPr>
              <a:t>Place your Project Logo</a:t>
            </a:r>
            <a:r>
              <a:rPr b="0" lang="en-US" sz="4700" strike="noStrike">
                <a:solidFill>
                  <a:srgbClr val="000000"/>
                </a:solidFill>
                <a:latin typeface="Calibri"/>
                <a:ea typeface="Calibri"/>
                <a:cs typeface="Calibri"/>
                <a:sym typeface="Calibri"/>
              </a:rPr>
              <a:t> Here</a:t>
            </a:r>
            <a:endParaRPr b="0" sz="4700" strike="noStrike">
              <a:latin typeface="Arial"/>
              <a:ea typeface="Arial"/>
              <a:cs typeface="Arial"/>
              <a:sym typeface="Arial"/>
            </a:endParaRPr>
          </a:p>
        </p:txBody>
      </p:sp>
      <p:sp>
        <p:nvSpPr>
          <p:cNvPr id="133" name="Shape 133"/>
          <p:cNvSpPr/>
          <p:nvPr/>
        </p:nvSpPr>
        <p:spPr>
          <a:xfrm>
            <a:off x="369720" y="17105400"/>
            <a:ext cx="10913400" cy="630288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215279"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Write three programs, “Pi-digits”, “Jacobi”, and “Wordfind” in each language with similar algorithms</a:t>
            </a:r>
            <a:endParaRPr b="0" sz="3600" strike="noStrike">
              <a:latin typeface="Arial"/>
              <a:ea typeface="Arial"/>
              <a:cs typeface="Arial"/>
              <a:sym typeface="Arial"/>
            </a:endParaRPr>
          </a:p>
          <a:p>
            <a:pPr indent="-215279"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Alternate which language each member writes in to allow each to gain experience with Rust</a:t>
            </a:r>
            <a:endParaRPr b="0" sz="3600" strike="noStrike">
              <a:latin typeface="Arial"/>
              <a:ea typeface="Arial"/>
              <a:cs typeface="Arial"/>
              <a:sym typeface="Arial"/>
            </a:endParaRPr>
          </a:p>
          <a:p>
            <a:pPr indent="-215279"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Objectively analyze program performanace during runtime on a machine with no extraneous processes running</a:t>
            </a:r>
            <a:endParaRPr b="0" sz="3600" strike="noStrike">
              <a:latin typeface="Arial"/>
              <a:ea typeface="Arial"/>
              <a:cs typeface="Arial"/>
              <a:sym typeface="Arial"/>
            </a:endParaRPr>
          </a:p>
          <a:p>
            <a:pPr indent="-215279"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Subjectively remark and report on the ease-of-use of each language</a:t>
            </a:r>
            <a:endParaRPr b="0" sz="3600" strike="noStrike">
              <a:latin typeface="Arial"/>
              <a:ea typeface="Arial"/>
              <a:cs typeface="Arial"/>
              <a:sym typeface="Arial"/>
            </a:endParaRPr>
          </a:p>
          <a:p>
            <a:pPr indent="-215279"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Graph the performance of each program over an average of runs to reduce performance intermittent performance anomalies.</a:t>
            </a:r>
            <a:endParaRPr b="0" sz="3600" strike="noStrike">
              <a:latin typeface="Arial"/>
              <a:ea typeface="Arial"/>
              <a:cs typeface="Arial"/>
              <a:sym typeface="Arial"/>
            </a:endParaRPr>
          </a:p>
        </p:txBody>
      </p:sp>
      <p:sp>
        <p:nvSpPr>
          <p:cNvPr id="134" name="Shape 134"/>
          <p:cNvSpPr/>
          <p:nvPr/>
        </p:nvSpPr>
        <p:spPr>
          <a:xfrm>
            <a:off x="14371200" y="15240959"/>
            <a:ext cx="5460840" cy="722160"/>
          </a:xfrm>
          <a:prstGeom prst="rect">
            <a:avLst/>
          </a:prstGeom>
          <a:noFill/>
          <a:ln>
            <a:noFill/>
          </a:ln>
        </p:spPr>
        <p:txBody>
          <a:bodyPr anchorCtr="0" anchor="t" bIns="53275" lIns="106550" spcFirstLastPara="1" rIns="106550" wrap="square" tIns="53275">
            <a:noAutofit/>
          </a:bodyPr>
          <a:lstStyle/>
          <a:p>
            <a:pPr indent="0" lvl="0" marL="0" marR="0" rtl="0" algn="ctr">
              <a:lnSpc>
                <a:spcPct val="100000"/>
              </a:lnSpc>
              <a:spcBef>
                <a:spcPts val="0"/>
              </a:spcBef>
              <a:spcAft>
                <a:spcPts val="0"/>
              </a:spcAft>
              <a:buNone/>
            </a:pPr>
            <a:r>
              <a:rPr b="0" lang="en-US" sz="2800" strike="noStrike">
                <a:solidFill>
                  <a:srgbClr val="000000"/>
                </a:solidFill>
                <a:latin typeface="Cambria"/>
                <a:ea typeface="Cambria"/>
                <a:cs typeface="Cambria"/>
                <a:sym typeface="Cambria"/>
              </a:rPr>
              <a:t>Jacobi Comparison (8 runs)</a:t>
            </a:r>
            <a:endParaRPr b="0" sz="2800" strike="noStrike">
              <a:latin typeface="Arial"/>
              <a:ea typeface="Arial"/>
              <a:cs typeface="Arial"/>
              <a:sym typeface="Arial"/>
            </a:endParaRPr>
          </a:p>
        </p:txBody>
      </p:sp>
      <p:sp>
        <p:nvSpPr>
          <p:cNvPr id="135" name="Shape 135"/>
          <p:cNvSpPr/>
          <p:nvPr/>
        </p:nvSpPr>
        <p:spPr>
          <a:xfrm>
            <a:off x="32726519" y="23658841"/>
            <a:ext cx="10913760" cy="276840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0" lvl="0" marL="0" marR="0" rtl="0" algn="l">
              <a:lnSpc>
                <a:spcPct val="90000"/>
              </a:lnSpc>
              <a:spcBef>
                <a:spcPts val="0"/>
              </a:spcBef>
              <a:spcAft>
                <a:spcPts val="0"/>
              </a:spcAft>
              <a:buNone/>
            </a:pPr>
            <a:r>
              <a:rPr b="0" lang="en-US" sz="3700" strike="noStrike">
                <a:solidFill>
                  <a:srgbClr val="000000"/>
                </a:solidFill>
                <a:latin typeface="Cambria"/>
                <a:ea typeface="Cambria"/>
                <a:cs typeface="Cambria"/>
                <a:sym typeface="Cambria"/>
              </a:rPr>
              <a:t>Professor Philip J. Hatcher</a:t>
            </a:r>
            <a:endParaRPr b="0" sz="3700" strike="noStrike">
              <a:latin typeface="Arial"/>
              <a:ea typeface="Arial"/>
              <a:cs typeface="Arial"/>
              <a:sym typeface="Arial"/>
            </a:endParaRPr>
          </a:p>
          <a:p>
            <a:pPr indent="0" lvl="0" marL="0" marR="0" rtl="0" algn="l">
              <a:lnSpc>
                <a:spcPct val="90000"/>
              </a:lnSpc>
              <a:spcBef>
                <a:spcPts val="0"/>
              </a:spcBef>
              <a:spcAft>
                <a:spcPts val="0"/>
              </a:spcAft>
              <a:buNone/>
            </a:pPr>
            <a:r>
              <a:rPr b="0" lang="en-US" sz="3700" strike="noStrike">
                <a:solidFill>
                  <a:srgbClr val="000000"/>
                </a:solidFill>
                <a:latin typeface="Cambria"/>
                <a:ea typeface="Cambria"/>
                <a:cs typeface="Cambria"/>
                <a:sym typeface="Cambria"/>
              </a:rPr>
              <a:t>Professor Collette Matthias Powers</a:t>
            </a:r>
            <a:endParaRPr b="0" sz="3700" strike="noStrike">
              <a:latin typeface="Arial"/>
              <a:ea typeface="Arial"/>
              <a:cs typeface="Arial"/>
              <a:sym typeface="Arial"/>
            </a:endParaRPr>
          </a:p>
        </p:txBody>
      </p:sp>
      <p:pic>
        <p:nvPicPr>
          <p:cNvPr id="136" name="Shape 136"/>
          <p:cNvPicPr preferRelativeResize="0"/>
          <p:nvPr/>
        </p:nvPicPr>
        <p:blipFill rotWithShape="1">
          <a:blip r:embed="rId5">
            <a:alphaModFix/>
          </a:blip>
          <a:srcRect b="0" l="0" r="0" t="0"/>
          <a:stretch/>
        </p:blipFill>
        <p:spPr>
          <a:xfrm>
            <a:off x="22551841" y="15256080"/>
            <a:ext cx="8820720" cy="6615360"/>
          </a:xfrm>
          <a:prstGeom prst="rect">
            <a:avLst/>
          </a:prstGeom>
          <a:noFill/>
          <a:ln>
            <a:noFill/>
          </a:ln>
        </p:spPr>
      </p:pic>
      <p:sp>
        <p:nvSpPr>
          <p:cNvPr id="137" name="Shape 137"/>
          <p:cNvSpPr/>
          <p:nvPr/>
        </p:nvSpPr>
        <p:spPr>
          <a:xfrm>
            <a:off x="24488280" y="15240959"/>
            <a:ext cx="5460840" cy="722160"/>
          </a:xfrm>
          <a:prstGeom prst="rect">
            <a:avLst/>
          </a:prstGeom>
          <a:noFill/>
          <a:ln>
            <a:noFill/>
          </a:ln>
        </p:spPr>
        <p:txBody>
          <a:bodyPr anchorCtr="0" anchor="t" bIns="53275" lIns="106550" spcFirstLastPara="1" rIns="106550" wrap="square" tIns="53275">
            <a:noAutofit/>
          </a:bodyPr>
          <a:lstStyle/>
          <a:p>
            <a:pPr indent="0" lvl="0" marL="0" marR="0" rtl="0" algn="ctr">
              <a:lnSpc>
                <a:spcPct val="100000"/>
              </a:lnSpc>
              <a:spcBef>
                <a:spcPts val="0"/>
              </a:spcBef>
              <a:spcAft>
                <a:spcPts val="0"/>
              </a:spcAft>
              <a:buNone/>
            </a:pPr>
            <a:r>
              <a:rPr b="0" lang="en-US" sz="2800" strike="noStrike">
                <a:solidFill>
                  <a:srgbClr val="000000"/>
                </a:solidFill>
                <a:latin typeface="Cambria"/>
                <a:ea typeface="Cambria"/>
                <a:cs typeface="Cambria"/>
                <a:sym typeface="Cambria"/>
              </a:rPr>
              <a:t>Pi Comparison (8 runs)</a:t>
            </a:r>
            <a:endParaRPr b="0" sz="2800" strike="noStrike">
              <a:latin typeface="Arial"/>
              <a:ea typeface="Arial"/>
              <a:cs typeface="Arial"/>
              <a:sym typeface="Arial"/>
            </a:endParaRPr>
          </a:p>
        </p:txBody>
      </p:sp>
      <p:pic>
        <p:nvPicPr>
          <p:cNvPr id="138" name="Shape 138"/>
          <p:cNvPicPr preferRelativeResize="0"/>
          <p:nvPr/>
        </p:nvPicPr>
        <p:blipFill rotWithShape="1">
          <a:blip r:embed="rId6">
            <a:alphaModFix/>
          </a:blip>
          <a:srcRect b="0" l="0" r="0" t="0"/>
          <a:stretch/>
        </p:blipFill>
        <p:spPr>
          <a:xfrm>
            <a:off x="12407760" y="23489280"/>
            <a:ext cx="9387720" cy="7040520"/>
          </a:xfrm>
          <a:prstGeom prst="rect">
            <a:avLst/>
          </a:prstGeom>
          <a:noFill/>
          <a:ln>
            <a:noFill/>
          </a:ln>
        </p:spPr>
      </p:pic>
      <p:sp>
        <p:nvSpPr>
          <p:cNvPr id="139" name="Shape 139"/>
          <p:cNvSpPr/>
          <p:nvPr/>
        </p:nvSpPr>
        <p:spPr>
          <a:xfrm>
            <a:off x="14558759" y="23489280"/>
            <a:ext cx="5460840" cy="722160"/>
          </a:xfrm>
          <a:prstGeom prst="rect">
            <a:avLst/>
          </a:prstGeom>
          <a:noFill/>
          <a:ln>
            <a:noFill/>
          </a:ln>
        </p:spPr>
        <p:txBody>
          <a:bodyPr anchorCtr="0" anchor="t" bIns="53275" lIns="106550" spcFirstLastPara="1" rIns="106550" wrap="square" tIns="53275">
            <a:noAutofit/>
          </a:bodyPr>
          <a:lstStyle/>
          <a:p>
            <a:pPr indent="0" lvl="0" marL="0" marR="0" rtl="0" algn="ctr">
              <a:lnSpc>
                <a:spcPct val="100000"/>
              </a:lnSpc>
              <a:spcBef>
                <a:spcPts val="0"/>
              </a:spcBef>
              <a:spcAft>
                <a:spcPts val="0"/>
              </a:spcAft>
              <a:buNone/>
            </a:pPr>
            <a:r>
              <a:rPr b="0" lang="en-US" sz="2800" strike="noStrike">
                <a:solidFill>
                  <a:srgbClr val="000000"/>
                </a:solidFill>
                <a:latin typeface="Cambria"/>
                <a:ea typeface="Cambria"/>
                <a:cs typeface="Cambria"/>
                <a:sym typeface="Cambria"/>
              </a:rPr>
              <a:t>Wordfind Comparison (8 runs)</a:t>
            </a:r>
            <a:endParaRPr b="0" sz="2800" strike="noStrike">
              <a:latin typeface="Arial"/>
              <a:ea typeface="Arial"/>
              <a:cs typeface="Arial"/>
              <a:sym typeface="Arial"/>
            </a:endParaRPr>
          </a:p>
        </p:txBody>
      </p:sp>
      <p:sp>
        <p:nvSpPr>
          <p:cNvPr id="140" name="Shape 140"/>
          <p:cNvSpPr/>
          <p:nvPr/>
        </p:nvSpPr>
        <p:spPr>
          <a:xfrm>
            <a:off x="365760" y="23774400"/>
            <a:ext cx="10913400" cy="912240"/>
          </a:xfrm>
          <a:prstGeom prst="rect">
            <a:avLst/>
          </a:prstGeom>
          <a:solidFill>
            <a:srgbClr val="002060"/>
          </a:solidFill>
          <a:ln cap="flat" cmpd="sng" w="9525">
            <a:solidFill>
              <a:srgbClr val="002060"/>
            </a:solidFill>
            <a:prstDash val="solid"/>
            <a:round/>
            <a:headEnd len="sm" w="sm" type="none"/>
            <a:tailEnd len="sm" w="sm" type="none"/>
          </a:ln>
        </p:spPr>
        <p:txBody>
          <a:bodyPr anchorCtr="0" anchor="ctr" bIns="53275" lIns="106550" spcFirstLastPara="1" rIns="106550" wrap="square" tIns="53275">
            <a:noAutofit/>
          </a:bodyPr>
          <a:lstStyle/>
          <a:p>
            <a:pPr indent="0" lvl="0" marL="0" marR="0" rtl="0" algn="ctr">
              <a:lnSpc>
                <a:spcPct val="80000"/>
              </a:lnSpc>
              <a:spcBef>
                <a:spcPts val="0"/>
              </a:spcBef>
              <a:spcAft>
                <a:spcPts val="0"/>
              </a:spcAft>
              <a:buNone/>
            </a:pPr>
            <a:r>
              <a:rPr b="0" lang="en-US" sz="6300" strike="noStrike">
                <a:solidFill>
                  <a:srgbClr val="FFFFFF"/>
                </a:solidFill>
                <a:latin typeface="Cambria"/>
                <a:ea typeface="Cambria"/>
                <a:cs typeface="Cambria"/>
                <a:sym typeface="Cambria"/>
              </a:rPr>
              <a:t> </a:t>
            </a:r>
            <a:r>
              <a:rPr b="0" lang="en-US" sz="5800" strike="noStrike">
                <a:solidFill>
                  <a:srgbClr val="FFFFFF"/>
                </a:solidFill>
                <a:latin typeface="Cambria"/>
                <a:ea typeface="Cambria"/>
                <a:cs typeface="Cambria"/>
                <a:sym typeface="Cambria"/>
              </a:rPr>
              <a:t>Benchmarks</a:t>
            </a:r>
            <a:endParaRPr b="0" sz="5800" strike="noStrike">
              <a:latin typeface="Arial"/>
              <a:ea typeface="Arial"/>
              <a:cs typeface="Arial"/>
              <a:sym typeface="Arial"/>
            </a:endParaRPr>
          </a:p>
        </p:txBody>
      </p:sp>
      <p:sp>
        <p:nvSpPr>
          <p:cNvPr id="141" name="Shape 141"/>
          <p:cNvSpPr/>
          <p:nvPr/>
        </p:nvSpPr>
        <p:spPr>
          <a:xfrm>
            <a:off x="333360" y="25054559"/>
            <a:ext cx="10913400" cy="5212080"/>
          </a:xfrm>
          <a:prstGeom prst="rect">
            <a:avLst/>
          </a:prstGeom>
          <a:noFill/>
          <a:ln cap="flat" cmpd="sng" w="9525">
            <a:solidFill>
              <a:srgbClr val="002060"/>
            </a:solidFill>
            <a:prstDash val="solid"/>
            <a:round/>
            <a:headEnd len="sm" w="sm" type="none"/>
            <a:tailEnd len="sm" w="sm" type="none"/>
          </a:ln>
        </p:spPr>
        <p:txBody>
          <a:bodyPr anchorCtr="0" anchor="t" bIns="53275" lIns="106550" spcFirstLastPara="1" rIns="106550" wrap="square" tIns="53275">
            <a:noAutofit/>
          </a:bodyPr>
          <a:lstStyle/>
          <a:p>
            <a:pPr indent="-216000"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 “Pi-digits” is a concurrent implementation of using Reimann sums to compute the value of pi.</a:t>
            </a:r>
            <a:endParaRPr b="0" sz="3600" strike="noStrike">
              <a:latin typeface="Source Sans Pro"/>
              <a:ea typeface="Source Sans Pro"/>
              <a:cs typeface="Source Sans Pro"/>
              <a:sym typeface="Source Sans Pro"/>
            </a:endParaRPr>
          </a:p>
          <a:p>
            <a:pPr indent="-216000"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 “Jacobi” runs the Jacobi temperature distribution algorithm concurrently by subdividing the array where the computation is being performed horizontally between threads. Implemented four times, in two different ways.</a:t>
            </a:r>
            <a:endParaRPr b="0" sz="3600" strike="noStrike">
              <a:latin typeface="Source Sans Pro"/>
              <a:ea typeface="Source Sans Pro"/>
              <a:cs typeface="Source Sans Pro"/>
              <a:sym typeface="Source Sans Pro"/>
            </a:endParaRPr>
          </a:p>
          <a:p>
            <a:pPr indent="-216000" lvl="0" marL="216000" marR="0" rtl="0" algn="l">
              <a:lnSpc>
                <a:spcPct val="90000"/>
              </a:lnSpc>
              <a:spcBef>
                <a:spcPts val="0"/>
              </a:spcBef>
              <a:spcAft>
                <a:spcPts val="0"/>
              </a:spcAft>
              <a:buClr>
                <a:srgbClr val="000000"/>
              </a:buClr>
              <a:buSzPts val="1620"/>
              <a:buFont typeface="Noto Sans Symbols"/>
              <a:buChar char="●"/>
            </a:pPr>
            <a:r>
              <a:rPr b="0" lang="en-US" sz="3600" strike="noStrike">
                <a:solidFill>
                  <a:srgbClr val="000000"/>
                </a:solidFill>
                <a:latin typeface="Source Sans Pro"/>
                <a:ea typeface="Source Sans Pro"/>
                <a:cs typeface="Source Sans Pro"/>
                <a:sym typeface="Source Sans Pro"/>
              </a:rPr>
              <a:t> “Wordfind” utilizes a concurrent hashtable to find the largest word over 6 ASCII characters long in a given set of text files, usually books.</a:t>
            </a:r>
            <a:endParaRPr b="0" sz="3600" strike="noStrike">
              <a:latin typeface="Source Sans Pro"/>
              <a:ea typeface="Source Sans Pro"/>
              <a:cs typeface="Source Sans Pro"/>
              <a:sym typeface="Source Sans Pro"/>
            </a:endParaRPr>
          </a:p>
        </p:txBody>
      </p:sp>
      <p:sp>
        <p:nvSpPr>
          <p:cNvPr id="142" name="Shape 142"/>
          <p:cNvSpPr txBox="1"/>
          <p:nvPr/>
        </p:nvSpPr>
        <p:spPr>
          <a:xfrm>
            <a:off x="-1193760" y="15852241"/>
            <a:ext cx="258480" cy="2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000" strike="noStrike">
                <a:latin typeface="Arial"/>
                <a:ea typeface="Arial"/>
                <a:cs typeface="Arial"/>
                <a:sym typeface="Arial"/>
              </a:rPr>
              <a:t>T</a:t>
            </a:r>
            <a:endParaRPr b="0" sz="1000" strike="noStrike">
              <a:latin typeface="Arial"/>
              <a:ea typeface="Arial"/>
              <a:cs typeface="Arial"/>
              <a:sym typeface="Arial"/>
            </a:endParaRPr>
          </a:p>
        </p:txBody>
      </p:sp>
      <p:pic>
        <p:nvPicPr>
          <p:cNvPr id="143" name="Shape 143"/>
          <p:cNvPicPr preferRelativeResize="0"/>
          <p:nvPr/>
        </p:nvPicPr>
        <p:blipFill>
          <a:blip r:embed="rId7">
            <a:alphaModFix/>
          </a:blip>
          <a:stretch>
            <a:fillRect/>
          </a:stretch>
        </p:blipFill>
        <p:spPr>
          <a:xfrm>
            <a:off x="22385875" y="23418525"/>
            <a:ext cx="9576000" cy="7182000"/>
          </a:xfrm>
          <a:prstGeom prst="rect">
            <a:avLst/>
          </a:prstGeom>
          <a:noFill/>
          <a:ln>
            <a:noFill/>
          </a:ln>
        </p:spPr>
      </p:pic>
      <p:sp>
        <p:nvSpPr>
          <p:cNvPr id="144" name="Shape 144"/>
          <p:cNvSpPr/>
          <p:nvPr/>
        </p:nvSpPr>
        <p:spPr>
          <a:xfrm>
            <a:off x="24710197" y="23408280"/>
            <a:ext cx="5460900" cy="722100"/>
          </a:xfrm>
          <a:prstGeom prst="rect">
            <a:avLst/>
          </a:prstGeom>
          <a:noFill/>
          <a:ln>
            <a:noFill/>
          </a:ln>
        </p:spPr>
        <p:txBody>
          <a:bodyPr anchorCtr="0" anchor="t" bIns="53275" lIns="106550" spcFirstLastPara="1" rIns="106550" wrap="square" tIns="53275">
            <a:noAutofit/>
          </a:bodyPr>
          <a:lstStyle/>
          <a:p>
            <a:pPr indent="0" lvl="0" marL="0" marR="0" rtl="0" algn="ctr">
              <a:lnSpc>
                <a:spcPct val="100000"/>
              </a:lnSpc>
              <a:spcBef>
                <a:spcPts val="0"/>
              </a:spcBef>
              <a:spcAft>
                <a:spcPts val="0"/>
              </a:spcAft>
              <a:buNone/>
            </a:pPr>
            <a:r>
              <a:rPr lang="en-US" sz="2800">
                <a:latin typeface="Cambria"/>
                <a:ea typeface="Cambria"/>
                <a:cs typeface="Cambria"/>
                <a:sym typeface="Cambria"/>
              </a:rPr>
              <a:t>Vector Comparison (8 runs)</a:t>
            </a:r>
            <a:endParaRPr b="0" sz="2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grpSp>
        <p:nvGrpSpPr>
          <p:cNvPr id="149" name="Shape 149"/>
          <p:cNvGrpSpPr/>
          <p:nvPr/>
        </p:nvGrpSpPr>
        <p:grpSpPr>
          <a:xfrm>
            <a:off x="2743200" y="2439360"/>
            <a:ext cx="38603880" cy="25991999"/>
            <a:chOff x="2743200" y="2439360"/>
            <a:chExt cx="38603880" cy="25991999"/>
          </a:xfrm>
        </p:grpSpPr>
        <p:sp>
          <p:nvSpPr>
            <p:cNvPr id="150" name="Shape 150"/>
            <p:cNvSpPr/>
            <p:nvPr/>
          </p:nvSpPr>
          <p:spPr>
            <a:xfrm>
              <a:off x="2743200" y="2439360"/>
              <a:ext cx="38603880" cy="25991999"/>
            </a:xfrm>
            <a:prstGeom prst="rect">
              <a:avLst/>
            </a:prstGeom>
            <a:solidFill>
              <a:srgbClr val="DDEAF6"/>
            </a:solidFill>
            <a:ln cap="flat" cmpd="sng" w="126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4692600" y="4613040"/>
              <a:ext cx="33179400" cy="9447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2000" strike="noStrike">
                  <a:solidFill>
                    <a:srgbClr val="2F5496"/>
                  </a:solidFill>
                  <a:latin typeface="Calibri"/>
                  <a:ea typeface="Calibri"/>
                  <a:cs typeface="Calibri"/>
                  <a:sym typeface="Calibri"/>
                </a:rPr>
                <a:t>This poster template provided courtesy of </a:t>
              </a:r>
              <a:endParaRPr b="0" sz="12000" strike="noStrike">
                <a:latin typeface="Arial"/>
                <a:ea typeface="Arial"/>
                <a:cs typeface="Arial"/>
                <a:sym typeface="Arial"/>
              </a:endParaRPr>
            </a:p>
            <a:p>
              <a:pPr indent="0" lvl="0" marL="0" marR="0" rtl="0" algn="ctr">
                <a:lnSpc>
                  <a:spcPct val="100000"/>
                </a:lnSpc>
                <a:spcBef>
                  <a:spcPts val="0"/>
                </a:spcBef>
                <a:spcAft>
                  <a:spcPts val="0"/>
                </a:spcAft>
                <a:buNone/>
              </a:pPr>
              <a:r>
                <a:rPr b="1" lang="en-US" sz="12000" strike="noStrike">
                  <a:solidFill>
                    <a:srgbClr val="2F5496"/>
                  </a:solidFill>
                  <a:latin typeface="Calibri"/>
                  <a:ea typeface="Calibri"/>
                  <a:cs typeface="Calibri"/>
                  <a:sym typeface="Calibri"/>
                </a:rPr>
                <a:t>UNH ESRC Poster Printing Services</a:t>
              </a:r>
              <a:endParaRPr b="0" sz="12000"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2000"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12000" strike="noStrike">
                <a:latin typeface="Arial"/>
                <a:ea typeface="Arial"/>
                <a:cs typeface="Arial"/>
                <a:sym typeface="Arial"/>
              </a:endParaRPr>
            </a:p>
            <a:p>
              <a:pPr indent="0" lvl="0" marL="0" marR="0" rtl="0" algn="ctr">
                <a:lnSpc>
                  <a:spcPct val="100000"/>
                </a:lnSpc>
                <a:spcBef>
                  <a:spcPts val="0"/>
                </a:spcBef>
                <a:spcAft>
                  <a:spcPts val="0"/>
                </a:spcAft>
                <a:buNone/>
              </a:pPr>
              <a:r>
                <a:rPr b="0" lang="en-US" sz="9600" strike="noStrike">
                  <a:solidFill>
                    <a:srgbClr val="2F5496"/>
                  </a:solidFill>
                  <a:latin typeface="Calibri"/>
                  <a:ea typeface="Calibri"/>
                  <a:cs typeface="Calibri"/>
                  <a:sym typeface="Calibri"/>
                </a:rPr>
                <a:t>Trust us to make your poster look </a:t>
              </a:r>
              <a:r>
                <a:rPr b="1" lang="en-US" sz="9600" strike="noStrike">
                  <a:solidFill>
                    <a:srgbClr val="2F5496"/>
                  </a:solidFill>
                  <a:latin typeface="Calibri"/>
                  <a:ea typeface="Calibri"/>
                  <a:cs typeface="Calibri"/>
                  <a:sym typeface="Calibri"/>
                </a:rPr>
                <a:t>GREAT!</a:t>
              </a:r>
              <a:endParaRPr b="0" sz="9600"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9600" strike="noStrike">
                <a:latin typeface="Arial"/>
                <a:ea typeface="Arial"/>
                <a:cs typeface="Arial"/>
                <a:sym typeface="Arial"/>
              </a:endParaRPr>
            </a:p>
          </p:txBody>
        </p:sp>
        <p:pic>
          <p:nvPicPr>
            <p:cNvPr id="152" name="Shape 152"/>
            <p:cNvPicPr preferRelativeResize="0"/>
            <p:nvPr/>
          </p:nvPicPr>
          <p:blipFill rotWithShape="1">
            <a:blip r:embed="rId3">
              <a:alphaModFix/>
            </a:blip>
            <a:srcRect b="0" l="0" r="0" t="0"/>
            <a:stretch/>
          </p:blipFill>
          <p:spPr>
            <a:xfrm>
              <a:off x="3781080" y="22556159"/>
              <a:ext cx="3558960" cy="4493880"/>
            </a:xfrm>
            <a:prstGeom prst="rect">
              <a:avLst/>
            </a:prstGeom>
            <a:noFill/>
            <a:ln>
              <a:noFill/>
            </a:ln>
          </p:spPr>
        </p:pic>
        <p:sp>
          <p:nvSpPr>
            <p:cNvPr id="153" name="Shape 153"/>
            <p:cNvSpPr/>
            <p:nvPr/>
          </p:nvSpPr>
          <p:spPr>
            <a:xfrm>
              <a:off x="8972640" y="14938559"/>
              <a:ext cx="26145000" cy="40309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8800" strike="noStrike">
                  <a:solidFill>
                    <a:srgbClr val="2F5496"/>
                  </a:solidFill>
                  <a:latin typeface="Calibri"/>
                  <a:ea typeface="Calibri"/>
                  <a:cs typeface="Calibri"/>
                  <a:sym typeface="Calibri"/>
                </a:rPr>
                <a:t>Website: </a:t>
              </a:r>
              <a:r>
                <a:rPr b="0" lang="en-US" sz="8800" u="sng" strike="noStrike">
                  <a:solidFill>
                    <a:schemeClr val="hlink"/>
                  </a:solidFill>
                  <a:latin typeface="Calibri"/>
                  <a:ea typeface="Calibri"/>
                  <a:cs typeface="Calibri"/>
                  <a:sym typeface="Calibri"/>
                  <a:hlinkClick r:id="rId4"/>
                </a:rPr>
                <a:t>http://posters.unh.edu</a:t>
              </a:r>
              <a:endParaRPr b="0" sz="8800" strike="noStrike">
                <a:latin typeface="Arial"/>
                <a:ea typeface="Arial"/>
                <a:cs typeface="Arial"/>
                <a:sym typeface="Arial"/>
              </a:endParaRPr>
            </a:p>
            <a:p>
              <a:pPr indent="0" lvl="0" marL="0" marR="0" rtl="0" algn="ctr">
                <a:lnSpc>
                  <a:spcPct val="100000"/>
                </a:lnSpc>
                <a:spcBef>
                  <a:spcPts val="0"/>
                </a:spcBef>
                <a:spcAft>
                  <a:spcPts val="0"/>
                </a:spcAft>
                <a:buNone/>
              </a:pPr>
              <a:r>
                <a:rPr b="1" lang="en-US" sz="8800" strike="noStrike">
                  <a:solidFill>
                    <a:srgbClr val="2F5496"/>
                  </a:solidFill>
                  <a:latin typeface="Calibri"/>
                  <a:ea typeface="Calibri"/>
                  <a:cs typeface="Calibri"/>
                  <a:sym typeface="Calibri"/>
                </a:rPr>
                <a:t>Poster Guide: </a:t>
              </a:r>
              <a:r>
                <a:rPr b="0" lang="en-US" sz="8800" u="sng" strike="noStrike">
                  <a:solidFill>
                    <a:schemeClr val="hlink"/>
                  </a:solidFill>
                  <a:latin typeface="Calibri"/>
                  <a:ea typeface="Calibri"/>
                  <a:cs typeface="Calibri"/>
                  <a:sym typeface="Calibri"/>
                  <a:hlinkClick r:id="rId5"/>
                </a:rPr>
                <a:t>http://goo.gl/1E7TJY</a:t>
              </a:r>
              <a:endParaRPr b="0" sz="8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8800" strike="noStrike">
                <a:latin typeface="Arial"/>
                <a:ea typeface="Arial"/>
                <a:cs typeface="Arial"/>
                <a:sym typeface="Arial"/>
              </a:endParaRPr>
            </a:p>
          </p:txBody>
        </p:sp>
        <p:sp>
          <p:nvSpPr>
            <p:cNvPr id="154" name="Shape 154"/>
            <p:cNvSpPr/>
            <p:nvPr/>
          </p:nvSpPr>
          <p:spPr>
            <a:xfrm>
              <a:off x="11886480" y="24033959"/>
              <a:ext cx="28664640" cy="1937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2000" strike="noStrike">
                  <a:solidFill>
                    <a:srgbClr val="757070"/>
                  </a:solidFill>
                  <a:latin typeface="Calibri"/>
                  <a:ea typeface="Calibri"/>
                  <a:cs typeface="Calibri"/>
                  <a:sym typeface="Calibri"/>
                </a:rPr>
                <a:t>DELETE THIS SLIDE BEFORE PRINTING</a:t>
              </a:r>
              <a:endParaRPr b="0" sz="12000" strike="noStrike">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