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017520" y="1752480"/>
            <a:ext cx="37855440" cy="636192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2194560" y="1313280"/>
            <a:ext cx="39501720" cy="54968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posters.unh.edu/" TargetMode="External"/><Relationship Id="rId3" Type="http://schemas.openxmlformats.org/officeDocument/2006/relationships/hyperlink" Target="http://goo.gl/1E7TJY"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Shape 84" descr=""/>
          <p:cNvPicPr/>
          <p:nvPr/>
        </p:nvPicPr>
        <p:blipFill>
          <a:blip r:embed="rId1"/>
          <a:stretch/>
        </p:blipFill>
        <p:spPr>
          <a:xfrm>
            <a:off x="12531960" y="15240960"/>
            <a:ext cx="8821080" cy="6615720"/>
          </a:xfrm>
          <a:prstGeom prst="rect">
            <a:avLst/>
          </a:prstGeom>
          <a:ln>
            <a:noFill/>
          </a:ln>
        </p:spPr>
      </p:pic>
      <p:sp>
        <p:nvSpPr>
          <p:cNvPr id="77" name="CustomShape 1"/>
          <p:cNvSpPr/>
          <p:nvPr/>
        </p:nvSpPr>
        <p:spPr>
          <a:xfrm>
            <a:off x="369720" y="522360"/>
            <a:ext cx="43135920" cy="3947040"/>
          </a:xfrm>
          <a:prstGeom prst="rect">
            <a:avLst/>
          </a:prstGeom>
          <a:solidFill>
            <a:srgbClr val="002060"/>
          </a:solidFill>
          <a:ln w="101520">
            <a:solidFill>
              <a:srgbClr val="002060"/>
            </a:solidFill>
            <a:miter/>
          </a:ln>
        </p:spPr>
        <p:style>
          <a:lnRef idx="0"/>
          <a:fillRef idx="0"/>
          <a:effectRef idx="0"/>
          <a:fontRef idx="minor"/>
        </p:style>
        <p:txBody>
          <a:bodyPr lIns="106560" rIns="106560" tIns="53280" bIns="53280" anchor="ctr"/>
          <a:p>
            <a:pPr algn="ctr">
              <a:lnSpc>
                <a:spcPct val="90000"/>
              </a:lnSpc>
            </a:pPr>
            <a:r>
              <a:rPr b="0" lang="en-US" sz="8400" spc="-1" strike="noStrike">
                <a:solidFill>
                  <a:srgbClr val="ffffff"/>
                </a:solidFill>
                <a:latin typeface="Cambria"/>
                <a:ea typeface="Cambria"/>
              </a:rPr>
              <a:t>Evaluating Rust</a:t>
            </a:r>
            <a:br/>
            <a:r>
              <a:rPr b="0" lang="en-US" sz="5600" spc="-1" strike="noStrike" u="sng">
                <a:solidFill>
                  <a:srgbClr val="ffffff"/>
                </a:solidFill>
                <a:uFillTx/>
                <a:latin typeface="Cambria"/>
                <a:ea typeface="Cambria"/>
              </a:rPr>
              <a:t>Ethan Larkham &amp; Todd Gaunt</a:t>
            </a:r>
            <a:br/>
            <a:r>
              <a:rPr b="0" i="1" lang="en-US" sz="5600" spc="-1" strike="noStrike">
                <a:solidFill>
                  <a:srgbClr val="ffffff"/>
                </a:solidFill>
                <a:latin typeface="Cambria"/>
                <a:ea typeface="Cambria"/>
              </a:rPr>
              <a:t>Department of Computer Science, University of New Hampshire, Durham, NH 03824</a:t>
            </a:r>
            <a:endParaRPr b="0" lang="en-US" sz="5600" spc="-1" strike="noStrike">
              <a:latin typeface="Arial"/>
            </a:endParaRPr>
          </a:p>
        </p:txBody>
      </p:sp>
      <p:sp>
        <p:nvSpPr>
          <p:cNvPr id="78" name="CustomShape 2"/>
          <p:cNvSpPr/>
          <p:nvPr/>
        </p:nvSpPr>
        <p:spPr>
          <a:xfrm>
            <a:off x="369720" y="6141600"/>
            <a:ext cx="10913760" cy="9448560"/>
          </a:xfrm>
          <a:prstGeom prst="rect">
            <a:avLst/>
          </a:prstGeom>
          <a:noFill/>
          <a:ln w="9360">
            <a:solidFill>
              <a:srgbClr val="002060"/>
            </a:solidFill>
            <a:round/>
          </a:ln>
        </p:spPr>
        <p:style>
          <a:lnRef idx="0"/>
          <a:fillRef idx="0"/>
          <a:effectRef idx="0"/>
          <a:fontRef idx="minor"/>
        </p:style>
        <p:txBody>
          <a:bodyPr lIns="106560" rIns="106560" tIns="53280" bIns="53280"/>
          <a:p>
            <a:r>
              <a:rPr b="0" lang="en-US" sz="3200" spc="-1" strike="noStrike">
                <a:solidFill>
                  <a:srgbClr val="000000"/>
                </a:solidFill>
                <a:latin typeface="Source Sans Pro"/>
                <a:ea typeface="Cambria"/>
              </a:rPr>
              <a:t>Rust is a new programming language being developed by Mozilla, released in 2015 aimed at system application developers. As a new systems language, it competes with deep-rooted languages such as C++, but it claims to be completely memory-safe, thread-safe, and to not lose any performance doing so.</a:t>
            </a:r>
            <a:endParaRPr b="0" lang="en-US" sz="3200" spc="-1" strike="noStrike">
              <a:latin typeface="Arial"/>
            </a:endParaRPr>
          </a:p>
          <a:p>
            <a:r>
              <a:rPr b="0" lang="en-US" sz="3200" spc="-1" strike="noStrike">
                <a:solidFill>
                  <a:srgbClr val="000000"/>
                </a:solidFill>
                <a:latin typeface="Source Sans Pro"/>
                <a:ea typeface="Cambria"/>
              </a:rPr>
              <a:t>	</a:t>
            </a:r>
            <a:r>
              <a:rPr b="0" lang="en-US" sz="3200" spc="-1" strike="noStrike">
                <a:solidFill>
                  <a:srgbClr val="000000"/>
                </a:solidFill>
                <a:latin typeface="Source Sans Pro"/>
                <a:ea typeface="Cambria"/>
              </a:rPr>
              <a:t>The purpose of this project was to compare Rust with C++. Rust was tested to see if it held up to its claims of being nearly as performant as C++, and if the language made writing safe programs easy. These tests and analysis were carried out using three small programs written at least twice in each Rust and C++. Each implementation attempted to use as similar an algorithm as possible to solve the problem at hand, and were used to benchmark performance.</a:t>
            </a:r>
            <a:endParaRPr b="0" lang="en-US" sz="3200" spc="-1" strike="noStrike">
              <a:latin typeface="Arial"/>
            </a:endParaRPr>
          </a:p>
          <a:p>
            <a:r>
              <a:rPr b="0" lang="en-US" sz="3200" spc="-1" strike="noStrike">
                <a:solidFill>
                  <a:srgbClr val="000000"/>
                </a:solidFill>
                <a:latin typeface="Source Sans Pro"/>
                <a:ea typeface="Cambria"/>
              </a:rPr>
              <a:t>	</a:t>
            </a:r>
            <a:r>
              <a:rPr b="0" lang="en-US" sz="3200" spc="-1" strike="noStrike">
                <a:solidFill>
                  <a:srgbClr val="000000"/>
                </a:solidFill>
                <a:latin typeface="Source Sans Pro"/>
                <a:ea typeface="Cambria"/>
              </a:rPr>
              <a:t>The two compilers used for this comparison were clang++ and rustc. These two compilers were chosen because of their ability to both generate LLVM IR, which we looked at to see how each compiler implemented language constructs used in each language. </a:t>
            </a:r>
            <a:endParaRPr b="0" lang="en-US" sz="3200" spc="-1" strike="noStrike">
              <a:latin typeface="Arial"/>
            </a:endParaRPr>
          </a:p>
        </p:txBody>
      </p:sp>
      <p:sp>
        <p:nvSpPr>
          <p:cNvPr id="79" name="CustomShape 3"/>
          <p:cNvSpPr/>
          <p:nvPr/>
        </p:nvSpPr>
        <p:spPr>
          <a:xfrm>
            <a:off x="369720" y="15891480"/>
            <a:ext cx="10913760" cy="91260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6300" spc="-1" strike="noStrike">
                <a:solidFill>
                  <a:srgbClr val="ffffff"/>
                </a:solidFill>
                <a:latin typeface="Cambria"/>
                <a:ea typeface="Cambria"/>
              </a:rPr>
              <a:t> </a:t>
            </a:r>
            <a:r>
              <a:rPr b="0" lang="en-US" sz="5800" spc="-1" strike="noStrike">
                <a:solidFill>
                  <a:srgbClr val="ffffff"/>
                </a:solidFill>
                <a:latin typeface="Cambria"/>
                <a:ea typeface="Cambria"/>
              </a:rPr>
              <a:t>Methodology</a:t>
            </a:r>
            <a:endParaRPr b="0" lang="en-US" sz="5800" spc="-1" strike="noStrike">
              <a:latin typeface="Arial"/>
            </a:endParaRPr>
          </a:p>
        </p:txBody>
      </p:sp>
      <p:sp>
        <p:nvSpPr>
          <p:cNvPr id="80" name="CustomShape 4"/>
          <p:cNvSpPr/>
          <p:nvPr/>
        </p:nvSpPr>
        <p:spPr>
          <a:xfrm>
            <a:off x="12314160" y="4937760"/>
            <a:ext cx="19641240" cy="70020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4720" spc="-1" strike="noStrike">
                <a:solidFill>
                  <a:srgbClr val="ffffff"/>
                </a:solidFill>
                <a:latin typeface="Cambria"/>
                <a:ea typeface="Cambria"/>
              </a:rPr>
              <a:t>Objectives</a:t>
            </a:r>
            <a:endParaRPr b="0" lang="en-US" sz="4720" spc="-1" strike="noStrike">
              <a:latin typeface="Arial"/>
            </a:endParaRPr>
          </a:p>
        </p:txBody>
      </p:sp>
      <p:sp>
        <p:nvSpPr>
          <p:cNvPr id="81" name="CustomShape 5"/>
          <p:cNvSpPr/>
          <p:nvPr/>
        </p:nvSpPr>
        <p:spPr>
          <a:xfrm>
            <a:off x="32572080" y="15157800"/>
            <a:ext cx="10914120" cy="7043760"/>
          </a:xfrm>
          <a:prstGeom prst="rect">
            <a:avLst/>
          </a:prstGeom>
          <a:noFill/>
          <a:ln w="9360">
            <a:solidFill>
              <a:srgbClr val="002060"/>
            </a:solidFill>
            <a:round/>
          </a:ln>
        </p:spPr>
        <p:style>
          <a:lnRef idx="0"/>
          <a:fillRef idx="0"/>
          <a:effectRef idx="0"/>
          <a:fontRef idx="minor"/>
        </p:style>
        <p:txBody>
          <a:bodyPr lIns="106560" rIns="106560" tIns="53280" bIns="53280"/>
          <a:p>
            <a:pPr>
              <a:lnSpc>
                <a:spcPct val="90000"/>
              </a:lnSpc>
            </a:pPr>
            <a:r>
              <a:rPr b="0" lang="en-US" sz="3600" spc="-1" strike="noStrike">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US" sz="3600" spc="-1" strike="noStrike">
              <a:latin typeface="Arial"/>
            </a:endParaRPr>
          </a:p>
        </p:txBody>
      </p:sp>
      <p:sp>
        <p:nvSpPr>
          <p:cNvPr id="82" name="CustomShape 6"/>
          <p:cNvSpPr/>
          <p:nvPr/>
        </p:nvSpPr>
        <p:spPr>
          <a:xfrm>
            <a:off x="369720" y="4927680"/>
            <a:ext cx="10914120" cy="91260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800" spc="-1" strike="noStrike">
                <a:solidFill>
                  <a:srgbClr val="ffffff"/>
                </a:solidFill>
                <a:latin typeface="Cambria"/>
                <a:ea typeface="Cambria"/>
              </a:rPr>
              <a:t>Abstract</a:t>
            </a:r>
            <a:endParaRPr b="0" lang="en-US" sz="5800" spc="-1" strike="noStrike">
              <a:latin typeface="Arial"/>
            </a:endParaRPr>
          </a:p>
        </p:txBody>
      </p:sp>
      <p:sp>
        <p:nvSpPr>
          <p:cNvPr id="83" name="CustomShape 7"/>
          <p:cNvSpPr/>
          <p:nvPr/>
        </p:nvSpPr>
        <p:spPr>
          <a:xfrm>
            <a:off x="32591520" y="4927680"/>
            <a:ext cx="10914120" cy="91260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800" spc="-1" strike="noStrike">
                <a:solidFill>
                  <a:srgbClr val="ffffff"/>
                </a:solidFill>
                <a:latin typeface="Cambria"/>
                <a:ea typeface="Cambria"/>
              </a:rPr>
              <a:t>Results</a:t>
            </a:r>
            <a:endParaRPr b="0" lang="en-US" sz="5800" spc="-1" strike="noStrike">
              <a:latin typeface="Arial"/>
            </a:endParaRPr>
          </a:p>
        </p:txBody>
      </p:sp>
      <p:sp>
        <p:nvSpPr>
          <p:cNvPr id="84" name="CustomShape 8"/>
          <p:cNvSpPr/>
          <p:nvPr/>
        </p:nvSpPr>
        <p:spPr>
          <a:xfrm>
            <a:off x="12300480" y="6000120"/>
            <a:ext cx="19641240" cy="7182360"/>
          </a:xfrm>
          <a:prstGeom prst="rect">
            <a:avLst/>
          </a:prstGeom>
          <a:noFill/>
          <a:ln w="9360">
            <a:solidFill>
              <a:srgbClr val="002060"/>
            </a:solidFill>
            <a:round/>
          </a:ln>
        </p:spPr>
        <p:style>
          <a:lnRef idx="0"/>
          <a:fillRef idx="0"/>
          <a:effectRef idx="0"/>
          <a:fontRef idx="minor"/>
        </p:style>
        <p:txBody>
          <a:bodyPr lIns="106560" rIns="106560" tIns="53280" bIns="53280"/>
          <a:p>
            <a:pPr marL="457200" indent="-462960">
              <a:lnSpc>
                <a:spcPct val="90000"/>
              </a:lnSpc>
              <a:buClr>
                <a:srgbClr val="000000"/>
              </a:buClr>
              <a:buFont typeface="Cambria"/>
              <a:buChar char="●"/>
            </a:pPr>
            <a:r>
              <a:rPr b="0" lang="en-US" sz="3200" spc="-1" strike="noStrike">
                <a:solidFill>
                  <a:srgbClr val="000000"/>
                </a:solidFill>
                <a:latin typeface="Source Sans Pro"/>
                <a:ea typeface="Cambria"/>
              </a:rPr>
              <a:t>Compare the performance of rustc and clang++ to see if rustc can generate programs as performant as clang++</a:t>
            </a:r>
            <a:endParaRPr b="0" lang="en-US" sz="3200" spc="-1" strike="noStrike">
              <a:latin typeface="Source Sans Pro"/>
            </a:endParaRPr>
          </a:p>
          <a:p>
            <a:pPr marL="457200" indent="-462960">
              <a:lnSpc>
                <a:spcPct val="90000"/>
              </a:lnSpc>
              <a:buClr>
                <a:srgbClr val="000000"/>
              </a:buClr>
              <a:buFont typeface="Cambria"/>
              <a:buChar char="●"/>
            </a:pPr>
            <a:r>
              <a:rPr b="0" lang="en-US" sz="3200" spc="-1" strike="noStrike">
                <a:solidFill>
                  <a:srgbClr val="000000"/>
                </a:solidFill>
                <a:latin typeface="Source Sans Pro"/>
                <a:ea typeface="Cambria"/>
              </a:rPr>
              <a:t>Highlight the different capabilities of the languages, in both an objective view on feature comparison and a subjective view regarding usability.</a:t>
            </a:r>
            <a:endParaRPr b="0" lang="en-US" sz="3200" spc="-1" strike="noStrike">
              <a:latin typeface="Source Sans Pro"/>
            </a:endParaRPr>
          </a:p>
          <a:p>
            <a:pPr marL="457200" indent="-462960">
              <a:lnSpc>
                <a:spcPct val="90000"/>
              </a:lnSpc>
              <a:buClr>
                <a:srgbClr val="000000"/>
              </a:buClr>
              <a:buFont typeface="Cambria"/>
              <a:buChar char="●"/>
            </a:pPr>
            <a:r>
              <a:rPr b="0" lang="en-US" sz="3200" spc="-1" strike="noStrike">
                <a:solidFill>
                  <a:srgbClr val="000000"/>
                </a:solidFill>
                <a:latin typeface="Source Sans Pro"/>
                <a:ea typeface="Cambria"/>
              </a:rPr>
              <a:t>Analyze the data structures used by each compiler and compare the optimizations made when the performance difference between programs written in each language is not obvious.</a:t>
            </a:r>
            <a:endParaRPr b="0" lang="en-US" sz="3200" spc="-1" strike="noStrike">
              <a:latin typeface="Source Sans Pro"/>
            </a:endParaRPr>
          </a:p>
        </p:txBody>
      </p:sp>
      <p:sp>
        <p:nvSpPr>
          <p:cNvPr id="85" name="CustomShape 9"/>
          <p:cNvSpPr/>
          <p:nvPr/>
        </p:nvSpPr>
        <p:spPr>
          <a:xfrm>
            <a:off x="32492880" y="13650480"/>
            <a:ext cx="10914120" cy="91260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800" spc="-1" strike="noStrike">
                <a:solidFill>
                  <a:srgbClr val="ffffff"/>
                </a:solidFill>
                <a:latin typeface="Cambria"/>
                <a:ea typeface="Cambria"/>
              </a:rPr>
              <a:t>Conclusions</a:t>
            </a:r>
            <a:endParaRPr b="0" lang="en-US" sz="5800" spc="-1" strike="noStrike">
              <a:latin typeface="Arial"/>
            </a:endParaRPr>
          </a:p>
        </p:txBody>
      </p:sp>
      <p:sp>
        <p:nvSpPr>
          <p:cNvPr id="86" name="CustomShape 10"/>
          <p:cNvSpPr/>
          <p:nvPr/>
        </p:nvSpPr>
        <p:spPr>
          <a:xfrm>
            <a:off x="32591520" y="22552920"/>
            <a:ext cx="10914120" cy="63288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4350" spc="-1" strike="noStrike">
                <a:solidFill>
                  <a:srgbClr val="ffffff"/>
                </a:solidFill>
                <a:latin typeface="Cambria"/>
                <a:ea typeface="Cambria"/>
              </a:rPr>
              <a:t>Acknowledgements</a:t>
            </a:r>
            <a:endParaRPr b="0" lang="en-US" sz="4350" spc="-1" strike="noStrike">
              <a:latin typeface="Arial"/>
            </a:endParaRPr>
          </a:p>
        </p:txBody>
      </p:sp>
      <p:sp>
        <p:nvSpPr>
          <p:cNvPr id="87" name="CustomShape 11"/>
          <p:cNvSpPr/>
          <p:nvPr/>
        </p:nvSpPr>
        <p:spPr>
          <a:xfrm>
            <a:off x="32572080" y="6141600"/>
            <a:ext cx="10914120" cy="7040880"/>
          </a:xfrm>
          <a:prstGeom prst="rect">
            <a:avLst/>
          </a:prstGeom>
          <a:noFill/>
          <a:ln w="9360">
            <a:solidFill>
              <a:srgbClr val="002060"/>
            </a:solidFill>
            <a:round/>
          </a:ln>
        </p:spPr>
        <p:style>
          <a:lnRef idx="0"/>
          <a:fillRef idx="0"/>
          <a:effectRef idx="0"/>
          <a:fontRef idx="minor"/>
        </p:style>
        <p:txBody>
          <a:bodyPr lIns="106560" rIns="106560" tIns="53280" bIns="53280"/>
          <a:p>
            <a:pPr>
              <a:lnSpc>
                <a:spcPct val="90000"/>
              </a:lnSpc>
            </a:pPr>
            <a:r>
              <a:rPr b="0" lang="en-US" sz="3700" spc="-1" strike="noStrike">
                <a:solidFill>
                  <a:srgbClr val="000000"/>
                </a:solidFill>
                <a:latin typeface="Cambria"/>
                <a:ea typeface="Cambri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US" sz="3700" spc="-1" strike="noStrike">
              <a:latin typeface="Arial"/>
            </a:endParaRPr>
          </a:p>
        </p:txBody>
      </p:sp>
      <p:sp>
        <p:nvSpPr>
          <p:cNvPr id="88" name="CustomShape 12"/>
          <p:cNvSpPr/>
          <p:nvPr/>
        </p:nvSpPr>
        <p:spPr>
          <a:xfrm>
            <a:off x="12125520" y="13777920"/>
            <a:ext cx="19641240" cy="86760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100" spc="-1" strike="noStrike">
                <a:solidFill>
                  <a:srgbClr val="ffffff"/>
                </a:solidFill>
                <a:latin typeface="Cambria"/>
                <a:ea typeface="Cambria"/>
              </a:rPr>
              <a:t>Graphs</a:t>
            </a:r>
            <a:endParaRPr b="0" lang="en-US" sz="5100" spc="-1" strike="noStrike">
              <a:latin typeface="Arial"/>
            </a:endParaRPr>
          </a:p>
        </p:txBody>
      </p:sp>
      <p:sp>
        <p:nvSpPr>
          <p:cNvPr id="89" name="CustomShape 13"/>
          <p:cNvSpPr/>
          <p:nvPr/>
        </p:nvSpPr>
        <p:spPr>
          <a:xfrm>
            <a:off x="12333600" y="23063400"/>
            <a:ext cx="19641240" cy="7892640"/>
          </a:xfrm>
          <a:prstGeom prst="rect">
            <a:avLst/>
          </a:prstGeom>
          <a:noFill/>
          <a:ln w="9360">
            <a:solidFill>
              <a:srgbClr val="002060"/>
            </a:solidFill>
            <a:round/>
          </a:ln>
        </p:spPr>
        <p:style>
          <a:lnRef idx="0"/>
          <a:fillRef idx="0"/>
          <a:effectRef idx="0"/>
          <a:fontRef idx="minor"/>
        </p:style>
      </p:sp>
      <p:sp>
        <p:nvSpPr>
          <p:cNvPr id="90" name="CustomShape 14"/>
          <p:cNvSpPr/>
          <p:nvPr/>
        </p:nvSpPr>
        <p:spPr>
          <a:xfrm>
            <a:off x="22154400" y="23063400"/>
            <a:ext cx="360" cy="7892640"/>
          </a:xfrm>
          <a:custGeom>
            <a:avLst/>
            <a:gdLst/>
            <a:ahLst/>
            <a:rect l="l" t="t" r="r" b="b"/>
            <a:pathLst>
              <a:path w="21600" h="21600">
                <a:moveTo>
                  <a:pt x="0" y="0"/>
                </a:moveTo>
                <a:lnTo>
                  <a:pt x="21600" y="21600"/>
                </a:lnTo>
              </a:path>
            </a:pathLst>
          </a:custGeom>
          <a:noFill/>
          <a:ln w="12600">
            <a:solidFill>
              <a:srgbClr val="bfbfbf"/>
            </a:solidFill>
            <a:miter/>
          </a:ln>
        </p:spPr>
        <p:style>
          <a:lnRef idx="0"/>
          <a:fillRef idx="0"/>
          <a:effectRef idx="0"/>
          <a:fontRef idx="minor"/>
        </p:style>
      </p:sp>
      <p:sp>
        <p:nvSpPr>
          <p:cNvPr id="91" name="CustomShape 15"/>
          <p:cNvSpPr/>
          <p:nvPr/>
        </p:nvSpPr>
        <p:spPr>
          <a:xfrm>
            <a:off x="12333600" y="15157800"/>
            <a:ext cx="19641240" cy="7043760"/>
          </a:xfrm>
          <a:prstGeom prst="rect">
            <a:avLst/>
          </a:prstGeom>
          <a:noFill/>
          <a:ln w="9360">
            <a:solidFill>
              <a:srgbClr val="002060"/>
            </a:solidFill>
            <a:round/>
          </a:ln>
        </p:spPr>
        <p:style>
          <a:lnRef idx="0"/>
          <a:fillRef idx="0"/>
          <a:effectRef idx="0"/>
          <a:fontRef idx="minor"/>
        </p:style>
      </p:sp>
      <p:sp>
        <p:nvSpPr>
          <p:cNvPr id="92" name="CustomShape 16"/>
          <p:cNvSpPr/>
          <p:nvPr/>
        </p:nvSpPr>
        <p:spPr>
          <a:xfrm>
            <a:off x="22154400" y="15157800"/>
            <a:ext cx="360" cy="7043760"/>
          </a:xfrm>
          <a:custGeom>
            <a:avLst/>
            <a:gdLst/>
            <a:ahLst/>
            <a:rect l="l" t="t" r="r" b="b"/>
            <a:pathLst>
              <a:path w="21600" h="21600">
                <a:moveTo>
                  <a:pt x="0" y="0"/>
                </a:moveTo>
                <a:lnTo>
                  <a:pt x="21600" y="21600"/>
                </a:lnTo>
              </a:path>
            </a:pathLst>
          </a:custGeom>
          <a:noFill/>
          <a:ln w="12600">
            <a:solidFill>
              <a:srgbClr val="bfbfbf"/>
            </a:solidFill>
            <a:miter/>
          </a:ln>
        </p:spPr>
        <p:style>
          <a:lnRef idx="0"/>
          <a:fillRef idx="0"/>
          <a:effectRef idx="0"/>
          <a:fontRef idx="minor"/>
        </p:style>
      </p:sp>
      <p:pic>
        <p:nvPicPr>
          <p:cNvPr id="93" name="Shape 101" descr=""/>
          <p:cNvPicPr/>
          <p:nvPr/>
        </p:nvPicPr>
        <p:blipFill>
          <a:blip r:embed="rId2"/>
          <a:stretch/>
        </p:blipFill>
        <p:spPr>
          <a:xfrm>
            <a:off x="2656800" y="1168920"/>
            <a:ext cx="2297880" cy="3041640"/>
          </a:xfrm>
          <a:prstGeom prst="rect">
            <a:avLst/>
          </a:prstGeom>
          <a:ln>
            <a:noFill/>
          </a:ln>
        </p:spPr>
      </p:pic>
      <p:sp>
        <p:nvSpPr>
          <p:cNvPr id="94" name="CustomShape 17"/>
          <p:cNvSpPr/>
          <p:nvPr/>
        </p:nvSpPr>
        <p:spPr>
          <a:xfrm>
            <a:off x="32552280" y="27902520"/>
            <a:ext cx="10914120" cy="4188600"/>
          </a:xfrm>
          <a:prstGeom prst="rect">
            <a:avLst/>
          </a:prstGeom>
          <a:noFill/>
          <a:ln w="9360">
            <a:solidFill>
              <a:srgbClr val="002060"/>
            </a:solidFill>
            <a:round/>
          </a:ln>
        </p:spPr>
        <p:style>
          <a:lnRef idx="0"/>
          <a:fillRef idx="0"/>
          <a:effectRef idx="0"/>
          <a:fontRef idx="minor"/>
        </p:style>
      </p:sp>
      <p:sp>
        <p:nvSpPr>
          <p:cNvPr id="95" name="CustomShape 18"/>
          <p:cNvSpPr/>
          <p:nvPr/>
        </p:nvSpPr>
        <p:spPr>
          <a:xfrm>
            <a:off x="32591520" y="26777880"/>
            <a:ext cx="10914120" cy="63288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4350" spc="-1" strike="noStrike">
                <a:solidFill>
                  <a:srgbClr val="ffffff"/>
                </a:solidFill>
                <a:latin typeface="Cambria"/>
                <a:ea typeface="Cambria"/>
              </a:rPr>
              <a:t>References</a:t>
            </a:r>
            <a:endParaRPr b="0" lang="en-US" sz="4350" spc="-1" strike="noStrike">
              <a:latin typeface="Arial"/>
            </a:endParaRPr>
          </a:p>
        </p:txBody>
      </p:sp>
      <p:sp>
        <p:nvSpPr>
          <p:cNvPr id="96" name="CustomShape 19"/>
          <p:cNvSpPr/>
          <p:nvPr/>
        </p:nvSpPr>
        <p:spPr>
          <a:xfrm>
            <a:off x="32985000" y="12216960"/>
            <a:ext cx="5656680" cy="553320"/>
          </a:xfrm>
          <a:prstGeom prst="rect">
            <a:avLst/>
          </a:prstGeom>
          <a:noFill/>
          <a:ln>
            <a:noFill/>
          </a:ln>
        </p:spPr>
        <p:style>
          <a:lnRef idx="0"/>
          <a:fillRef idx="0"/>
          <a:effectRef idx="0"/>
          <a:fontRef idx="minor"/>
        </p:style>
      </p:sp>
      <p:sp>
        <p:nvSpPr>
          <p:cNvPr id="97" name="CustomShape 20"/>
          <p:cNvSpPr/>
          <p:nvPr/>
        </p:nvSpPr>
        <p:spPr>
          <a:xfrm>
            <a:off x="37950480" y="1168920"/>
            <a:ext cx="3637080" cy="2515320"/>
          </a:xfrm>
          <a:prstGeom prst="rect">
            <a:avLst/>
          </a:prstGeom>
          <a:solidFill>
            <a:schemeClr val="lt1"/>
          </a:solidFill>
          <a:ln w="12600">
            <a:solidFill>
              <a:srgbClr val="42719b"/>
            </a:solidFill>
            <a:miter/>
          </a:ln>
        </p:spPr>
        <p:style>
          <a:lnRef idx="0"/>
          <a:fillRef idx="0"/>
          <a:effectRef idx="0"/>
          <a:fontRef idx="minor"/>
        </p:style>
        <p:txBody>
          <a:bodyPr lIns="106560" rIns="106560" tIns="53280" bIns="53280" anchor="ctr"/>
          <a:p>
            <a:pPr algn="ctr">
              <a:lnSpc>
                <a:spcPct val="100000"/>
              </a:lnSpc>
            </a:pPr>
            <a:r>
              <a:rPr b="0" lang="en-US" sz="4700" spc="-1" strike="noStrike">
                <a:solidFill>
                  <a:srgbClr val="000000"/>
                </a:solidFill>
                <a:latin typeface="Calibri"/>
                <a:ea typeface="Calibri"/>
              </a:rPr>
              <a:t>Place your Project Logo Here</a:t>
            </a:r>
            <a:endParaRPr b="0" lang="en-US" sz="4700" spc="-1" strike="noStrike">
              <a:latin typeface="Arial"/>
            </a:endParaRPr>
          </a:p>
        </p:txBody>
      </p:sp>
      <p:sp>
        <p:nvSpPr>
          <p:cNvPr id="98" name="CustomShape 21"/>
          <p:cNvSpPr/>
          <p:nvPr/>
        </p:nvSpPr>
        <p:spPr>
          <a:xfrm>
            <a:off x="369720" y="17105400"/>
            <a:ext cx="10913760" cy="6303240"/>
          </a:xfrm>
          <a:prstGeom prst="rect">
            <a:avLst/>
          </a:prstGeom>
          <a:noFill/>
          <a:ln w="9360">
            <a:solidFill>
              <a:srgbClr val="002060"/>
            </a:solidFill>
            <a:round/>
          </a:ln>
        </p:spPr>
        <p:style>
          <a:lnRef idx="0"/>
          <a:fillRef idx="0"/>
          <a:effectRef idx="0"/>
          <a:fontRef idx="minor"/>
        </p:style>
        <p:txBody>
          <a:bodyPr lIns="106560" rIns="106560" tIns="53280" bIns="53280"/>
          <a:p>
            <a:pPr marL="216000" indent="-215640">
              <a:lnSpc>
                <a:spcPct val="90000"/>
              </a:lnSpc>
              <a:buClr>
                <a:srgbClr val="000000"/>
              </a:buClr>
              <a:buSzPct val="45000"/>
              <a:buFont typeface="Wingdings" charset="2"/>
              <a:buChar char=""/>
            </a:pPr>
            <a:r>
              <a:rPr b="0" lang="en-US" sz="3200" spc="-1" strike="noStrike">
                <a:solidFill>
                  <a:srgbClr val="000000"/>
                </a:solidFill>
                <a:latin typeface="Source Sans Pro"/>
                <a:ea typeface="Cambria"/>
              </a:rPr>
              <a:t>Write three programs, “Pi-digits”, “Jacobi”, and “Wordfind” in each langauge</a:t>
            </a:r>
            <a:endParaRPr b="0" lang="en-US" sz="3200" spc="-1" strike="noStrike">
              <a:latin typeface="Source Sans Pro"/>
            </a:endParaRPr>
          </a:p>
          <a:p>
            <a:pPr marL="216000" indent="-215640">
              <a:lnSpc>
                <a:spcPct val="90000"/>
              </a:lnSpc>
              <a:buClr>
                <a:srgbClr val="000000"/>
              </a:buClr>
              <a:buSzPct val="45000"/>
              <a:buFont typeface="Wingdings" charset="2"/>
              <a:buChar char=""/>
            </a:pPr>
            <a:r>
              <a:rPr b="0" lang="en-US" sz="3200" spc="-1" strike="noStrike">
                <a:solidFill>
                  <a:srgbClr val="000000"/>
                </a:solidFill>
                <a:latin typeface="Source Sans Pro"/>
                <a:ea typeface="Cambria"/>
              </a:rPr>
              <a:t>Write each program twice, once in Rust, and again in C++</a:t>
            </a:r>
            <a:endParaRPr b="0" lang="en-US" sz="3200" spc="-1" strike="noStrike">
              <a:latin typeface="Source Sans Pro"/>
            </a:endParaRPr>
          </a:p>
          <a:p>
            <a:pPr marL="216000" indent="-215640">
              <a:lnSpc>
                <a:spcPct val="90000"/>
              </a:lnSpc>
              <a:buClr>
                <a:srgbClr val="000000"/>
              </a:buClr>
              <a:buSzPct val="45000"/>
              <a:buFont typeface="Wingdings" charset="2"/>
              <a:buChar char=""/>
            </a:pPr>
            <a:r>
              <a:rPr b="0" lang="en-US" sz="3200" spc="-1" strike="noStrike">
                <a:solidFill>
                  <a:srgbClr val="000000"/>
                </a:solidFill>
                <a:latin typeface="Source Sans Pro"/>
                <a:ea typeface="Cambria"/>
              </a:rPr>
              <a:t>Implement the programs in each langauge with as similar an algorithm as possible, to the extent that the language allows</a:t>
            </a:r>
            <a:endParaRPr b="0" lang="en-US" sz="3200" spc="-1" strike="noStrike">
              <a:latin typeface="Source Sans Pro"/>
            </a:endParaRPr>
          </a:p>
          <a:p>
            <a:pPr marL="216000" indent="-215640">
              <a:lnSpc>
                <a:spcPct val="90000"/>
              </a:lnSpc>
              <a:buClr>
                <a:srgbClr val="000000"/>
              </a:buClr>
              <a:buSzPct val="45000"/>
              <a:buFont typeface="Wingdings" charset="2"/>
              <a:buChar char=""/>
            </a:pPr>
            <a:r>
              <a:rPr b="0" lang="en-US" sz="3200" spc="-1" strike="noStrike">
                <a:solidFill>
                  <a:srgbClr val="000000"/>
                </a:solidFill>
                <a:latin typeface="Source Sans Pro"/>
                <a:ea typeface="Cambria"/>
              </a:rPr>
              <a:t>Alternate which language each member writes in to allow each to gain experience with Rust</a:t>
            </a:r>
            <a:endParaRPr b="0" lang="en-US" sz="3200" spc="-1" strike="noStrike">
              <a:latin typeface="Source Sans Pro"/>
            </a:endParaRPr>
          </a:p>
          <a:p>
            <a:pPr marL="216000" indent="-215640">
              <a:lnSpc>
                <a:spcPct val="90000"/>
              </a:lnSpc>
              <a:buClr>
                <a:srgbClr val="000000"/>
              </a:buClr>
              <a:buSzPct val="45000"/>
              <a:buFont typeface="Wingdings" charset="2"/>
              <a:buChar char=""/>
            </a:pPr>
            <a:r>
              <a:rPr b="0" lang="en-US" sz="3200" spc="-1" strike="noStrike">
                <a:solidFill>
                  <a:srgbClr val="000000"/>
                </a:solidFill>
                <a:latin typeface="Source Sans Pro"/>
                <a:ea typeface="Cambria"/>
              </a:rPr>
              <a:t>Objectively analyze program performance during runtime on a machine with no extraneous processes running</a:t>
            </a:r>
            <a:endParaRPr b="0" lang="en-US" sz="3200" spc="-1" strike="noStrike">
              <a:latin typeface="Source Sans Pro"/>
            </a:endParaRPr>
          </a:p>
          <a:p>
            <a:pPr marL="216000" indent="-215640">
              <a:lnSpc>
                <a:spcPct val="90000"/>
              </a:lnSpc>
              <a:buClr>
                <a:srgbClr val="000000"/>
              </a:buClr>
              <a:buSzPct val="45000"/>
              <a:buFont typeface="Wingdings" charset="2"/>
              <a:buChar char=""/>
            </a:pPr>
            <a:r>
              <a:rPr b="0" lang="en-US" sz="3200" spc="-1" strike="noStrike">
                <a:solidFill>
                  <a:srgbClr val="000000"/>
                </a:solidFill>
                <a:latin typeface="Source Sans Pro"/>
                <a:ea typeface="Cambria"/>
              </a:rPr>
              <a:t>Subjectively remark and report on the ease-of-use of each language</a:t>
            </a:r>
            <a:endParaRPr b="0" lang="en-US" sz="3200" spc="-1" strike="noStrike">
              <a:latin typeface="Source Sans Pro"/>
            </a:endParaRPr>
          </a:p>
          <a:p>
            <a:pPr marL="216000" indent="-215640">
              <a:lnSpc>
                <a:spcPct val="90000"/>
              </a:lnSpc>
              <a:buClr>
                <a:srgbClr val="000000"/>
              </a:buClr>
              <a:buSzPct val="45000"/>
              <a:buFont typeface="Wingdings" charset="2"/>
              <a:buChar char=""/>
            </a:pPr>
            <a:r>
              <a:rPr b="0" lang="en-US" sz="3200" spc="-1" strike="noStrike">
                <a:solidFill>
                  <a:srgbClr val="000000"/>
                </a:solidFill>
                <a:latin typeface="Source Sans Pro"/>
                <a:ea typeface="Cambria"/>
              </a:rPr>
              <a:t>Graph the performance of each program over an average of runs to reduce performance intermittent performance anomalies.</a:t>
            </a:r>
            <a:endParaRPr b="0" lang="en-US" sz="3200" spc="-1" strike="noStrike">
              <a:latin typeface="Source Sans Pro"/>
            </a:endParaRPr>
          </a:p>
        </p:txBody>
      </p:sp>
      <p:sp>
        <p:nvSpPr>
          <p:cNvPr id="99" name="CustomShape 22"/>
          <p:cNvSpPr/>
          <p:nvPr/>
        </p:nvSpPr>
        <p:spPr>
          <a:xfrm>
            <a:off x="14371200" y="15240960"/>
            <a:ext cx="5461200" cy="722520"/>
          </a:xfrm>
          <a:prstGeom prst="rect">
            <a:avLst/>
          </a:prstGeom>
          <a:noFill/>
          <a:ln>
            <a:noFill/>
          </a:ln>
        </p:spPr>
        <p:style>
          <a:lnRef idx="0"/>
          <a:fillRef idx="0"/>
          <a:effectRef idx="0"/>
          <a:fontRef idx="minor"/>
        </p:style>
        <p:txBody>
          <a:bodyPr lIns="106560" rIns="106560" tIns="53280" bIns="53280"/>
          <a:p>
            <a:pPr algn="ctr">
              <a:lnSpc>
                <a:spcPct val="100000"/>
              </a:lnSpc>
            </a:pPr>
            <a:r>
              <a:rPr b="0" lang="en-US" sz="2800" spc="-1" strike="noStrike">
                <a:solidFill>
                  <a:srgbClr val="000000"/>
                </a:solidFill>
                <a:latin typeface="Cambria"/>
                <a:ea typeface="Cambria"/>
              </a:rPr>
              <a:t>Jacobi Comparison (8 runs)</a:t>
            </a:r>
            <a:endParaRPr b="0" lang="en-US" sz="2800" spc="-1" strike="noStrike">
              <a:latin typeface="Arial"/>
            </a:endParaRPr>
          </a:p>
        </p:txBody>
      </p:sp>
      <p:sp>
        <p:nvSpPr>
          <p:cNvPr id="100" name="CustomShape 23"/>
          <p:cNvSpPr/>
          <p:nvPr/>
        </p:nvSpPr>
        <p:spPr>
          <a:xfrm>
            <a:off x="32726520" y="23658840"/>
            <a:ext cx="10914120" cy="2768760"/>
          </a:xfrm>
          <a:prstGeom prst="rect">
            <a:avLst/>
          </a:prstGeom>
          <a:noFill/>
          <a:ln w="9360">
            <a:solidFill>
              <a:srgbClr val="002060"/>
            </a:solidFill>
            <a:round/>
          </a:ln>
        </p:spPr>
        <p:style>
          <a:lnRef idx="0"/>
          <a:fillRef idx="0"/>
          <a:effectRef idx="0"/>
          <a:fontRef idx="minor"/>
        </p:style>
        <p:txBody>
          <a:bodyPr lIns="106560" rIns="106560" tIns="53280" bIns="53280"/>
          <a:p>
            <a:pPr>
              <a:lnSpc>
                <a:spcPct val="90000"/>
              </a:lnSpc>
            </a:pPr>
            <a:r>
              <a:rPr b="0" lang="en-US" sz="3700" spc="-1" strike="noStrike">
                <a:solidFill>
                  <a:srgbClr val="000000"/>
                </a:solidFill>
                <a:latin typeface="Cambria"/>
                <a:ea typeface="Cambria"/>
              </a:rPr>
              <a:t>Professor Philip J. Hatcher</a:t>
            </a:r>
            <a:endParaRPr b="0" lang="en-US" sz="3700" spc="-1" strike="noStrike">
              <a:latin typeface="Arial"/>
            </a:endParaRPr>
          </a:p>
          <a:p>
            <a:pPr>
              <a:lnSpc>
                <a:spcPct val="90000"/>
              </a:lnSpc>
            </a:pPr>
            <a:r>
              <a:rPr b="0" lang="en-US" sz="3700" spc="-1" strike="noStrike">
                <a:solidFill>
                  <a:srgbClr val="000000"/>
                </a:solidFill>
                <a:latin typeface="Cambria"/>
                <a:ea typeface="Cambria"/>
              </a:rPr>
              <a:t>Professor Collette Matthias Powers</a:t>
            </a:r>
            <a:endParaRPr b="0" lang="en-US" sz="3700" spc="-1" strike="noStrike">
              <a:latin typeface="Arial"/>
            </a:endParaRPr>
          </a:p>
        </p:txBody>
      </p:sp>
      <p:pic>
        <p:nvPicPr>
          <p:cNvPr id="101" name="Shape 109" descr=""/>
          <p:cNvPicPr/>
          <p:nvPr/>
        </p:nvPicPr>
        <p:blipFill>
          <a:blip r:embed="rId3"/>
          <a:stretch/>
        </p:blipFill>
        <p:spPr>
          <a:xfrm>
            <a:off x="22551840" y="15256080"/>
            <a:ext cx="8821080" cy="6615720"/>
          </a:xfrm>
          <a:prstGeom prst="rect">
            <a:avLst/>
          </a:prstGeom>
          <a:ln>
            <a:noFill/>
          </a:ln>
        </p:spPr>
      </p:pic>
      <p:sp>
        <p:nvSpPr>
          <p:cNvPr id="102" name="CustomShape 24"/>
          <p:cNvSpPr/>
          <p:nvPr/>
        </p:nvSpPr>
        <p:spPr>
          <a:xfrm>
            <a:off x="24488280" y="15240960"/>
            <a:ext cx="5461200" cy="722520"/>
          </a:xfrm>
          <a:prstGeom prst="rect">
            <a:avLst/>
          </a:prstGeom>
          <a:noFill/>
          <a:ln>
            <a:noFill/>
          </a:ln>
        </p:spPr>
        <p:style>
          <a:lnRef idx="0"/>
          <a:fillRef idx="0"/>
          <a:effectRef idx="0"/>
          <a:fontRef idx="minor"/>
        </p:style>
        <p:txBody>
          <a:bodyPr lIns="106560" rIns="106560" tIns="53280" bIns="53280"/>
          <a:p>
            <a:pPr algn="ctr">
              <a:lnSpc>
                <a:spcPct val="100000"/>
              </a:lnSpc>
            </a:pPr>
            <a:r>
              <a:rPr b="0" lang="en-US" sz="2800" spc="-1" strike="noStrike">
                <a:solidFill>
                  <a:srgbClr val="000000"/>
                </a:solidFill>
                <a:latin typeface="Cambria"/>
                <a:ea typeface="Cambria"/>
              </a:rPr>
              <a:t>Pi Comparison (8 runs)</a:t>
            </a:r>
            <a:endParaRPr b="0" lang="en-US" sz="2800" spc="-1" strike="noStrike">
              <a:latin typeface="Arial"/>
            </a:endParaRPr>
          </a:p>
        </p:txBody>
      </p:sp>
      <p:pic>
        <p:nvPicPr>
          <p:cNvPr id="103" name="Shape 111" descr=""/>
          <p:cNvPicPr/>
          <p:nvPr/>
        </p:nvPicPr>
        <p:blipFill>
          <a:blip r:embed="rId4"/>
          <a:stretch/>
        </p:blipFill>
        <p:spPr>
          <a:xfrm>
            <a:off x="12407760" y="23489280"/>
            <a:ext cx="9388080" cy="7040880"/>
          </a:xfrm>
          <a:prstGeom prst="rect">
            <a:avLst/>
          </a:prstGeom>
          <a:ln>
            <a:noFill/>
          </a:ln>
        </p:spPr>
      </p:pic>
      <p:sp>
        <p:nvSpPr>
          <p:cNvPr id="104" name="CustomShape 25"/>
          <p:cNvSpPr/>
          <p:nvPr/>
        </p:nvSpPr>
        <p:spPr>
          <a:xfrm>
            <a:off x="22825440" y="23565960"/>
            <a:ext cx="8283600" cy="6615360"/>
          </a:xfrm>
          <a:prstGeom prst="triangle">
            <a:avLst>
              <a:gd name="adj" fmla="val 50000"/>
            </a:avLst>
          </a:prstGeom>
          <a:solidFill>
            <a:schemeClr val="lt2"/>
          </a:solidFill>
          <a:ln w="9360">
            <a:solidFill>
              <a:schemeClr val="dk2"/>
            </a:solidFill>
            <a:round/>
          </a:ln>
        </p:spPr>
        <p:style>
          <a:lnRef idx="0"/>
          <a:fillRef idx="0"/>
          <a:effectRef idx="0"/>
          <a:fontRef idx="minor"/>
        </p:style>
      </p:sp>
      <p:sp>
        <p:nvSpPr>
          <p:cNvPr id="105" name="CustomShape 26"/>
          <p:cNvSpPr/>
          <p:nvPr/>
        </p:nvSpPr>
        <p:spPr>
          <a:xfrm>
            <a:off x="14558760" y="23489280"/>
            <a:ext cx="5461200" cy="722520"/>
          </a:xfrm>
          <a:prstGeom prst="rect">
            <a:avLst/>
          </a:prstGeom>
          <a:noFill/>
          <a:ln>
            <a:noFill/>
          </a:ln>
        </p:spPr>
        <p:style>
          <a:lnRef idx="0"/>
          <a:fillRef idx="0"/>
          <a:effectRef idx="0"/>
          <a:fontRef idx="minor"/>
        </p:style>
        <p:txBody>
          <a:bodyPr lIns="106560" rIns="106560" tIns="53280" bIns="53280"/>
          <a:p>
            <a:pPr algn="ctr">
              <a:lnSpc>
                <a:spcPct val="100000"/>
              </a:lnSpc>
            </a:pPr>
            <a:r>
              <a:rPr b="0" lang="en-US" sz="2800" spc="-1" strike="noStrike">
                <a:solidFill>
                  <a:srgbClr val="000000"/>
                </a:solidFill>
                <a:latin typeface="Cambria"/>
                <a:ea typeface="Cambria"/>
              </a:rPr>
              <a:t>Wordfind Comparison (8 runs)</a:t>
            </a:r>
            <a:endParaRPr b="0" lang="en-US" sz="2800" spc="-1" strike="noStrike">
              <a:latin typeface="Arial"/>
            </a:endParaRPr>
          </a:p>
        </p:txBody>
      </p:sp>
      <p:sp>
        <p:nvSpPr>
          <p:cNvPr id="106" name="CustomShape 27"/>
          <p:cNvSpPr/>
          <p:nvPr/>
        </p:nvSpPr>
        <p:spPr>
          <a:xfrm>
            <a:off x="365760" y="23774400"/>
            <a:ext cx="10913760" cy="91260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6300" spc="-1" strike="noStrike">
                <a:solidFill>
                  <a:srgbClr val="ffffff"/>
                </a:solidFill>
                <a:latin typeface="Cambria"/>
                <a:ea typeface="Cambria"/>
              </a:rPr>
              <a:t> </a:t>
            </a:r>
            <a:r>
              <a:rPr b="0" lang="en-US" sz="5800" spc="-1" strike="noStrike">
                <a:solidFill>
                  <a:srgbClr val="ffffff"/>
                </a:solidFill>
                <a:latin typeface="Cambria"/>
                <a:ea typeface="Cambria"/>
              </a:rPr>
              <a:t>Benchmarks</a:t>
            </a:r>
            <a:endParaRPr b="0" lang="en-US" sz="5800" spc="-1" strike="noStrike">
              <a:latin typeface="Arial"/>
            </a:endParaRPr>
          </a:p>
        </p:txBody>
      </p:sp>
      <p:sp>
        <p:nvSpPr>
          <p:cNvPr id="107" name="CustomShape 28"/>
          <p:cNvSpPr/>
          <p:nvPr/>
        </p:nvSpPr>
        <p:spPr>
          <a:xfrm>
            <a:off x="333360" y="25054560"/>
            <a:ext cx="10913760" cy="6669000"/>
          </a:xfrm>
          <a:prstGeom prst="rect">
            <a:avLst/>
          </a:prstGeom>
          <a:noFill/>
          <a:ln w="9360">
            <a:solidFill>
              <a:srgbClr val="002060"/>
            </a:solidFill>
            <a:round/>
          </a:ln>
        </p:spPr>
        <p:style>
          <a:lnRef idx="0"/>
          <a:fillRef idx="0"/>
          <a:effectRef idx="0"/>
          <a:fontRef idx="minor"/>
        </p:style>
        <p:txBody>
          <a:bodyPr lIns="106560" rIns="106560" tIns="53280" bIns="53280"/>
          <a:p>
            <a:pPr marL="216000" indent="-215640">
              <a:lnSpc>
                <a:spcPct val="90000"/>
              </a:lnSpc>
              <a:buClr>
                <a:srgbClr val="000000"/>
              </a:buClr>
              <a:buFont typeface="Wingdings" charset="2"/>
              <a:buAutoNum type="arabicParenR"/>
            </a:pPr>
            <a:r>
              <a:rPr b="0" lang="en-US" sz="3200" spc="-1" strike="noStrike">
                <a:solidFill>
                  <a:srgbClr val="000000"/>
                </a:solidFill>
                <a:latin typeface="Source Sans Pro"/>
                <a:ea typeface="Cambria"/>
              </a:rPr>
              <a:t> “</a:t>
            </a:r>
            <a:r>
              <a:rPr b="0" lang="en-US" sz="3200" spc="-1" strike="noStrike">
                <a:solidFill>
                  <a:srgbClr val="000000"/>
                </a:solidFill>
                <a:latin typeface="Source Sans Pro"/>
                <a:ea typeface="Cambria"/>
              </a:rPr>
              <a:t>Pi-digits” is a concurrent implementation of using Reimann sums to compute the value of pi. The intervals under the curve are divided among the threads being run and the result of the computation performed in each thread is summed at the end.</a:t>
            </a:r>
            <a:endParaRPr b="0" lang="en-US" sz="3200" spc="-1" strike="noStrike">
              <a:latin typeface="Source Sans Pro"/>
            </a:endParaRPr>
          </a:p>
          <a:p>
            <a:pPr marL="216000" indent="-215640">
              <a:lnSpc>
                <a:spcPct val="90000"/>
              </a:lnSpc>
              <a:buClr>
                <a:srgbClr val="000000"/>
              </a:buClr>
              <a:buFont typeface="Wingdings" charset="2"/>
              <a:buAutoNum type="arabicParenR"/>
            </a:pPr>
            <a:r>
              <a:rPr b="0" lang="en-US" sz="3200" spc="-1" strike="noStrike">
                <a:solidFill>
                  <a:srgbClr val="000000"/>
                </a:solidFill>
                <a:latin typeface="Source Sans Pro"/>
                <a:ea typeface="Cambria"/>
              </a:rPr>
              <a:t> “</a:t>
            </a:r>
            <a:r>
              <a:rPr b="0" lang="en-US" sz="3200" spc="-1" strike="noStrike">
                <a:solidFill>
                  <a:srgbClr val="000000"/>
                </a:solidFill>
                <a:latin typeface="Source Sans Pro"/>
                <a:ea typeface="Cambria"/>
              </a:rPr>
              <a:t>Jacobi” runs the Jacobi temperature distribution algorithm concurrently by subdividing the array where the computation is being performed horizontally between threads. Jacobi was implemented 4 times with two different methods; The hard to explain performance is the reason for this.</a:t>
            </a:r>
            <a:endParaRPr b="0" lang="en-US" sz="3200" spc="-1" strike="noStrike">
              <a:latin typeface="Source Sans Pro"/>
            </a:endParaRPr>
          </a:p>
          <a:p>
            <a:pPr marL="216000" indent="-215640">
              <a:lnSpc>
                <a:spcPct val="90000"/>
              </a:lnSpc>
              <a:buClr>
                <a:srgbClr val="000000"/>
              </a:buClr>
              <a:buFont typeface="Wingdings" charset="2"/>
              <a:buAutoNum type="arabicParenR"/>
            </a:pPr>
            <a:r>
              <a:rPr b="0" lang="en-US" sz="3200" spc="-1" strike="noStrike">
                <a:solidFill>
                  <a:srgbClr val="000000"/>
                </a:solidFill>
                <a:latin typeface="Source Sans Pro"/>
                <a:ea typeface="Cambria"/>
              </a:rPr>
              <a:t> “</a:t>
            </a:r>
            <a:r>
              <a:rPr b="0" lang="en-US" sz="3200" spc="-1" strike="noStrike">
                <a:solidFill>
                  <a:srgbClr val="000000"/>
                </a:solidFill>
                <a:latin typeface="Source Sans Pro"/>
                <a:ea typeface="Cambria"/>
              </a:rPr>
              <a:t>Wordfind” utilizes a concurrent hashtable to find the largest word over 6 ASCII characters long in a given set of text files, usually books. Each file is scanned on a seperate thread, so the amount of work will go up when more files are provided, but that work will be distributed among the threads.</a:t>
            </a:r>
            <a:endParaRPr b="0" lang="en-US" sz="3200" spc="-1" strike="noStrike">
              <a:latin typeface="Source Sans Pro"/>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8" name="Group 1"/>
          <p:cNvGrpSpPr/>
          <p:nvPr/>
        </p:nvGrpSpPr>
        <p:grpSpPr>
          <a:xfrm>
            <a:off x="2743200" y="2439360"/>
            <a:ext cx="38604240" cy="25992360"/>
            <a:chOff x="2743200" y="2439360"/>
            <a:chExt cx="38604240" cy="25992360"/>
          </a:xfrm>
        </p:grpSpPr>
        <p:sp>
          <p:nvSpPr>
            <p:cNvPr id="109" name="CustomShape 2"/>
            <p:cNvSpPr/>
            <p:nvPr/>
          </p:nvSpPr>
          <p:spPr>
            <a:xfrm>
              <a:off x="2743200" y="2439360"/>
              <a:ext cx="38604240" cy="25992360"/>
            </a:xfrm>
            <a:prstGeom prst="rect">
              <a:avLst/>
            </a:prstGeom>
            <a:solidFill>
              <a:srgbClr val="ddeaf6"/>
            </a:solidFill>
            <a:ln w="12600">
              <a:solidFill>
                <a:srgbClr val="42719b"/>
              </a:solidFill>
              <a:miter/>
            </a:ln>
          </p:spPr>
          <p:style>
            <a:lnRef idx="0"/>
            <a:fillRef idx="0"/>
            <a:effectRef idx="0"/>
            <a:fontRef idx="minor"/>
          </p:style>
        </p:sp>
        <p:sp>
          <p:nvSpPr>
            <p:cNvPr id="110" name="CustomShape 3"/>
            <p:cNvSpPr/>
            <p:nvPr/>
          </p:nvSpPr>
          <p:spPr>
            <a:xfrm>
              <a:off x="4692600" y="4613040"/>
              <a:ext cx="33179760" cy="9448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0" spc="-1" strike="noStrike">
                  <a:solidFill>
                    <a:srgbClr val="2f5496"/>
                  </a:solidFill>
                  <a:latin typeface="Calibri"/>
                  <a:ea typeface="Calibri"/>
                </a:rPr>
                <a:t>This poster template provided courtesy of </a:t>
              </a:r>
              <a:endParaRPr b="0" lang="en-US" sz="12000" spc="-1" strike="noStrike">
                <a:latin typeface="Arial"/>
              </a:endParaRPr>
            </a:p>
            <a:p>
              <a:pPr algn="ctr">
                <a:lnSpc>
                  <a:spcPct val="100000"/>
                </a:lnSpc>
              </a:pPr>
              <a:r>
                <a:rPr b="1" lang="en-US" sz="12000" spc="-1" strike="noStrike">
                  <a:solidFill>
                    <a:srgbClr val="2f5496"/>
                  </a:solidFill>
                  <a:latin typeface="Calibri"/>
                  <a:ea typeface="Calibri"/>
                </a:rPr>
                <a:t>UNH ESRC Poster Printing Services</a:t>
              </a:r>
              <a:endParaRPr b="0" lang="en-US" sz="12000" spc="-1" strike="noStrike">
                <a:latin typeface="Arial"/>
              </a:endParaRPr>
            </a:p>
            <a:p>
              <a:pPr algn="ctr">
                <a:lnSpc>
                  <a:spcPct val="100000"/>
                </a:lnSpc>
              </a:pPr>
              <a:endParaRPr b="0" lang="en-US" sz="12000" spc="-1" strike="noStrike">
                <a:latin typeface="Arial"/>
              </a:endParaRPr>
            </a:p>
            <a:p>
              <a:pPr algn="ctr">
                <a:lnSpc>
                  <a:spcPct val="100000"/>
                </a:lnSpc>
              </a:pPr>
              <a:endParaRPr b="0" lang="en-US" sz="12000" spc="-1" strike="noStrike">
                <a:latin typeface="Arial"/>
              </a:endParaRPr>
            </a:p>
            <a:p>
              <a:pPr algn="ctr">
                <a:lnSpc>
                  <a:spcPct val="100000"/>
                </a:lnSpc>
              </a:pPr>
              <a:r>
                <a:rPr b="0" lang="en-US" sz="9600" spc="-1" strike="noStrike">
                  <a:solidFill>
                    <a:srgbClr val="2f5496"/>
                  </a:solidFill>
                  <a:latin typeface="Calibri"/>
                  <a:ea typeface="Calibri"/>
                </a:rPr>
                <a:t>Trust us to make your poster look </a:t>
              </a:r>
              <a:r>
                <a:rPr b="1" lang="en-US" sz="9600" spc="-1" strike="noStrike">
                  <a:solidFill>
                    <a:srgbClr val="2f5496"/>
                  </a:solidFill>
                  <a:latin typeface="Calibri"/>
                  <a:ea typeface="Calibri"/>
                </a:rPr>
                <a:t>GREAT!</a:t>
              </a:r>
              <a:endParaRPr b="0" lang="en-US" sz="9600" spc="-1" strike="noStrike">
                <a:latin typeface="Arial"/>
              </a:endParaRPr>
            </a:p>
            <a:p>
              <a:pPr algn="ctr">
                <a:lnSpc>
                  <a:spcPct val="100000"/>
                </a:lnSpc>
              </a:pPr>
              <a:endParaRPr b="0" lang="en-US" sz="9600" spc="-1" strike="noStrike">
                <a:latin typeface="Arial"/>
              </a:endParaRPr>
            </a:p>
          </p:txBody>
        </p:sp>
        <p:pic>
          <p:nvPicPr>
            <p:cNvPr id="111" name="Shape 121" descr=""/>
            <p:cNvPicPr/>
            <p:nvPr/>
          </p:nvPicPr>
          <p:blipFill>
            <a:blip r:embed="rId1"/>
            <a:stretch/>
          </p:blipFill>
          <p:spPr>
            <a:xfrm>
              <a:off x="3781080" y="22556160"/>
              <a:ext cx="3559320" cy="4494240"/>
            </a:xfrm>
            <a:prstGeom prst="rect">
              <a:avLst/>
            </a:prstGeom>
            <a:ln>
              <a:noFill/>
            </a:ln>
          </p:spPr>
        </p:pic>
        <p:sp>
          <p:nvSpPr>
            <p:cNvPr id="112" name="CustomShape 4"/>
            <p:cNvSpPr/>
            <p:nvPr/>
          </p:nvSpPr>
          <p:spPr>
            <a:xfrm>
              <a:off x="8972640" y="14938560"/>
              <a:ext cx="26145360" cy="4031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800" spc="-1" strike="noStrike">
                  <a:solidFill>
                    <a:srgbClr val="2f5496"/>
                  </a:solidFill>
                  <a:latin typeface="Calibri"/>
                  <a:ea typeface="Calibri"/>
                </a:rPr>
                <a:t>Website: </a:t>
              </a:r>
              <a:r>
                <a:rPr b="0" lang="en-US" sz="8800" spc="-1" strike="noStrike" u="sng">
                  <a:solidFill>
                    <a:srgbClr val="0000ff"/>
                  </a:solidFill>
                  <a:uFillTx/>
                  <a:latin typeface="Calibri"/>
                  <a:ea typeface="Calibri"/>
                  <a:hlinkClick r:id="rId2"/>
                </a:rPr>
                <a:t>http://posters.unh.edu</a:t>
              </a:r>
              <a:endParaRPr b="0" lang="en-US" sz="8800" spc="-1" strike="noStrike">
                <a:latin typeface="Arial"/>
              </a:endParaRPr>
            </a:p>
            <a:p>
              <a:pPr algn="ctr">
                <a:lnSpc>
                  <a:spcPct val="100000"/>
                </a:lnSpc>
              </a:pPr>
              <a:r>
                <a:rPr b="1" lang="en-US" sz="8800" spc="-1" strike="noStrike">
                  <a:solidFill>
                    <a:srgbClr val="2f5496"/>
                  </a:solidFill>
                  <a:latin typeface="Calibri"/>
                  <a:ea typeface="Calibri"/>
                </a:rPr>
                <a:t>Poster Guide: </a:t>
              </a:r>
              <a:r>
                <a:rPr b="0" lang="en-US" sz="8800" spc="-1" strike="noStrike" u="sng">
                  <a:solidFill>
                    <a:srgbClr val="0000ff"/>
                  </a:solidFill>
                  <a:uFillTx/>
                  <a:latin typeface="Calibri"/>
                  <a:ea typeface="Calibri"/>
                  <a:hlinkClick r:id="rId3"/>
                </a:rPr>
                <a:t>http://goo.gl/1E7TJY</a:t>
              </a:r>
              <a:endParaRPr b="0" lang="en-US" sz="8800" spc="-1" strike="noStrike">
                <a:latin typeface="Arial"/>
              </a:endParaRPr>
            </a:p>
            <a:p>
              <a:pPr>
                <a:lnSpc>
                  <a:spcPct val="100000"/>
                </a:lnSpc>
              </a:pPr>
              <a:endParaRPr b="0" lang="en-US" sz="8800" spc="-1" strike="noStrike">
                <a:latin typeface="Arial"/>
              </a:endParaRPr>
            </a:p>
          </p:txBody>
        </p:sp>
        <p:sp>
          <p:nvSpPr>
            <p:cNvPr id="113" name="CustomShape 5"/>
            <p:cNvSpPr/>
            <p:nvPr/>
          </p:nvSpPr>
          <p:spPr>
            <a:xfrm>
              <a:off x="11886480" y="24033960"/>
              <a:ext cx="28665000" cy="1938240"/>
            </a:xfrm>
            <a:prstGeom prst="rect">
              <a:avLst/>
            </a:prstGeom>
            <a:noFill/>
            <a:ln>
              <a:noFill/>
            </a:ln>
          </p:spPr>
          <p:style>
            <a:lnRef idx="0"/>
            <a:fillRef idx="0"/>
            <a:effectRef idx="0"/>
            <a:fontRef idx="minor"/>
          </p:style>
          <p:txBody>
            <a:bodyPr lIns="90000" rIns="90000" tIns="45000" bIns="45000"/>
            <a:p>
              <a:pPr>
                <a:lnSpc>
                  <a:spcPct val="100000"/>
                </a:lnSpc>
              </a:pPr>
              <a:r>
                <a:rPr b="0" lang="en-US" sz="12000" spc="-1" strike="noStrike">
                  <a:solidFill>
                    <a:srgbClr val="757070"/>
                  </a:solidFill>
                  <a:latin typeface="Calibri"/>
                  <a:ea typeface="Calibri"/>
                </a:rPr>
                <a:t>DELETE THIS SLIDE BEFORE PRINTING</a:t>
              </a:r>
              <a:endParaRPr b="0" lang="en-US" sz="12000" spc="-1" strike="noStrike">
                <a:latin typeface="Arial"/>
              </a:endParaRPr>
            </a:p>
          </p:txBody>
        </p:sp>
      </p:gr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LibreOffice/6.0.0.3$Linux_X86_64 LibreOffice_project/64a0f66915f38c6217de274f0aa8e15618924765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2018-04-02T17:35:53Z</dcterms:modified>
  <cp:revision>12</cp:revision>
  <dc:subject/>
  <dc:title/>
</cp:coreProperties>
</file>